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7"/>
  </p:notesMasterIdLst>
  <p:handoutMasterIdLst>
    <p:handoutMasterId r:id="rId18"/>
  </p:handoutMasterIdLst>
  <p:sldIdLst>
    <p:sldId id="322" r:id="rId7"/>
    <p:sldId id="335" r:id="rId8"/>
    <p:sldId id="278" r:id="rId9"/>
    <p:sldId id="324" r:id="rId10"/>
    <p:sldId id="336" r:id="rId11"/>
    <p:sldId id="337" r:id="rId12"/>
    <p:sldId id="339" r:id="rId13"/>
    <p:sldId id="340" r:id="rId14"/>
    <p:sldId id="341" r:id="rId15"/>
    <p:sldId id="342" r:id="rId1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322"/>
            <p14:sldId id="335"/>
            <p14:sldId id="278"/>
            <p14:sldId id="324"/>
            <p14:sldId id="336"/>
            <p14:sldId id="337"/>
            <p14:sldId id="339"/>
            <p14:sldId id="340"/>
            <p14:sldId id="341"/>
            <p14:sldId id="3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2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6433" autoAdjust="0"/>
  </p:normalViewPr>
  <p:slideViewPr>
    <p:cSldViewPr snapToGrid="0">
      <p:cViewPr varScale="1">
        <p:scale>
          <a:sx n="123" d="100"/>
          <a:sy n="123" d="100"/>
        </p:scale>
        <p:origin x="132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falmitcl001.ltdalarna.se\users$\ernhel\Desktop\Kopia%20av%20Covid-19%20sammanst&#228;llning%20v&#229;rd%20och%20omsorg%20%20vecka%2037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Totalt antal fall</a:t>
            </a:r>
            <a:endParaRPr lang="sv-SE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Blad1!$A$19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Blad1!$B$1:$AJ$1</c:f>
              <c:strCache>
                <c:ptCount val="26"/>
                <c:pt idx="0">
                  <c:v>V 12          2022</c:v>
                </c:pt>
                <c:pt idx="1">
                  <c:v>V  13</c:v>
                </c:pt>
                <c:pt idx="2">
                  <c:v>V 14 </c:v>
                </c:pt>
                <c:pt idx="3">
                  <c:v>V 15</c:v>
                </c:pt>
                <c:pt idx="4">
                  <c:v>V 16 </c:v>
                </c:pt>
                <c:pt idx="5">
                  <c:v>V 17</c:v>
                </c:pt>
                <c:pt idx="6">
                  <c:v>V 18</c:v>
                </c:pt>
                <c:pt idx="7">
                  <c:v>V 19</c:v>
                </c:pt>
                <c:pt idx="8">
                  <c:v>V 20</c:v>
                </c:pt>
                <c:pt idx="9">
                  <c:v>V 21</c:v>
                </c:pt>
                <c:pt idx="10">
                  <c:v>V 22</c:v>
                </c:pt>
                <c:pt idx="11">
                  <c:v>V 23</c:v>
                </c:pt>
                <c:pt idx="12">
                  <c:v>V 24</c:v>
                </c:pt>
                <c:pt idx="13">
                  <c:v>V 25</c:v>
                </c:pt>
                <c:pt idx="14">
                  <c:v>V 26</c:v>
                </c:pt>
                <c:pt idx="15">
                  <c:v>V 27</c:v>
                </c:pt>
                <c:pt idx="16">
                  <c:v>V 28</c:v>
                </c:pt>
                <c:pt idx="17">
                  <c:v>V 29</c:v>
                </c:pt>
                <c:pt idx="18">
                  <c:v>V 30</c:v>
                </c:pt>
                <c:pt idx="19">
                  <c:v>V 31</c:v>
                </c:pt>
                <c:pt idx="20">
                  <c:v>V 32</c:v>
                </c:pt>
                <c:pt idx="21">
                  <c:v>V 33</c:v>
                </c:pt>
                <c:pt idx="22">
                  <c:v>V 34</c:v>
                </c:pt>
                <c:pt idx="23">
                  <c:v>V 35</c:v>
                </c:pt>
                <c:pt idx="24">
                  <c:v>V 36</c:v>
                </c:pt>
                <c:pt idx="25">
                  <c:v>V 37</c:v>
                </c:pt>
              </c:strCache>
            </c:strRef>
          </c:cat>
          <c:val>
            <c:numRef>
              <c:f>Blad1!$B$19:$AJ$19</c:f>
              <c:numCache>
                <c:formatCode>General</c:formatCode>
                <c:ptCount val="26"/>
                <c:pt idx="0">
                  <c:v>299</c:v>
                </c:pt>
                <c:pt idx="1">
                  <c:v>224</c:v>
                </c:pt>
                <c:pt idx="2">
                  <c:v>213</c:v>
                </c:pt>
                <c:pt idx="3">
                  <c:v>167</c:v>
                </c:pt>
                <c:pt idx="4">
                  <c:v>124</c:v>
                </c:pt>
                <c:pt idx="5">
                  <c:v>113</c:v>
                </c:pt>
                <c:pt idx="6">
                  <c:v>80</c:v>
                </c:pt>
                <c:pt idx="7">
                  <c:v>88</c:v>
                </c:pt>
                <c:pt idx="8">
                  <c:v>57</c:v>
                </c:pt>
                <c:pt idx="9">
                  <c:v>74</c:v>
                </c:pt>
                <c:pt idx="10">
                  <c:v>80</c:v>
                </c:pt>
                <c:pt idx="11">
                  <c:v>82</c:v>
                </c:pt>
                <c:pt idx="12">
                  <c:v>95</c:v>
                </c:pt>
                <c:pt idx="13">
                  <c:v>130</c:v>
                </c:pt>
                <c:pt idx="14">
                  <c:v>173</c:v>
                </c:pt>
                <c:pt idx="15">
                  <c:v>189</c:v>
                </c:pt>
                <c:pt idx="16">
                  <c:v>186</c:v>
                </c:pt>
                <c:pt idx="17">
                  <c:v>212</c:v>
                </c:pt>
                <c:pt idx="18">
                  <c:v>306</c:v>
                </c:pt>
                <c:pt idx="19">
                  <c:v>356</c:v>
                </c:pt>
                <c:pt idx="20">
                  <c:v>364</c:v>
                </c:pt>
                <c:pt idx="21">
                  <c:v>248</c:v>
                </c:pt>
                <c:pt idx="22">
                  <c:v>125</c:v>
                </c:pt>
                <c:pt idx="23">
                  <c:v>108</c:v>
                </c:pt>
                <c:pt idx="24">
                  <c:v>154</c:v>
                </c:pt>
                <c:pt idx="25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E-45CA-A74E-84FAD3C4A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2319712"/>
        <c:axId val="712317416"/>
      </c:barChart>
      <c:catAx>
        <c:axId val="71231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12317416"/>
        <c:crosses val="autoZero"/>
        <c:auto val="1"/>
        <c:lblAlgn val="ctr"/>
        <c:lblOffset val="100"/>
        <c:noMultiLvlLbl val="0"/>
      </c:catAx>
      <c:valAx>
        <c:axId val="712317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12319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800" b="1" i="0" baseline="0" dirty="0">
                <a:effectLst/>
              </a:rPr>
              <a:t>Covid-19</a:t>
            </a:r>
            <a:endParaRPr lang="sv-SE" sz="1800" dirty="0">
              <a:effectLst/>
            </a:endParaRPr>
          </a:p>
          <a:p>
            <a:pPr>
              <a:defRPr/>
            </a:pPr>
            <a:r>
              <a:rPr lang="sv-SE" sz="1800" b="1" i="0" baseline="0" dirty="0">
                <a:effectLst/>
              </a:rPr>
              <a:t>Antal bekräftade fall per kommun</a:t>
            </a:r>
          </a:p>
          <a:p>
            <a:pPr>
              <a:defRPr/>
            </a:pPr>
            <a:r>
              <a:rPr lang="sv-SE" sz="1800" b="1" i="0" baseline="0" dirty="0">
                <a:effectLst/>
              </a:rPr>
              <a:t>Dalarna vecka 37 2022</a:t>
            </a:r>
            <a:endParaRPr lang="sv-SE" sz="1800" dirty="0">
              <a:effectLst/>
            </a:endParaRPr>
          </a:p>
          <a:p>
            <a:pPr>
              <a:defRPr/>
            </a:pPr>
            <a:endParaRPr lang="sv-SE" sz="1200" b="1" dirty="0">
              <a:solidFill>
                <a:sysClr val="windowText" lastClr="00000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Underlag!$A$6:$A$22</c:f>
              <c:strCache>
                <c:ptCount val="16"/>
                <c:pt idx="0">
                  <c:v>Avesta</c:v>
                </c:pt>
                <c:pt idx="1">
                  <c:v>Borlänge</c:v>
                </c:pt>
                <c:pt idx="2">
                  <c:v>Falun</c:v>
                </c:pt>
                <c:pt idx="3">
                  <c:v>Gagnef</c:v>
                </c:pt>
                <c:pt idx="4">
                  <c:v>Hedemora</c:v>
                </c:pt>
                <c:pt idx="5">
                  <c:v>Leksand</c:v>
                </c:pt>
                <c:pt idx="6">
                  <c:v>Ludvika</c:v>
                </c:pt>
                <c:pt idx="7">
                  <c:v>Malung-Sälen</c:v>
                </c:pt>
                <c:pt idx="8">
                  <c:v>Mora</c:v>
                </c:pt>
                <c:pt idx="9">
                  <c:v>Orsa</c:v>
                </c:pt>
                <c:pt idx="10">
                  <c:v>Rättvik</c:v>
                </c:pt>
                <c:pt idx="11">
                  <c:v>Smedjebacken</c:v>
                </c:pt>
                <c:pt idx="12">
                  <c:v>Säter</c:v>
                </c:pt>
                <c:pt idx="13">
                  <c:v>Vansbro</c:v>
                </c:pt>
                <c:pt idx="14">
                  <c:v>Älvdalen</c:v>
                </c:pt>
                <c:pt idx="15">
                  <c:v>Utomlänspatienter</c:v>
                </c:pt>
              </c:strCache>
            </c:strRef>
          </c:cat>
          <c:val>
            <c:numRef>
              <c:f>Underlag!$B$6:$B$22</c:f>
              <c:numCache>
                <c:formatCode>General</c:formatCode>
                <c:ptCount val="16"/>
                <c:pt idx="0">
                  <c:v>17</c:v>
                </c:pt>
                <c:pt idx="1">
                  <c:v>17</c:v>
                </c:pt>
                <c:pt idx="2">
                  <c:v>30</c:v>
                </c:pt>
                <c:pt idx="3">
                  <c:v>3</c:v>
                </c:pt>
                <c:pt idx="4">
                  <c:v>6</c:v>
                </c:pt>
                <c:pt idx="5">
                  <c:v>3</c:v>
                </c:pt>
                <c:pt idx="6">
                  <c:v>15</c:v>
                </c:pt>
                <c:pt idx="7">
                  <c:v>0</c:v>
                </c:pt>
                <c:pt idx="8">
                  <c:v>29</c:v>
                </c:pt>
                <c:pt idx="9">
                  <c:v>3</c:v>
                </c:pt>
                <c:pt idx="10">
                  <c:v>8</c:v>
                </c:pt>
                <c:pt idx="11">
                  <c:v>5</c:v>
                </c:pt>
                <c:pt idx="12">
                  <c:v>7</c:v>
                </c:pt>
                <c:pt idx="13">
                  <c:v>3</c:v>
                </c:pt>
                <c:pt idx="14">
                  <c:v>2</c:v>
                </c:pt>
                <c:pt idx="1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9-4BC5-B408-F36FC19F9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626629384"/>
        <c:axId val="626629712"/>
      </c:barChart>
      <c:catAx>
        <c:axId val="62662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6629712"/>
        <c:crosses val="autoZero"/>
        <c:auto val="1"/>
        <c:lblAlgn val="ctr"/>
        <c:lblOffset val="100"/>
        <c:noMultiLvlLbl val="0"/>
      </c:catAx>
      <c:valAx>
        <c:axId val="62662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6629384"/>
        <c:crosses val="autoZero"/>
        <c:crossBetween val="between"/>
      </c:valAx>
      <c:spPr>
        <a:noFill/>
        <a:ln>
          <a:noFill/>
        </a:ln>
        <a:effectLst>
          <a:softEdge rad="31750"/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2022-10-04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2022-10-04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177.se/Dalarna/sjukdomar--besvar/lungor-och-luftvagar/inflammation-och-infektion-ilungor-och-luftror/om-covid-19--coronavirus/om-vaccin-mot-covid-19/boka-tid-for-vaccination-i-region-dalarna/avesta/" TargetMode="External"/><Relationship Id="rId2" Type="http://schemas.openxmlformats.org/officeDocument/2006/relationships/hyperlink" Target="https://www.1177.se/Dalarna/sjukdomar--besvar/lungor-och-luftvagar/inflammation-och-infektion-ilungor-och-luftror/om-covid-19--coronavirus/om-vaccin-mot-covid-19/boka-tid-for-vaccination-i-region-dalarn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1177.se/Dalarna/sjukdomar--besvar/lungor-och-luftvagar/inflammation-och-infektion-ilungor-och-luftror/om-covid-19--coronavirus/om-vaccin-mot-covid-19/boka-tid-for-vaccination-i-region-dalarna/vardcentral-koppardalen/" TargetMode="External"/><Relationship Id="rId4" Type="http://schemas.openxmlformats.org/officeDocument/2006/relationships/hyperlink" Target="https://www.1177.se/Dalarna/sjukdomar--besvar/lungor-och-luftvagar/inflammation-och-infektion-ilungor-och-luftror/om-covid-19--coronavirus/om-vaccin-mot-covid-19/boka-tid-for-vaccination-i-region-dalarna/vardcentral-avestahals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000" dirty="0" smtClean="0"/>
              <a:t>Covid-19 </a:t>
            </a:r>
            <a:r>
              <a:rPr lang="sv-SE" sz="4000" dirty="0"/>
              <a:t/>
            </a:r>
            <a:br>
              <a:rPr lang="sv-SE" sz="4000" dirty="0"/>
            </a:br>
            <a:r>
              <a:rPr lang="sv-SE" sz="3600" dirty="0" smtClean="0"/>
              <a:t>läget</a:t>
            </a: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Helena Ernlund, Infektionsläkare</a:t>
            </a:r>
          </a:p>
          <a:p>
            <a:r>
              <a:rPr lang="sv-SE" dirty="0" smtClean="0"/>
              <a:t>f d smittskyddsläkare</a:t>
            </a:r>
          </a:p>
          <a:p>
            <a:r>
              <a:rPr lang="sv-SE" dirty="0" smtClean="0"/>
              <a:t>220922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64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v-SE" smtClean="0">
                <a:latin typeface="Calibri" panose="020F0502020204030204" pitchFamily="34" charset="0"/>
                <a:cs typeface="Calibri" panose="020F0502020204030204" pitchFamily="34" charset="0"/>
              </a:rPr>
              <a:t>Alla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vaccin skyddar bra mot allvarlig sjukdom och död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59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Smittvågorna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835" y="1790359"/>
            <a:ext cx="5758832" cy="4351338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6841375" y="1645919"/>
            <a:ext cx="4438996" cy="1200329"/>
          </a:xfrm>
          <a:prstGeom prst="rect">
            <a:avLst/>
          </a:prstGeom>
          <a:noFill/>
          <a:ln w="38100">
            <a:solidFill>
              <a:srgbClr val="C02A4A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Första vågen: våren 2020</a:t>
            </a:r>
          </a:p>
          <a:p>
            <a:r>
              <a:rPr lang="sv-SE" dirty="0" smtClean="0"/>
              <a:t>Andra vågen vintern 2020/2021</a:t>
            </a:r>
          </a:p>
          <a:p>
            <a:r>
              <a:rPr lang="sv-SE" dirty="0" smtClean="0"/>
              <a:t>Tredje vågen: våren 2021</a:t>
            </a:r>
          </a:p>
          <a:p>
            <a:r>
              <a:rPr lang="sv-SE" dirty="0" smtClean="0"/>
              <a:t>Fjärde vågen: vintern 2021/2022 (jan -22)</a:t>
            </a:r>
            <a:endParaRPr lang="sv-SE" dirty="0"/>
          </a:p>
        </p:txBody>
      </p:sp>
      <p:sp>
        <p:nvSpPr>
          <p:cNvPr id="8" name="Ellips 7"/>
          <p:cNvSpPr/>
          <p:nvPr/>
        </p:nvSpPr>
        <p:spPr>
          <a:xfrm>
            <a:off x="5428211" y="2926080"/>
            <a:ext cx="507075" cy="440575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3909754" y="3311237"/>
            <a:ext cx="507075" cy="440575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/>
        </p:nvSpPr>
        <p:spPr>
          <a:xfrm>
            <a:off x="3230881" y="3413759"/>
            <a:ext cx="507075" cy="440575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/>
        </p:nvSpPr>
        <p:spPr>
          <a:xfrm>
            <a:off x="1850970" y="3862649"/>
            <a:ext cx="507075" cy="440575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78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Pandemistarten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Första fallet i Sverige: Jönköping 31:a januari 2020: Wuhanresenär</a:t>
            </a: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Inhemsk smittspridning: Stockholm 6:e mars</a:t>
            </a: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Covid-19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klassificerades som samhällsfarlig 1:a februari 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Första fallet i Dalarna: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10:e mars </a:t>
            </a:r>
          </a:p>
          <a:p>
            <a:pPr marL="0" indent="0"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sv-SE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483035" y="5170507"/>
            <a:ext cx="4829693" cy="86177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11:e mars: WHO </a:t>
            </a:r>
            <a:r>
              <a:rPr lang="sv-SE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PHEIC</a:t>
            </a:r>
          </a:p>
          <a:p>
            <a:pPr algn="ctr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Emergency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International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Concern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8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Väldigt snabb utveckling från början!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 Dalarna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Första fallet: 10:e mars 2020</a:t>
            </a:r>
            <a:endParaRPr lang="sv-SE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23:e mars: 8 patienter inklusive 1 på IVA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30:e mars: 52 patienter inklusive 11 på IVA</a:t>
            </a: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April 2021 det högsta antalet inneliggande:</a:t>
            </a: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91 patienter på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covidavdelningar</a:t>
            </a: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21 på IVA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58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592075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1"/>
          <p:cNvSpPr txBox="1"/>
          <p:nvPr/>
        </p:nvSpPr>
        <p:spPr>
          <a:xfrm>
            <a:off x="3308134" y="1286165"/>
            <a:ext cx="4005553" cy="1403926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220921</a:t>
            </a:r>
          </a:p>
          <a:p>
            <a:endParaRPr lang="sv-SE" sz="1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 inneliggande med samtidig covid </a:t>
            </a:r>
          </a:p>
          <a:p>
            <a:r>
              <a:rPr lang="sv-SE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på grund av covid</a:t>
            </a:r>
            <a:endParaRPr lang="sv-SE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7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graphicFrame>
        <p:nvGraphicFramePr>
          <p:cNvPr id="5" name="Diagram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206902"/>
              </p:ext>
            </p:extLst>
          </p:nvPr>
        </p:nvGraphicFramePr>
        <p:xfrm>
          <a:off x="1453137" y="396645"/>
          <a:ext cx="9285725" cy="606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2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 ”</a:t>
            </a:r>
            <a:r>
              <a:rPr lang="sv-SE" dirty="0" err="1" smtClean="0"/>
              <a:t>Höstdos</a:t>
            </a:r>
            <a:r>
              <a:rPr lang="sv-SE" dirty="0" smtClean="0"/>
              <a:t>” hösten -22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ekommenderas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vaccination från 1/9 :</a:t>
            </a: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Personer äldre än 65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Riskgrupper från 18 års ålder</a:t>
            </a: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Vaccination om man vill från och med 3/10: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Personer 18-64 år</a:t>
            </a:r>
          </a:p>
          <a:p>
            <a:pPr marL="0" indent="0">
              <a:buNone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Man kan boka tid </a:t>
            </a:r>
            <a:r>
              <a:rPr lang="sv-SE" smtClean="0">
                <a:latin typeface="Calibri" panose="020F0502020204030204" pitchFamily="34" charset="0"/>
                <a:cs typeface="Calibri" panose="020F0502020204030204" pitchFamily="34" charset="0"/>
              </a:rPr>
              <a:t>från och med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21/9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72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Riskgrupper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ravid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raftig övervikt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Diabetes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ögt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blodtryck eller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annan hjärt-kärlsjukdom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ronisk lungsjukdom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eurologisk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sjukdom som påverkar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andningen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Demens</a:t>
            </a: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troke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eversjukdom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edsatt njurfunktion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Downs syndrom</a:t>
            </a:r>
          </a:p>
          <a:p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Kraftigt nedsatt immunförsvar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516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1177.Se</a:t>
            </a:r>
            <a:br>
              <a:rPr lang="sv-SE" dirty="0" smtClean="0"/>
            </a:br>
            <a:r>
              <a:rPr lang="sv-SE" sz="3300" dirty="0" smtClean="0">
                <a:hlinkClick r:id="rId2"/>
              </a:rPr>
              <a:t>boka-tid-for-vaccination-i-region-dalarna</a:t>
            </a:r>
            <a:endParaRPr lang="sv-SE" sz="33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Behöver du hjälp med att boka tid?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Ring Region Dalarnas invånarsupport på 010-249 92 88. Öppettider vardagar 8:00-12:00 och 13:00-16:00. </a:t>
            </a:r>
          </a:p>
          <a:p>
            <a:pPr marL="0" indent="0">
              <a:buNone/>
            </a:pPr>
            <a:r>
              <a:rPr lang="sv-S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(1177 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på telefon eller din vårdcentral kan </a:t>
            </a:r>
            <a:r>
              <a:rPr lang="sv-SE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inte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hjälpa dig att boka, avboka eller omboka din tid för vaccination mot </a:t>
            </a:r>
            <a:r>
              <a:rPr lang="sv-S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covid-19)</a:t>
            </a: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Välj vårdcentral och boka via länken</a:t>
            </a:r>
          </a:p>
          <a:p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Flera orter erbjuder också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-in. Aktuella tider finns längre ner på denna sida</a:t>
            </a:r>
            <a:r>
              <a:rPr lang="sv-S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sv-SE" sz="2200" b="1" dirty="0">
                <a:latin typeface="Calibri" panose="020F0502020204030204" pitchFamily="34" charset="0"/>
                <a:cs typeface="Calibri" panose="020F0502020204030204" pitchFamily="34" charset="0"/>
              </a:rPr>
              <a:t>Avesta</a:t>
            </a:r>
            <a:br>
              <a:rPr lang="sv-SE" sz="2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Vårdcentral Avesta</a:t>
            </a:r>
            <a:r>
              <a:rPr lang="sv-SE" sz="2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2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Vårdcentral Avestahälsan</a:t>
            </a:r>
            <a:r>
              <a:rPr lang="sv-SE" sz="2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2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Vårdcentral Koppardalen</a:t>
            </a:r>
            <a:endParaRPr lang="sv-S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2022-10-04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44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295" ma:contentTypeDescription="Skapa ett nytt dokument." ma:contentTypeScope="" ma:versionID="adf12913e0812902d5ce3dea0af71046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D23F281-1361-48B8-A4C2-FDB1526EC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schemas.microsoft.com/office/infopath/2007/PartnerControls"/>
    <ds:schemaRef ds:uri="c6056b2c-9b66-4941-ba4f-b114eec7ed26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</TotalTime>
  <Words>327</Words>
  <Application>Microsoft Office PowerPoint</Application>
  <PresentationFormat>Bredbild</PresentationFormat>
  <Paragraphs>88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Calibri</vt:lpstr>
      <vt:lpstr>VCdag</vt:lpstr>
      <vt:lpstr>Covid-19  läget</vt:lpstr>
      <vt:lpstr>Smittvågorna</vt:lpstr>
      <vt:lpstr>Pandemistarten</vt:lpstr>
      <vt:lpstr>Väldigt snabb utveckling från början!</vt:lpstr>
      <vt:lpstr>PowerPoint-presentation</vt:lpstr>
      <vt:lpstr>PowerPoint-presentation</vt:lpstr>
      <vt:lpstr>Vaccination ”Höstdos” hösten -22</vt:lpstr>
      <vt:lpstr>Riskgrupper</vt:lpstr>
      <vt:lpstr>1177.Se boka-tid-for-vaccination-i-region-dalarna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247</cp:revision>
  <cp:lastPrinted>2022-10-04T13:38:59Z</cp:lastPrinted>
  <dcterms:created xsi:type="dcterms:W3CDTF">2016-11-14T14:16:14Z</dcterms:created>
  <dcterms:modified xsi:type="dcterms:W3CDTF">2022-10-04T13:39:39Z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