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92" r:id="rId6"/>
  </p:sldMasterIdLst>
  <p:notesMasterIdLst>
    <p:notesMasterId r:id="rId16"/>
  </p:notesMasterIdLst>
  <p:handoutMasterIdLst>
    <p:handoutMasterId r:id="rId17"/>
  </p:handoutMasterIdLst>
  <p:sldIdLst>
    <p:sldId id="266" r:id="rId7"/>
    <p:sldId id="267" r:id="rId8"/>
    <p:sldId id="272" r:id="rId9"/>
    <p:sldId id="271" r:id="rId10"/>
    <p:sldId id="276" r:id="rId11"/>
    <p:sldId id="275" r:id="rId12"/>
    <p:sldId id="270" r:id="rId13"/>
    <p:sldId id="274" r:id="rId14"/>
    <p:sldId id="273" r:id="rId15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vsnitt" id="{2C1026F7-0088-4477-B73C-1312E64D82C6}">
          <p14:sldIdLst>
            <p14:sldId id="266"/>
            <p14:sldId id="267"/>
            <p14:sldId id="272"/>
            <p14:sldId id="271"/>
            <p14:sldId id="276"/>
            <p14:sldId id="275"/>
            <p14:sldId id="270"/>
            <p14:sldId id="274"/>
            <p14:sldId id="273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56" autoAdjust="0"/>
    <p:restoredTop sz="96433" autoAdjust="0"/>
  </p:normalViewPr>
  <p:slideViewPr>
    <p:cSldViewPr snapToGrid="0">
      <p:cViewPr varScale="1">
        <p:scale>
          <a:sx n="88" d="100"/>
          <a:sy n="88" d="100"/>
        </p:scale>
        <p:origin x="204" y="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kalkylblad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kalkylblad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v-SE" dirty="0" smtClean="0"/>
              <a:t>Antalet</a:t>
            </a:r>
            <a:r>
              <a:rPr lang="sv-SE" baseline="0" dirty="0" smtClean="0"/>
              <a:t> inkomna ansökningar</a:t>
            </a:r>
            <a:endParaRPr lang="sv-SE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Färdtjänst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4361910080982985E-2"/>
                  <c:y val="3.794235244423666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E44-4E52-B0BB-6D056CB59D6C}"/>
                </c:ext>
              </c:extLst>
            </c:dLbl>
            <c:dLbl>
              <c:idx val="1"/>
              <c:layout>
                <c:manualLayout>
                  <c:x val="-2.4361910080982967E-2"/>
                  <c:y val="2.918642495710509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E44-4E52-B0BB-6D056CB59D6C}"/>
                </c:ext>
              </c:extLst>
            </c:dLbl>
            <c:dLbl>
              <c:idx val="2"/>
              <c:layout>
                <c:manualLayout>
                  <c:x val="-2.4361910080982884E-2"/>
                  <c:y val="4.086099493994720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E44-4E52-B0BB-6D056CB59D6C}"/>
                </c:ext>
              </c:extLst>
            </c:dLbl>
            <c:dLbl>
              <c:idx val="3"/>
              <c:layout>
                <c:manualLayout>
                  <c:x val="-2.4361910080982967E-2"/>
                  <c:y val="3.210506745281566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E44-4E52-B0BB-6D056CB59D6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Blad1!$A$2:$A$5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Blad1!$B$2:$B$5</c:f>
              <c:numCache>
                <c:formatCode>General</c:formatCode>
                <c:ptCount val="4"/>
                <c:pt idx="0">
                  <c:v>2250</c:v>
                </c:pt>
                <c:pt idx="1">
                  <c:v>1561</c:v>
                </c:pt>
                <c:pt idx="2">
                  <c:v>1986</c:v>
                </c:pt>
                <c:pt idx="3">
                  <c:v>2232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E44-4E52-B0BB-6D056CB59D6C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Riksfärdtjänst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1.9528086774687932E-2"/>
                  <c:y val="-3.210506745281577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E44-4E52-B0BB-6D056CB59D6C}"/>
                </c:ext>
              </c:extLst>
            </c:dLbl>
            <c:dLbl>
              <c:idx val="1"/>
              <c:layout>
                <c:manualLayout>
                  <c:x val="-2.0645093197474863E-2"/>
                  <c:y val="-3.502370994852617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E44-4E52-B0BB-6D056CB59D6C}"/>
                </c:ext>
              </c:extLst>
            </c:dLbl>
            <c:dLbl>
              <c:idx val="2"/>
              <c:layout>
                <c:manualLayout>
                  <c:x val="-2.2879106043048724E-2"/>
                  <c:y val="-4.086099493994709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E44-4E52-B0BB-6D056CB59D6C}"/>
                </c:ext>
              </c:extLst>
            </c:dLbl>
            <c:dLbl>
              <c:idx val="3"/>
              <c:layout>
                <c:manualLayout>
                  <c:x val="-2.7347131734196447E-2"/>
                  <c:y val="-4.669827993136834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288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E44-4E52-B0BB-6D056CB59D6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Blad1!$A$2:$A$5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Blad1!$C$2:$C$5</c:f>
              <c:numCache>
                <c:formatCode>General</c:formatCode>
                <c:ptCount val="4"/>
                <c:pt idx="0">
                  <c:v>255</c:v>
                </c:pt>
                <c:pt idx="1">
                  <c:v>118</c:v>
                </c:pt>
                <c:pt idx="2">
                  <c:v>152</c:v>
                </c:pt>
                <c:pt idx="3">
                  <c:v>288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E44-4E52-B0BB-6D056CB59D6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549218592"/>
        <c:axId val="549220560"/>
      </c:lineChart>
      <c:catAx>
        <c:axId val="549218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49220560"/>
        <c:crosses val="autoZero"/>
        <c:auto val="1"/>
        <c:lblAlgn val="ctr"/>
        <c:lblOffset val="100"/>
        <c:noMultiLvlLbl val="0"/>
      </c:catAx>
      <c:valAx>
        <c:axId val="549220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492185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v-SE" dirty="0" smtClean="0"/>
              <a:t>Antal inkomna ansökningar</a:t>
            </a:r>
            <a:endParaRPr lang="sv-SE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Antal ansökningar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0645093197474863E-2"/>
                  <c:y val="3.794235244423669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32B-46F8-A226-0FD851C563FC}"/>
                </c:ext>
              </c:extLst>
            </c:dLbl>
            <c:dLbl>
              <c:idx val="1"/>
              <c:layout>
                <c:manualLayout>
                  <c:x val="-2.2879106043048724E-2"/>
                  <c:y val="3.502370994852617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32B-46F8-A226-0FD851C563FC}"/>
                </c:ext>
              </c:extLst>
            </c:dLbl>
            <c:dLbl>
              <c:idx val="2"/>
              <c:layout>
                <c:manualLayout>
                  <c:x val="-2.0645093197474863E-2"/>
                  <c:y val="3.210506745281566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32B-46F8-A226-0FD851C563FC}"/>
                </c:ext>
              </c:extLst>
            </c:dLbl>
            <c:dLbl>
              <c:idx val="3"/>
              <c:layout>
                <c:manualLayout>
                  <c:x val="-2.0645093197474863E-2"/>
                  <c:y val="4.37796374356577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32B-46F8-A226-0FD851C563F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Blad1!$A$2:$A$5</c:f>
              <c:strCache>
                <c:ptCount val="4"/>
                <c:pt idx="0">
                  <c:v>Januari</c:v>
                </c:pt>
                <c:pt idx="1">
                  <c:v>Februari</c:v>
                </c:pt>
                <c:pt idx="2">
                  <c:v>mars</c:v>
                </c:pt>
                <c:pt idx="3">
                  <c:v>April</c:v>
                </c:pt>
              </c:strCache>
            </c:strRef>
          </c:cat>
          <c:val>
            <c:numRef>
              <c:f>Blad1!$B$2:$B$5</c:f>
              <c:numCache>
                <c:formatCode>General</c:formatCode>
                <c:ptCount val="4"/>
                <c:pt idx="0">
                  <c:v>171</c:v>
                </c:pt>
                <c:pt idx="1">
                  <c:v>166</c:v>
                </c:pt>
                <c:pt idx="2">
                  <c:v>222</c:v>
                </c:pt>
                <c:pt idx="3">
                  <c:v>200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32B-46F8-A226-0FD851C563FC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.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Blad1!$A$2:$A$5</c:f>
              <c:strCache>
                <c:ptCount val="4"/>
                <c:pt idx="0">
                  <c:v>Januari</c:v>
                </c:pt>
                <c:pt idx="1">
                  <c:v>Februari</c:v>
                </c:pt>
                <c:pt idx="2">
                  <c:v>mars</c:v>
                </c:pt>
                <c:pt idx="3">
                  <c:v>April</c:v>
                </c:pt>
              </c:strCache>
            </c:strRef>
          </c:cat>
          <c:val>
            <c:numRef>
              <c:f>Blad1!$C$2:$C$5</c:f>
              <c:numCache>
                <c:formatCode>General</c:formatCode>
                <c:ptCount val="4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32B-46F8-A226-0FD851C563F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417371752"/>
        <c:axId val="417374376"/>
      </c:lineChart>
      <c:catAx>
        <c:axId val="417371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17374376"/>
        <c:crosses val="autoZero"/>
        <c:auto val="1"/>
        <c:lblAlgn val="ctr"/>
        <c:lblOffset val="100"/>
        <c:noMultiLvlLbl val="0"/>
      </c:catAx>
      <c:valAx>
        <c:axId val="4173743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173717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1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278FD9-274F-45DD-8681-13E82509E9F5}" type="datetimeFigureOut">
              <a:rPr lang="sv-SE" smtClean="0">
                <a:latin typeface="Arial" panose="020B0604020202020204" pitchFamily="34" charset="0"/>
                <a:cs typeface="Arial" panose="020B0604020202020204" pitchFamily="34" charset="0"/>
              </a:rPr>
              <a:t>2022-06-01</a:t>
            </a:fld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AD47A8-29E2-4799-924A-9047124D4761}" type="slidenum">
              <a:rPr lang="sv-SE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0403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DE94DB4-BC2A-49E2-AD0D-3F1E0B6714A7}" type="datetimeFigureOut">
              <a:rPr lang="sv-SE" smtClean="0"/>
              <a:pPr/>
              <a:t>2022-06-01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F33D500-1297-4EDE-B9F8-A261B42E5E11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09042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410701"/>
            <a:ext cx="9144000" cy="3241878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838575"/>
            <a:ext cx="9144000" cy="179069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 smtClean="0"/>
          </a:p>
        </p:txBody>
      </p:sp>
      <p:cxnSp>
        <p:nvCxnSpPr>
          <p:cNvPr id="13" name="Rak 12"/>
          <p:cNvCxnSpPr/>
          <p:nvPr userDrawn="1"/>
        </p:nvCxnSpPr>
        <p:spPr>
          <a:xfrm>
            <a:off x="1524000" y="3710861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07" y="390071"/>
            <a:ext cx="1016146" cy="969723"/>
          </a:xfrm>
          <a:prstGeom prst="rect">
            <a:avLst/>
          </a:prstGeom>
        </p:spPr>
      </p:pic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7F33E1F7-1851-4CC3-BDB9-E59198E4C6F8}" type="datetime1">
              <a:rPr lang="sv-SE" smtClean="0"/>
              <a:t>2022-06-01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1785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1" y="6356351"/>
            <a:ext cx="12192000" cy="50164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6"/>
            <a:ext cx="10619402" cy="1210581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825625"/>
            <a:ext cx="11370906" cy="4351337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086A1B9-3210-4479-A7C1-DB5BC29DD374}" type="datetime1">
              <a:rPr lang="sv-SE" smtClean="0"/>
              <a:t>2022-06-01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4" name="Rektangel 13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2379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1709738"/>
            <a:ext cx="11358206" cy="2852737"/>
          </a:xfrm>
        </p:spPr>
        <p:txBody>
          <a:bodyPr anchor="b"/>
          <a:lstStyle>
            <a:lvl1pPr>
              <a:defRPr sz="60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7" y="4589463"/>
            <a:ext cx="11358206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1" name="Rektangel 10"/>
          <p:cNvSpPr/>
          <p:nvPr userDrawn="1"/>
        </p:nvSpPr>
        <p:spPr>
          <a:xfrm>
            <a:off x="1" y="6356350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94074326-D47D-4C9F-9203-39F7D3306DC6}" type="datetime1">
              <a:rPr lang="sv-SE" smtClean="0"/>
              <a:t>2022-06-01</a:t>
            </a:fld>
            <a:endParaRPr lang="sv-SE" dirty="0"/>
          </a:p>
        </p:txBody>
      </p:sp>
      <p:sp>
        <p:nvSpPr>
          <p:cNvPr id="13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0515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03074" cy="1206500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10547" y="1825625"/>
            <a:ext cx="5609253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609253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97F059-73E1-4476-8871-5C6C00DBBC78}" type="datetime1">
              <a:rPr lang="sv-SE" smtClean="0"/>
              <a:t>2022-06-01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7717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19402" cy="1235075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8" y="1690687"/>
            <a:ext cx="5587028" cy="814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10548" y="2505075"/>
            <a:ext cx="558702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90687"/>
            <a:ext cx="5609252" cy="8143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199" y="2505075"/>
            <a:ext cx="5609253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14" name="Rektangel 13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3AB699D5-C594-4E1D-AD1B-06654E8E2D19}" type="datetime1">
              <a:rPr lang="sv-SE" smtClean="0"/>
              <a:t>2022-06-01</a:t>
            </a:fld>
            <a:endParaRPr lang="sv-SE" dirty="0"/>
          </a:p>
        </p:txBody>
      </p:sp>
      <p:sp>
        <p:nvSpPr>
          <p:cNvPr id="16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7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3" name="Rektangel 12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20" name="Bildobjekt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497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365126"/>
            <a:ext cx="10611239" cy="1216024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56850998-BCD1-4C90-A2F2-23A4AAA0228E}" type="datetime1">
              <a:rPr lang="sv-SE" smtClean="0"/>
              <a:t>2022-06-01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3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Rektangel 8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6" name="Bildobjekt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3998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 userDrawn="1"/>
        </p:nvSpPr>
        <p:spPr>
          <a:xfrm>
            <a:off x="1" y="6356350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BCE255DF-6C9C-4C8F-B2EF-A51095794162}" type="datetime1">
              <a:rPr lang="sv-SE" smtClean="0"/>
              <a:t>2022-06-01</a:t>
            </a:fld>
            <a:endParaRPr lang="sv-SE" dirty="0"/>
          </a:p>
        </p:txBody>
      </p:sp>
      <p:sp>
        <p:nvSpPr>
          <p:cNvPr id="11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2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Rektangel 7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0620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1085851"/>
            <a:ext cx="5675312" cy="5019674"/>
          </a:xfrm>
        </p:spPr>
        <p:txBody>
          <a:bodyPr/>
          <a:lstStyle>
            <a:lvl1pPr>
              <a:defRPr sz="3200" b="1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1"/>
            <a:ext cx="4361478" cy="404812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A7B85AA2-1732-4AC4-A30A-DE579E19CE11}" type="datetime1">
              <a:rPr lang="sv-SE" smtClean="0"/>
              <a:t>2022-06-01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3547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1085850"/>
            <a:ext cx="5658984" cy="5029200"/>
          </a:xfrm>
        </p:spPr>
        <p:txBody>
          <a:bodyPr/>
          <a:lstStyle>
            <a:lvl1pPr marL="0" indent="0">
              <a:buNone/>
              <a:defRPr sz="32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0"/>
            <a:ext cx="4361478" cy="405023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8C9ACF1-EBDA-4CFC-A2D1-F380BB13E7BD}" type="datetime1">
              <a:rPr lang="sv-SE" smtClean="0"/>
              <a:t>2022-06-01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207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E9473F-97CC-4AF8-86F1-5FE8EB249FBD}" type="datetime1">
              <a:rPr lang="sv-SE" smtClean="0"/>
              <a:t>2022-06-01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DDE8C-17E0-4539-9C15-C1E9D23190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69200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335887"/>
            <a:ext cx="9144000" cy="3241878"/>
          </a:xfrm>
        </p:spPr>
        <p:txBody>
          <a:bodyPr/>
          <a:lstStyle/>
          <a:p>
            <a:r>
              <a:rPr lang="sv-SE" dirty="0" smtClean="0"/>
              <a:t>FRID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220427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90155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Färdtjänstenheten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En Chef</a:t>
            </a:r>
          </a:p>
          <a:p>
            <a:r>
              <a:rPr lang="sv-SE" dirty="0" smtClean="0"/>
              <a:t>En administratör</a:t>
            </a:r>
          </a:p>
          <a:p>
            <a:r>
              <a:rPr lang="sv-SE" dirty="0" smtClean="0"/>
              <a:t>9 utredare ( 2st FL)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32273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Uppdrag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Utreder inkomna ansökningar om färdtjänst och riksfärdtjänst</a:t>
            </a:r>
          </a:p>
          <a:p>
            <a:r>
              <a:rPr lang="sv-SE" dirty="0" smtClean="0"/>
              <a:t>Färdtjänst</a:t>
            </a:r>
            <a:r>
              <a:rPr lang="sv-SE" dirty="0" smtClean="0">
                <a:sym typeface="Wingdings" panose="05000000000000000000" pitchFamily="2" charset="2"/>
              </a:rPr>
              <a:t> Resor inom Dalarna</a:t>
            </a:r>
          </a:p>
          <a:p>
            <a:r>
              <a:rPr lang="sv-SE" dirty="0" smtClean="0">
                <a:sym typeface="Wingdings" panose="05000000000000000000" pitchFamily="2" charset="2"/>
              </a:rPr>
              <a:t>Riksfärdtjänst Resor utanför Dalarna</a:t>
            </a:r>
          </a:p>
          <a:p>
            <a:r>
              <a:rPr lang="sv-SE" dirty="0" smtClean="0">
                <a:sym typeface="Wingdings" panose="05000000000000000000" pitchFamily="2" charset="2"/>
              </a:rPr>
              <a:t>Tillståndsmyndighet för alla Dalarnas kommuner</a:t>
            </a:r>
          </a:p>
          <a:p>
            <a:r>
              <a:rPr lang="sv-SE" dirty="0" smtClean="0">
                <a:sym typeface="Wingdings" panose="05000000000000000000" pitchFamily="2" charset="2"/>
              </a:rPr>
              <a:t>Rättssäkerhet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63023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Utveckling 2019-2022</a:t>
            </a:r>
            <a:endParaRPr lang="sv-SE" dirty="0"/>
          </a:p>
        </p:txBody>
      </p:sp>
      <p:graphicFrame>
        <p:nvGraphicFramePr>
          <p:cNvPr id="6" name="Platshållare för innehåll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4911563"/>
              </p:ext>
            </p:extLst>
          </p:nvPr>
        </p:nvGraphicFramePr>
        <p:xfrm>
          <a:off x="411163" y="1825625"/>
          <a:ext cx="1136967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46156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Ansökningar 2022</a:t>
            </a:r>
            <a:endParaRPr lang="sv-SE" dirty="0"/>
          </a:p>
        </p:txBody>
      </p:sp>
      <p:graphicFrame>
        <p:nvGraphicFramePr>
          <p:cNvPr id="6" name="Platshållare för innehåll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2114012"/>
              </p:ext>
            </p:extLst>
          </p:nvPr>
        </p:nvGraphicFramePr>
        <p:xfrm>
          <a:off x="411163" y="1825625"/>
          <a:ext cx="1136967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08975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Hur lång tid tar ett ärende?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Omfattning av ansökan</a:t>
            </a:r>
          </a:p>
          <a:p>
            <a:r>
              <a:rPr lang="sv-SE" dirty="0" smtClean="0"/>
              <a:t>Inkomna handlingar ex: Medicinska utlåtanden, registerutdrag</a:t>
            </a:r>
            <a:endParaRPr lang="sv-SE" dirty="0"/>
          </a:p>
          <a:p>
            <a:r>
              <a:rPr lang="sv-SE" dirty="0" smtClean="0"/>
              <a:t>Ev. Telefonsamtal till ex: sökande / anhörig / god man</a:t>
            </a:r>
            <a:endParaRPr lang="sv-SE" dirty="0"/>
          </a:p>
          <a:p>
            <a:r>
              <a:rPr lang="sv-SE" dirty="0" smtClean="0"/>
              <a:t>Externa kontakter till ex: boenden / vårdpersonal / hjälpmedelscentral</a:t>
            </a:r>
            <a:endParaRPr lang="sv-SE" dirty="0"/>
          </a:p>
          <a:p>
            <a:r>
              <a:rPr lang="sv-SE" dirty="0" smtClean="0"/>
              <a:t>Ev. komplettering</a:t>
            </a:r>
          </a:p>
          <a:p>
            <a:r>
              <a:rPr lang="sv-SE" dirty="0" smtClean="0"/>
              <a:t>Riksfärdtjänstansökningar </a:t>
            </a:r>
          </a:p>
          <a:p>
            <a:r>
              <a:rPr lang="sv-SE" dirty="0" smtClean="0"/>
              <a:t>Ärendedragning</a:t>
            </a:r>
          </a:p>
          <a:p>
            <a:r>
              <a:rPr lang="sv-SE" dirty="0" smtClean="0"/>
              <a:t>30 min – 2 dagar</a:t>
            </a:r>
          </a:p>
        </p:txBody>
      </p:sp>
    </p:spTree>
    <p:extLst>
      <p:ext uri="{BB962C8B-B14F-4D97-AF65-F5344CB8AC3E}">
        <p14:creationId xmlns:p14="http://schemas.microsoft.com/office/powerpoint/2010/main" val="3858973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Prognos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Antalet färdtjänstansökningar kommer att öka succesivt</a:t>
            </a:r>
            <a:br>
              <a:rPr lang="sv-SE" dirty="0" smtClean="0"/>
            </a:br>
            <a:r>
              <a:rPr lang="sv-SE" dirty="0" smtClean="0"/>
              <a:t>- Ej förnyat tillstånd under pandemin</a:t>
            </a:r>
            <a:br>
              <a:rPr lang="sv-SE" dirty="0" smtClean="0"/>
            </a:br>
            <a:r>
              <a:rPr lang="sv-SE" dirty="0" smtClean="0"/>
              <a:t>- Vågar resa igen</a:t>
            </a:r>
          </a:p>
          <a:p>
            <a:r>
              <a:rPr lang="sv-SE" dirty="0" smtClean="0"/>
              <a:t>Antalet riksfärdtjänstansökningar kommer att öka succesivt</a:t>
            </a:r>
            <a:br>
              <a:rPr lang="sv-SE" dirty="0" smtClean="0"/>
            </a:br>
            <a:r>
              <a:rPr lang="sv-SE" dirty="0" smtClean="0"/>
              <a:t>- Ökat resande utanför Dalarna</a:t>
            </a:r>
            <a:br>
              <a:rPr lang="sv-SE" dirty="0" smtClean="0"/>
            </a:br>
            <a:r>
              <a:rPr lang="sv-SE" dirty="0" smtClean="0"/>
              <a:t>- Aktiviteter / lägerverksamhet startar igång igen</a:t>
            </a:r>
          </a:p>
          <a:p>
            <a:r>
              <a:rPr lang="sv-SE" dirty="0" smtClean="0"/>
              <a:t>Återkommande mönster</a:t>
            </a:r>
            <a:br>
              <a:rPr lang="sv-SE" dirty="0" smtClean="0"/>
            </a:br>
            <a:r>
              <a:rPr lang="sv-SE" dirty="0" smtClean="0"/>
              <a:t>- Ökat antal ansökningar inför högtider och lov</a:t>
            </a:r>
          </a:p>
        </p:txBody>
      </p:sp>
    </p:spTree>
    <p:extLst>
      <p:ext uri="{BB962C8B-B14F-4D97-AF65-F5344CB8AC3E}">
        <p14:creationId xmlns:p14="http://schemas.microsoft.com/office/powerpoint/2010/main" val="430395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Pågående arbete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Ny förbättrad E-tjänst för digital ansökan</a:t>
            </a:r>
          </a:p>
          <a:p>
            <a:r>
              <a:rPr lang="sv-SE" dirty="0" smtClean="0"/>
              <a:t>Vi ser gärna att några av er är med och testar. Mejla gärna mig vid intresse!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Ellinor.holmberg@regiondalarna.se</a:t>
            </a:r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99799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410701"/>
            <a:ext cx="9144000" cy="2015258"/>
          </a:xfrm>
        </p:spPr>
        <p:txBody>
          <a:bodyPr/>
          <a:lstStyle/>
          <a:p>
            <a:r>
              <a:rPr lang="sv-SE" dirty="0" smtClean="0"/>
              <a:t>Frågor?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760236"/>
            <a:ext cx="9144000" cy="2659225"/>
          </a:xfrm>
        </p:spPr>
        <p:txBody>
          <a:bodyPr>
            <a:normAutofit fontScale="40000" lnSpcReduction="20000"/>
          </a:bodyPr>
          <a:lstStyle/>
          <a:p>
            <a:r>
              <a:rPr lang="sv-SE" sz="3200" dirty="0" smtClean="0"/>
              <a:t/>
            </a:r>
            <a:br>
              <a:rPr lang="sv-SE" sz="3200" dirty="0" smtClean="0"/>
            </a:br>
            <a:r>
              <a:rPr lang="sv-SE" sz="4200" dirty="0" smtClean="0"/>
              <a:t>Ellinor.holmberg@regiondalarna.se</a:t>
            </a:r>
            <a:br>
              <a:rPr lang="sv-SE" sz="4200" dirty="0" smtClean="0"/>
            </a:br>
            <a:r>
              <a:rPr lang="sv-SE" sz="4200" dirty="0" smtClean="0"/>
              <a:t/>
            </a:r>
            <a:br>
              <a:rPr lang="sv-SE" sz="4200" dirty="0" smtClean="0"/>
            </a:br>
            <a:r>
              <a:rPr lang="sv-SE" sz="4200" dirty="0"/>
              <a:t>010-248 11 </a:t>
            </a:r>
            <a:r>
              <a:rPr lang="sv-SE" sz="4200" dirty="0" smtClean="0"/>
              <a:t>67</a:t>
            </a:r>
          </a:p>
          <a:p>
            <a:endParaRPr lang="sv-SE" sz="4200" dirty="0"/>
          </a:p>
          <a:p>
            <a:r>
              <a:rPr lang="sv-SE" sz="4200" dirty="0" smtClean="0"/>
              <a:t/>
            </a:r>
            <a:br>
              <a:rPr lang="sv-SE" sz="4200" dirty="0" smtClean="0"/>
            </a:br>
            <a:r>
              <a:rPr lang="sv-SE" sz="4200" dirty="0" smtClean="0"/>
              <a:t>Fardtjanst@dalatrafik.se</a:t>
            </a:r>
            <a:br>
              <a:rPr lang="sv-SE" sz="4200" dirty="0" smtClean="0"/>
            </a:br>
            <a:r>
              <a:rPr lang="sv-SE" sz="4200" dirty="0" smtClean="0"/>
              <a:t/>
            </a:r>
            <a:br>
              <a:rPr lang="sv-SE" sz="4200" dirty="0" smtClean="0"/>
            </a:br>
            <a:r>
              <a:rPr lang="sv-SE" sz="4200" dirty="0" smtClean="0"/>
              <a:t>Tel Må-</a:t>
            </a:r>
            <a:r>
              <a:rPr lang="sv-SE" sz="4200" dirty="0" err="1" smtClean="0"/>
              <a:t>Fre</a:t>
            </a:r>
            <a:r>
              <a:rPr lang="sv-SE" sz="4200" dirty="0" smtClean="0"/>
              <a:t> 10:00-12:00 </a:t>
            </a:r>
          </a:p>
          <a:p>
            <a:r>
              <a:rPr lang="sv-SE" sz="4200" dirty="0" smtClean="0"/>
              <a:t>010-248 11 60</a:t>
            </a:r>
            <a:br>
              <a:rPr lang="sv-SE" sz="4200" dirty="0" smtClean="0"/>
            </a:br>
            <a:r>
              <a:rPr lang="sv-SE" sz="4200" dirty="0" smtClean="0"/>
              <a:t/>
            </a:r>
            <a:br>
              <a:rPr lang="sv-SE" sz="4200" dirty="0" smtClean="0"/>
            </a:br>
            <a:r>
              <a:rPr lang="sv-SE" dirty="0" smtClean="0"/>
              <a:t/>
            </a:r>
            <a:br>
              <a:rPr lang="sv-SE" dirty="0" smtClean="0"/>
            </a:b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60665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Cdag">
  <a:themeElements>
    <a:clrScheme name="Ltd">
      <a:dk1>
        <a:sysClr val="windowText" lastClr="000000"/>
      </a:dk1>
      <a:lt1>
        <a:sysClr val="window" lastClr="FFFFFF"/>
      </a:lt1>
      <a:dk2>
        <a:srgbClr val="F15060"/>
      </a:dk2>
      <a:lt2>
        <a:srgbClr val="E7E6E6"/>
      </a:lt2>
      <a:accent1>
        <a:srgbClr val="00B4E4"/>
      </a:accent1>
      <a:accent2>
        <a:srgbClr val="28B29A"/>
      </a:accent2>
      <a:accent3>
        <a:srgbClr val="FFD378"/>
      </a:accent3>
      <a:accent4>
        <a:srgbClr val="AEDDEF"/>
      </a:accent4>
      <a:accent5>
        <a:srgbClr val="6ACEC3"/>
      </a:accent5>
      <a:accent6>
        <a:srgbClr val="FAE9BA"/>
      </a:accent6>
      <a:hlink>
        <a:srgbClr val="0074A2"/>
      </a:hlink>
      <a:folHlink>
        <a:srgbClr val="0074A2"/>
      </a:folHlink>
    </a:clrScheme>
    <a:fontScheme name="Lt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td_standard.potx" id="{151680F3-6FC2-4960-B137-648106B7FBF2}" vid="{FDF325D6-299B-47C8-B8D0-086DBBEE1ED8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Blankett" ma:contentTypeID="0x010100AC92CF2061C10240851FF38CAA99F4B8020100F310B003C35C654C864C96586056CDEC" ma:contentTypeVersion="505" ma:contentTypeDescription="Skapa ett nytt dokument." ma:contentTypeScope="" ma:versionID="01c7696be3ffc67249f150fe52fd8a85">
  <xsd:schema xmlns:xsd="http://www.w3.org/2001/XMLSchema" xmlns:xs="http://www.w3.org/2001/XMLSchema" xmlns:p="http://schemas.microsoft.com/office/2006/metadata/properties" xmlns:ns2="2f901946-e264-40a9-b252-19c7dedd3add" xmlns:ns3="c6056b2c-9b66-4941-ba4f-b114eec7ed26" targetNamespace="http://schemas.microsoft.com/office/2006/metadata/properties" ma:root="true" ma:fieldsID="13a4b6cef850c624f293be0b4fe5a156" ns2:_="" ns3:_="">
    <xsd:import namespace="2f901946-e264-40a9-b252-19c7dedd3add"/>
    <xsd:import namespace="c6056b2c-9b66-4941-ba4f-b114eec7ed26"/>
    <xsd:element name="properties">
      <xsd:complexType>
        <xsd:sequence>
          <xsd:element name="documentManagement">
            <xsd:complexType>
              <xsd:all>
                <xsd:element ref="ns2:LD_Dokumentansvarig"/>
                <xsd:element ref="ns2:LD_Informationsklass"/>
                <xsd:element ref="ns2:LD_ArbetsrumID" minOccurs="0"/>
                <xsd:element ref="ns2:LD_DokumentID" minOccurs="0"/>
                <xsd:element ref="ns2:LD_Faktaagare" minOccurs="0"/>
                <xsd:element ref="ns2:LD_Version" minOccurs="0"/>
                <xsd:element ref="ns2:LD_GranskatAv" minOccurs="0"/>
                <xsd:element ref="ns2:LD_Dokumentstatus" minOccurs="0"/>
                <xsd:element ref="ns2:LD_Publiceringsstatus" minOccurs="0"/>
                <xsd:element ref="ns2:LD_GodkantAv" minOccurs="0"/>
                <xsd:element ref="ns2:LD_GodkantDatum" minOccurs="0"/>
                <xsd:element ref="ns2:LD_Diarienummer" minOccurs="0"/>
                <xsd:element ref="ns2:LD_Beslutsnummer" minOccurs="0"/>
                <xsd:element ref="ns2:l94247903c2249fd91f98a10a58087d0" minOccurs="0"/>
                <xsd:element ref="ns2:b949fc07257b40f7b02b2d246d41368f" minOccurs="0"/>
                <xsd:element ref="ns2:d35d67994db9475aa58636ebfce59533" minOccurs="0"/>
                <xsd:element ref="ns2:TaxCatchAll" minOccurs="0"/>
                <xsd:element ref="ns2:j125def9988a4544907fddb4a09b1af5" minOccurs="0"/>
                <xsd:element ref="ns2:ib8be5378b304cd19503fe0f13c962e4" minOccurs="0"/>
                <xsd:element ref="ns2:ib626626c2604ac096d2606abc0b50e1" minOccurs="0"/>
                <xsd:element ref="ns2:LD_OldDokumentstatus" minOccurs="0"/>
                <xsd:element ref="ns2:TaxCatchAllLabel" minOccurs="0"/>
                <xsd:element ref="ns2:nf66689e3cec4bcc9e3f4977582c706c" minOccurs="0"/>
                <xsd:element ref="ns2:LD_OldPubliceringsstatus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901946-e264-40a9-b252-19c7dedd3add" elementFormDefault="qualified">
    <xsd:import namespace="http://schemas.microsoft.com/office/2006/documentManagement/types"/>
    <xsd:import namespace="http://schemas.microsoft.com/office/infopath/2007/PartnerControls"/>
    <xsd:element name="LD_Dokumentansvarig" ma:index="2" ma:displayName="Dokumentansvarig" ma:list="UserInfo" ma:internalName="LD_Dokumentansvarig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Informationsklass" ma:index="4" ma:displayName="Informationsklass" ma:default="Intern alla" ma:internalName="LD_Informationsklass" ma:readOnly="false">
      <xsd:simpleType>
        <xsd:restriction base="dms:Choice">
          <xsd:enumeration value="Publik"/>
          <xsd:enumeration value="Intern alla"/>
          <xsd:enumeration value="Intern skyddad"/>
        </xsd:restriction>
      </xsd:simpleType>
    </xsd:element>
    <xsd:element name="LD_ArbetsrumID" ma:index="8" nillable="true" ma:displayName="ArbetsrumID" ma:hidden="true" ma:internalName="LD_ArbetsrumID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DokumentID" ma:index="9" nillable="true" ma:displayName="LD DokumentID" ma:hidden="true" ma:internalName="LD_DokumentID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Faktaagare" ma:index="10" nillable="true" ma:displayName="Faktaägare" ma:hidden="true" ma:internalName="LD_Faktaagar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Version" ma:index="11" nillable="true" ma:displayName="Version" ma:internalName="LD_Version" ma:readOnly="false">
      <xsd:simpleType>
        <xsd:restriction base="dms:Text"/>
      </xsd:simpleType>
    </xsd:element>
    <xsd:element name="LD_GranskatAv" ma:index="12" nillable="true" ma:displayName="Granskat av" ma:list="UserInfo" ma:internalName="LD_GranskatAv" ma:readOnly="fals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Dokumentstatus" ma:index="13" nillable="true" ma:displayName="Dokumentstatus" ma:default="Utkast" ma:hidden="true" ma:internalName="LD_Dokumentstatus" ma:readOnly="false">
      <xsd:simpleType>
        <xsd:restriction base="dms:Choice">
          <xsd:enumeration value="Utkast"/>
          <xsd:enumeration value="Granskning pågår"/>
          <xsd:enumeration value="Granskat"/>
          <xsd:enumeration value="Godkännande pågår"/>
          <xsd:enumeration value="Godkänt"/>
          <xsd:enumeration value="Ej godkänt"/>
          <xsd:enumeration value="Publicerat"/>
          <xsd:enumeration value="Godkänt och publicerat"/>
        </xsd:restriction>
      </xsd:simpleType>
    </xsd:element>
    <xsd:element name="LD_Publiceringsstatus" ma:index="14" nillable="true" ma:displayName="Publiceringsstatus" ma:default="Ej publicerat" ma:hidden="true" ma:internalName="LD_Publiceringsstatus" ma:readOnly="false">
      <xsd:simpleType>
        <xsd:restriction base="dms:Choice">
          <xsd:enumeration value="Ej publicerat"/>
          <xsd:enumeration value="Publicering pågår"/>
          <xsd:enumeration value="Publicerat"/>
          <xsd:enumeration value="Avpublicerat"/>
          <xsd:enumeration value="Revidering krävs"/>
          <xsd:enumeration value="Revidering pågår"/>
        </xsd:restriction>
      </xsd:simpleType>
    </xsd:element>
    <xsd:element name="LD_GodkantAv" ma:index="16" nillable="true" ma:displayName="Godkänt av" ma:list="UserInfo" ma:internalName="LD_GodkantAv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GodkantDatum" ma:index="17" nillable="true" ma:displayName="Godkänt datum" ma:internalName="LD_GodkantDatum" ma:readOnly="false">
      <xsd:simpleType>
        <xsd:restriction base="dms:DateTime"/>
      </xsd:simpleType>
    </xsd:element>
    <xsd:element name="LD_Diarienummer" ma:index="18" nillable="true" ma:displayName="Diarienummer" ma:internalName="LD_Diarienummer" ma:readOnly="false">
      <xsd:simpleType>
        <xsd:restriction base="dms:Text"/>
      </xsd:simpleType>
    </xsd:element>
    <xsd:element name="LD_Beslutsnummer" ma:index="19" nillable="true" ma:displayName="Beslutsnummer" ma:internalName="LD_Beslutsnummer" ma:readOnly="false">
      <xsd:simpleType>
        <xsd:restriction base="dms:Text"/>
      </xsd:simpleType>
    </xsd:element>
    <xsd:element name="l94247903c2249fd91f98a10a58087d0" ma:index="22" nillable="true" ma:taxonomy="true" ma:internalName="l94247903c2249fd91f98a10a58087d0" ma:taxonomyFieldName="LD_Dokumenttyp" ma:displayName="Dokumenttyp" ma:readOnly="false" ma:fieldId="{59424790-3c22-49fd-91f9-8a10a58087d0}" ma:sspId="e7769dcc-5dd1-4f02-a71f-f2e47d1eab4e" ma:termSetId="0f652e80-21f1-4db9-823c-0c440e78a02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949fc07257b40f7b02b2d246d41368f" ma:index="24" ma:taxonomy="true" ma:internalName="b949fc07257b40f7b02b2d246d41368f" ma:taxonomyFieldName="LD_GallerForVerksamhet" ma:displayName="Gäller för verksamhet" ma:readOnly="false" ma:default="" ma:fieldId="{b949fc07-257b-40f7-b02b-2d246d41368f}" ma:taxonomyMulti="true" ma:sspId="e7769dcc-5dd1-4f02-a71f-f2e47d1eab4e" ma:termSetId="fdc1c8bc-96b8-4ad1-a7fe-19ec9003abb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35d67994db9475aa58636ebfce59533" ma:index="25" nillable="true" ma:taxonomy="true" ma:internalName="d35d67994db9475aa58636ebfce59533" ma:taxonomyFieldName="LD_Sprak" ma:displayName="Språk" ma:readOnly="false" ma:default="1;#sv - svenska|fc4bf42e-8ca5-492e-bdac-5e5e0115cfa8" ma:fieldId="{d35d6799-4db9-475a-a586-36ebfce59533}" ma:sspId="e7769dcc-5dd1-4f02-a71f-f2e47d1eab4e" ma:termSetId="34bdb1d3-4598-4ab4-b025-869b2700dd5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26" nillable="true" ma:displayName="Taxonomy Catch All Column" ma:hidden="true" ma:list="{590d8321-ec3a-46c9-8bb0-088c8a285ba7}" ma:internalName="TaxCatchAll" ma:showField="CatchAllData" ma:web="c6056b2c-9b66-4941-ba4f-b114eec7ed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j125def9988a4544907fddb4a09b1af5" ma:index="29" nillable="true" ma:taxonomy="true" ma:internalName="j125def9988a4544907fddb4a09b1af5" ma:taxonomyFieldName="LD_Nyckelord" ma:displayName="Nyckelord" ma:readOnly="false" ma:fieldId="{3125def9-988a-4544-907f-ddb4a09b1af5}" ma:taxonomyMulti="true" ma:sspId="e7769dcc-5dd1-4f02-a71f-f2e47d1eab4e" ma:termSetId="4e71d024-632f-4c5c-a02d-6b344a2d3997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ib8be5378b304cd19503fe0f13c962e4" ma:index="31" nillable="true" ma:taxonomy="true" ma:internalName="ib8be5378b304cd19503fe0f13c962e4" ma:taxonomyFieldName="LD_Dokumentsamling" ma:displayName="Dokumentsamling" ma:readOnly="false" ma:default="" ma:fieldId="{2b8be537-8b30-4cd1-9503-fe0f13c962e4}" ma:taxonomyMulti="true" ma:sspId="e7769dcc-5dd1-4f02-a71f-f2e47d1eab4e" ma:termSetId="616aacf0-f681-4ad1-9a56-1a611ffe0410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ib626626c2604ac096d2606abc0b50e1" ma:index="33" nillable="true" ma:taxonomy="true" ma:internalName="ib626626c2604ac096d2606abc0b50e1" ma:taxonomyFieldName="LD_Process" ma:displayName="Process" ma:readOnly="false" ma:fieldId="{2b626626-c260-4ac0-96d2-606abc0b50e1}" ma:sspId="e7769dcc-5dd1-4f02-a71f-f2e47d1eab4e" ma:termSetId="76f4019a-91e2-4560-b452-ad5219d4307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D_OldDokumentstatus" ma:index="34" nillable="true" ma:displayName="Old Dokumentstatus" ma:hidden="true" ma:internalName="LD_OldDokumentstatus" ma:readOnly="false">
      <xsd:simpleType>
        <xsd:restriction base="dms:Text"/>
      </xsd:simpleType>
    </xsd:element>
    <xsd:element name="TaxCatchAllLabel" ma:index="35" nillable="true" ma:displayName="Taxonomy Catch All Column1" ma:hidden="true" ma:list="{590d8321-ec3a-46c9-8bb0-088c8a285ba7}" ma:internalName="TaxCatchAllLabel" ma:readOnly="true" ma:showField="CatchAllDataLabel" ma:web="c6056b2c-9b66-4941-ba4f-b114eec7ed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nf66689e3cec4bcc9e3f4977582c706c" ma:index="37" nillable="true" ma:taxonomy="true" ma:internalName="nf66689e3cec4bcc9e3f4977582c706c" ma:taxonomyFieldName="LD_Ledningssytem" ma:displayName="Ledningssystem" ma:default="" ma:fieldId="{7f66689e-3cec-4bcc-9e3f-4977582c706c}" ma:sspId="e7769dcc-5dd1-4f02-a71f-f2e47d1eab4e" ma:termSetId="829eac8a-34d8-46a0-90b2-b520bdf7847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D_OldPubliceringsstatus" ma:index="38" nillable="true" ma:displayName="Old Publiceringsstatus" ma:hidden="true" ma:internalName="LD_OldPubliceringsstatus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056b2c-9b66-4941-ba4f-b114eec7ed26" elementFormDefault="qualified">
    <xsd:import namespace="http://schemas.microsoft.com/office/2006/documentManagement/types"/>
    <xsd:import namespace="http://schemas.microsoft.com/office/infopath/2007/PartnerControls"/>
    <xsd:element name="_dlc_DocId" ma:index="39" nillable="true" ma:displayName="Dokument-ID-värde" ma:description="Värdet för dokument-ID som tilldelats till det här objektet." ma:internalName="_dlc_DocId" ma:readOnly="true">
      <xsd:simpleType>
        <xsd:restriction base="dms:Text"/>
      </xsd:simpleType>
    </xsd:element>
    <xsd:element name="_dlc_DocIdUrl" ma:index="40" nillable="true" ma:displayName="Dokument-ID" ma:description="Permanent länk till det här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41" nillable="true" ma:displayName="Spara ID" ma:description="Behåll ID vid tillägg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36" ma:displayName="Innehållstyp"/>
        <xsd:element ref="dc:title" maxOccurs="1" ma:index="1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e7769dcc-5dd1-4f02-a71f-f2e47d1eab4e" ContentTypeId="0x010100AC92CF2061C10240851FF38CAA99F4B80201" PreviousValue="false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j125def9988a4544907fddb4a09b1af5 xmlns="2f901946-e264-40a9-b252-19c7dedd3add">
      <Terms xmlns="http://schemas.microsoft.com/office/infopath/2007/PartnerControls"/>
    </j125def9988a4544907fddb4a09b1af5>
    <d35d67994db9475aa58636ebfce59533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sv - svenska</TermName>
          <TermId xmlns="http://schemas.microsoft.com/office/infopath/2007/PartnerControls">fc4bf42e-8ca5-492e-bdac-5e5e0115cfa8</TermId>
        </TermInfo>
      </Terms>
    </d35d67994db9475aa58636ebfce59533>
    <ib8be5378b304cd19503fe0f13c962e4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powerpointmall</TermName>
          <TermId xmlns="http://schemas.microsoft.com/office/infopath/2007/PartnerControls">8a709a16-dce5-48c9-b324-adb936197cd8</TermId>
        </TermInfo>
      </Terms>
    </ib8be5378b304cd19503fe0f13c962e4>
    <b949fc07257b40f7b02b2d246d41368f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LD</TermName>
          <TermId xmlns="http://schemas.microsoft.com/office/infopath/2007/PartnerControls">30ac7822-68c2-42d2-8d58-accf1e3539f2</TermId>
        </TermInfo>
      </Terms>
    </b949fc07257b40f7b02b2d246d41368f>
    <TaxCatchAll xmlns="2f901946-e264-40a9-b252-19c7dedd3add">
      <Value>33</Value>
      <Value>620</Value>
      <Value>24</Value>
      <Value>38</Value>
      <Value>1</Value>
    </TaxCatchAll>
    <LD_Informationsklass xmlns="2f901946-e264-40a9-b252-19c7dedd3add">Intern alla</LD_Informationsklass>
    <ib626626c2604ac096d2606abc0b50e1 xmlns="2f901946-e264-40a9-b252-19c7dedd3add">
      <Terms xmlns="http://schemas.microsoft.com/office/infopath/2007/PartnerControls"/>
    </ib626626c2604ac096d2606abc0b50e1>
    <LD_Dokumentansvarig xmlns="2f901946-e264-40a9-b252-19c7dedd3add">
      <UserInfo>
        <DisplayName>Jansson Markus /Central förvaltning Personalenhet /Falun</DisplayName>
        <AccountId>34</AccountId>
        <AccountType/>
      </UserInfo>
    </LD_Dokumentansvarig>
    <l94247903c2249fd91f98a10a58087d0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Standarddokument</TermName>
          <TermId xmlns="http://schemas.microsoft.com/office/infopath/2007/PartnerControls">4d12e0b9-1967-41ec-b4ec-5579d11176b8</TermId>
        </TermInfo>
      </Terms>
    </l94247903c2249fd91f98a10a58087d0>
    <LD_GranskatAv xmlns="2f901946-e264-40a9-b252-19c7dedd3add">
      <UserInfo>
        <DisplayName/>
        <AccountId xsi:nil="true"/>
        <AccountType/>
      </UserInfo>
    </LD_GranskatAv>
    <LD_OldPubliceringsstatus xmlns="2f901946-e264-40a9-b252-19c7dedd3add">Revidering pågår</LD_OldPubliceringsstatus>
    <LD_Publiceringsstatus xmlns="2f901946-e264-40a9-b252-19c7dedd3add">Publicering pågår</LD_Publiceringsstatus>
    <LD_Version xmlns="2f901946-e264-40a9-b252-19c7dedd3add">1.0</LD_Version>
    <LD_ArbetsrumID xmlns="2f901946-e264-40a9-b252-19c7dedd3add">
      <Url xsi:nil="true"/>
      <Description xsi:nil="true"/>
    </LD_ArbetsrumID>
    <LD_Faktaagare xmlns="2f901946-e264-40a9-b252-19c7dedd3add">
      <Url xsi:nil="true"/>
      <Description xsi:nil="true"/>
    </LD_Faktaagare>
    <LD_DokumentID xmlns="2f901946-e264-40a9-b252-19c7dedd3add">
      <Url>http://ar.ltdalarna.se/arbetsrum/OHAR4G1Q/_layouts/15/DocIdRedir.aspx?ID=JHXJTDKSTMXR-638439718-50</Url>
      <Description>JHXJTDKSTMXR-638439718-50</Description>
    </LD_DokumentID>
    <LD_Dokumentstatus xmlns="2f901946-e264-40a9-b252-19c7dedd3add">Godkänt</LD_Dokumentstatus>
    <LD_OldDokumentstatus xmlns="2f901946-e264-40a9-b252-19c7dedd3add">Godkännande pågår</LD_OldDokumentstatus>
    <_dlc_DocId xmlns="c6056b2c-9b66-4941-ba4f-b114eec7ed26">JHXJTDKSTMXR-2145828690-717</_dlc_DocId>
    <_dlc_DocIdUrl xmlns="c6056b2c-9b66-4941-ba4f-b114eec7ed26">
      <Url>http://ar.ltdalarna.se/arbetsrum/OHAR4G1Q/publicerat/_layouts/15/DocIdRedir.aspx?ID=JHXJTDKSTMXR-2145828690-717</Url>
      <Description>JHXJTDKSTMXR-2145828690-717</Description>
    </_dlc_DocIdUrl>
    <LD_Diarienummer xmlns="2f901946-e264-40a9-b252-19c7dedd3add" xsi:nil="true"/>
    <LD_GodkantDatum xmlns="2f901946-e264-40a9-b252-19c7dedd3add">2019-01-14T13:10:16+00:00</LD_GodkantDatum>
    <LD_GodkantAv xmlns="2f901946-e264-40a9-b252-19c7dedd3add">
      <UserInfo>
        <DisplayName>Jansson Markus /Central förvaltning Personalenhet /Falun</DisplayName>
        <AccountId>34</AccountId>
        <AccountType/>
      </UserInfo>
    </LD_GodkantAv>
    <LD_Beslutsnummer xmlns="2f901946-e264-40a9-b252-19c7dedd3add" xsi:nil="true"/>
    <nf66689e3cec4bcc9e3f4977582c706c xmlns="2f901946-e264-40a9-b252-19c7dedd3add">
      <Terms xmlns="http://schemas.microsoft.com/office/infopath/2007/PartnerControls"/>
    </nf66689e3cec4bcc9e3f4977582c706c>
  </documentManagement>
</p:properties>
</file>

<file path=customXml/item5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4EE7BB0C-25DB-40F9-ACA7-7C870724598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f901946-e264-40a9-b252-19c7dedd3add"/>
    <ds:schemaRef ds:uri="c6056b2c-9b66-4941-ba4f-b114eec7ed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B908D4C-69A5-4436-ADFD-061832FB1A44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20024E15-E290-4AB3-AE13-73E4633A1C51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C6FB3ADD-DCDF-4A07-9C45-CA476A044990}">
  <ds:schemaRefs>
    <ds:schemaRef ds:uri="http://purl.org/dc/elements/1.1/"/>
    <ds:schemaRef ds:uri="http://schemas.microsoft.com/office/2006/metadata/properties"/>
    <ds:schemaRef ds:uri="http://schemas.microsoft.com/office/infopath/2007/PartnerControls"/>
    <ds:schemaRef ds:uri="c6056b2c-9b66-4941-ba4f-b114eec7ed26"/>
    <ds:schemaRef ds:uri="http://schemas.microsoft.com/office/2006/documentManagement/types"/>
    <ds:schemaRef ds:uri="http://purl.org/dc/terms/"/>
    <ds:schemaRef ds:uri="2f901946-e264-40a9-b252-19c7dedd3add"/>
    <ds:schemaRef ds:uri="http://purl.org/dc/dcmitype/"/>
    <ds:schemaRef ds:uri="http://schemas.openxmlformats.org/package/2006/metadata/core-properties"/>
    <ds:schemaRef ds:uri="http://www.w3.org/XML/1998/namespace"/>
  </ds:schemaRefs>
</ds:datastoreItem>
</file>

<file path=customXml/itemProps5.xml><?xml version="1.0" encoding="utf-8"?>
<ds:datastoreItem xmlns:ds="http://schemas.openxmlformats.org/officeDocument/2006/customXml" ds:itemID="{10EFA16D-6D67-4242-869E-4B66269C3963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4222</TotalTime>
  <Words>197</Words>
  <Application>Microsoft Office PowerPoint</Application>
  <PresentationFormat>Bredbild</PresentationFormat>
  <Paragraphs>40</Paragraphs>
  <Slides>9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2" baseType="lpstr">
      <vt:lpstr>Arial</vt:lpstr>
      <vt:lpstr>Wingdings</vt:lpstr>
      <vt:lpstr>VCdag</vt:lpstr>
      <vt:lpstr>FRID</vt:lpstr>
      <vt:lpstr>Färdtjänstenheten</vt:lpstr>
      <vt:lpstr>Uppdrag</vt:lpstr>
      <vt:lpstr>Utveckling 2019-2022</vt:lpstr>
      <vt:lpstr>Ansökningar 2022</vt:lpstr>
      <vt:lpstr>Hur lång tid tar ett ärende?</vt:lpstr>
      <vt:lpstr>Prognos</vt:lpstr>
      <vt:lpstr>Pågående arbete</vt:lpstr>
      <vt:lpstr>Frågor?</vt:lpstr>
    </vt:vector>
  </TitlesOfParts>
  <Company>Landstinget Dalarna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 Dalarna - Standard Powerpointmall</dc:title>
  <dc:creator>Jansson Markus /Central förvaltning Kommunikationsenhet /Falun</dc:creator>
  <cp:lastModifiedBy>Rosin Mats Olof Rune /Central förvaltning Hälso- och sjukvårdsenhet /Falun</cp:lastModifiedBy>
  <cp:revision>510</cp:revision>
  <dcterms:created xsi:type="dcterms:W3CDTF">2016-11-14T14:16:14Z</dcterms:created>
  <dcterms:modified xsi:type="dcterms:W3CDTF">2022-06-01T09:08:29Z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35d67994db9475aa58636ebfce59533">
    <vt:lpwstr>sv - svenska|fc4bf42e-8ca5-492e-bdac-5e5e0115cfa8</vt:lpwstr>
  </property>
  <property fmtid="{D5CDD505-2E9C-101B-9397-08002B2CF9AE}" pid="3" name="ContentTypeId">
    <vt:lpwstr>0x010100AC92CF2061C10240851FF38CAA99F4B8020100F310B003C35C654C864C96586056CDEC</vt:lpwstr>
  </property>
  <property fmtid="{D5CDD505-2E9C-101B-9397-08002B2CF9AE}" pid="4" name="TaxCatchAll">
    <vt:lpwstr>7;#sv - svenska</vt:lpwstr>
  </property>
  <property fmtid="{D5CDD505-2E9C-101B-9397-08002B2CF9AE}" pid="5" name="LD_GallerForVerksamhet">
    <vt:lpwstr>33;#LD|30ac7822-68c2-42d2-8d58-accf1e3539f2</vt:lpwstr>
  </property>
  <property fmtid="{D5CDD505-2E9C-101B-9397-08002B2CF9AE}" pid="6" name="LD_Process">
    <vt:lpwstr/>
  </property>
  <property fmtid="{D5CDD505-2E9C-101B-9397-08002B2CF9AE}" pid="7" name="LD_Forfattning">
    <vt:lpwstr/>
  </property>
  <property fmtid="{D5CDD505-2E9C-101B-9397-08002B2CF9AE}" pid="8" name="LD_Nyckelord">
    <vt:lpwstr/>
  </property>
  <property fmtid="{D5CDD505-2E9C-101B-9397-08002B2CF9AE}" pid="9" name="LD_Dokumentsamling">
    <vt:lpwstr>620;#powerpointmall|8a709a16-dce5-48c9-b324-adb936197cd8</vt:lpwstr>
  </property>
  <property fmtid="{D5CDD505-2E9C-101B-9397-08002B2CF9AE}" pid="10" name="LD_Dokumenttyp">
    <vt:lpwstr>24;#Standarddokument|4d12e0b9-1967-41ec-b4ec-5579d11176b8</vt:lpwstr>
  </property>
  <property fmtid="{D5CDD505-2E9C-101B-9397-08002B2CF9AE}" pid="11" name="eb7deb89d2814b7b90e1fef0bccd24ec">
    <vt:lpwstr/>
  </property>
  <property fmtid="{D5CDD505-2E9C-101B-9397-08002B2CF9AE}" pid="12" name="c37888536a3e4198892c360a23f46821">
    <vt:lpwstr/>
  </property>
  <property fmtid="{D5CDD505-2E9C-101B-9397-08002B2CF9AE}" pid="13" name="e4631235004c4161a9f23c41f2f2c9d6">
    <vt:lpwstr/>
  </property>
  <property fmtid="{D5CDD505-2E9C-101B-9397-08002B2CF9AE}" pid="14" name="LD_Diagnos">
    <vt:lpwstr/>
  </property>
  <property fmtid="{D5CDD505-2E9C-101B-9397-08002B2CF9AE}" pid="15" name="LD_Sprak">
    <vt:lpwstr>1;#sv - svenska|fc4bf42e-8ca5-492e-bdac-5e5e0115cfa8</vt:lpwstr>
  </property>
  <property fmtid="{D5CDD505-2E9C-101B-9397-08002B2CF9AE}" pid="16" name="LD_MeSHterm">
    <vt:lpwstr/>
  </property>
  <property fmtid="{D5CDD505-2E9C-101B-9397-08002B2CF9AE}" pid="17" name="_dlc_DocIdItemGuid">
    <vt:lpwstr>478ac456-debb-4762-9ea7-ef009ac3d5d6</vt:lpwstr>
  </property>
  <property fmtid="{D5CDD505-2E9C-101B-9397-08002B2CF9AE}" pid="18" name="Granskning">
    <vt:lpwstr/>
  </property>
  <property fmtid="{D5CDD505-2E9C-101B-9397-08002B2CF9AE}" pid="19" name="Order">
    <vt:r8>13100</vt:r8>
  </property>
  <property fmtid="{D5CDD505-2E9C-101B-9397-08002B2CF9AE}" pid="20" name="xd_ProgID">
    <vt:lpwstr/>
  </property>
  <property fmtid="{D5CDD505-2E9C-101B-9397-08002B2CF9AE}" pid="21" name="TemplateUrl">
    <vt:lpwstr/>
  </property>
  <property fmtid="{D5CDD505-2E9C-101B-9397-08002B2CF9AE}" pid="22" name="_CopySource">
    <vt:lpwstr>http://ar.ltdalarna.se/arbetsrum/OHAR4G1Q/4G8V/Lists/informerande/Region Dalarna - Standard Powerpointmall.pptx</vt:lpwstr>
  </property>
  <property fmtid="{D5CDD505-2E9C-101B-9397-08002B2CF9AE}" pid="23" name="Godkännande och publicering">
    <vt:lpwstr>http://ar.ltdalarna.se/arbetsrum/OHAR4G1Q/_layouts/15/wrkstat.aspx?List=897c8b83-9ffe-46c2-b9b4-7cbdc1558ee9&amp;WorkflowInstanceName=23b98503-3154-493f-9ae5-e4c37136ec7d, Godkänt</vt:lpwstr>
  </property>
  <property fmtid="{D5CDD505-2E9C-101B-9397-08002B2CF9AE}" pid="24" name="LD_GiltigtTill">
    <vt:filetime>2022-01-14T13:12:34Z</vt:filetime>
  </property>
  <property fmtid="{D5CDD505-2E9C-101B-9397-08002B2CF9AE}" pid="25" name="LD_Gallringsfrist">
    <vt:lpwstr>38;#3 år|8a73ccd2-b425-41f1-973a-0e59e31951c0</vt:lpwstr>
  </property>
  <property fmtid="{D5CDD505-2E9C-101B-9397-08002B2CF9AE}" pid="26" name="maa9fd36c38347e1a5ddfad159d25a0c">
    <vt:lpwstr>3 år|8a73ccd2-b425-41f1-973a-0e59e31951c0</vt:lpwstr>
  </property>
</Properties>
</file>