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5"/>
  </p:notesMasterIdLst>
  <p:handoutMasterIdLst>
    <p:handoutMasterId r:id="rId16"/>
  </p:handoutMasterIdLst>
  <p:sldIdLst>
    <p:sldId id="361" r:id="rId7"/>
    <p:sldId id="376" r:id="rId8"/>
    <p:sldId id="362" r:id="rId9"/>
    <p:sldId id="377" r:id="rId10"/>
    <p:sldId id="379" r:id="rId11"/>
    <p:sldId id="380" r:id="rId12"/>
    <p:sldId id="382" r:id="rId13"/>
    <p:sldId id="378" r:id="rId14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361"/>
            <p14:sldId id="376"/>
            <p14:sldId id="362"/>
            <p14:sldId id="377"/>
            <p14:sldId id="379"/>
            <p14:sldId id="380"/>
            <p14:sldId id="382"/>
            <p14:sldId id="37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6433" autoAdjust="0"/>
  </p:normalViewPr>
  <p:slideViewPr>
    <p:cSldViewPr snapToGrid="0">
      <p:cViewPr varScale="1">
        <p:scale>
          <a:sx n="84" d="100"/>
          <a:sy n="84" d="100"/>
        </p:scale>
        <p:origin x="36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76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2022-03-09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2022-03-09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08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1024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Ifrågasatte varför 5 kommuner inte svarat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043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baseline="0" dirty="0" smtClean="0"/>
          </a:p>
          <a:p>
            <a:pPr marL="0" indent="0">
              <a:buFontTx/>
              <a:buNone/>
            </a:pPr>
            <a:endParaRPr lang="sv-SE" baseline="0" dirty="0" smtClean="0"/>
          </a:p>
          <a:p>
            <a:pPr marL="0" indent="0">
              <a:buFontTx/>
              <a:buNone/>
            </a:pPr>
            <a:r>
              <a:rPr lang="sv-SE" baseline="0" dirty="0" smtClean="0"/>
              <a:t>Avgiftsnivån hålls kvar</a:t>
            </a:r>
          </a:p>
          <a:p>
            <a:pPr marL="0" indent="0">
              <a:buFontTx/>
              <a:buNone/>
            </a:pPr>
            <a:r>
              <a:rPr lang="sv-SE" baseline="0" dirty="0" smtClean="0"/>
              <a:t>Delaktighet, handlingskraft, rörelsefrihet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2534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Delaktighet, handlingskraft, rörelsefrihet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45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Satsar på gemensamt – svar från regionen e-frikort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0636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Förbrukningsartiklar, tillbehör, förskrivningsprocessen – annan process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4246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Remissgången har gett vind i ryggen för gemensamt högkostnadsskydd – idag tittar vi på två spår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611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2022-03-09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2022-03-09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katarina.nordinkajblad@regiondalarna.se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317733" y="1520102"/>
            <a:ext cx="821955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000" dirty="0" smtClean="0"/>
              <a:t>Hjälpmedelsnämnden godkände översynen av patientavgifter och förslag på remissgång den 30/9 2021</a:t>
            </a:r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b="1" dirty="0" smtClean="0"/>
              <a:t>Samma </a:t>
            </a:r>
            <a:r>
              <a:rPr lang="sv-SE" sz="2000" b="1" dirty="0"/>
              <a:t>avgift 250 kr för alla hjälpmedel </a:t>
            </a:r>
            <a:r>
              <a:rPr lang="sv-SE" sz="2000" b="1" dirty="0" smtClean="0"/>
              <a:t>som omfattas av</a:t>
            </a:r>
            <a:br>
              <a:rPr lang="sv-SE" sz="2000" b="1" dirty="0" smtClean="0"/>
            </a:br>
            <a:r>
              <a:rPr lang="sv-SE" sz="2000" b="1" dirty="0" smtClean="0"/>
              <a:t>översynen, kopplat </a:t>
            </a:r>
            <a:r>
              <a:rPr lang="sv-SE" sz="2000" b="1" dirty="0"/>
              <a:t>till ett högkostnadsskydd på 1150 kr,</a:t>
            </a:r>
            <a:br>
              <a:rPr lang="sv-SE" sz="2000" b="1" dirty="0"/>
            </a:br>
            <a:r>
              <a:rPr lang="sv-SE" sz="2000" b="1" dirty="0"/>
              <a:t>separat region och kommun</a:t>
            </a:r>
          </a:p>
          <a:p>
            <a:endParaRPr lang="sv-SE" sz="2000" b="1" dirty="0" smtClean="0"/>
          </a:p>
          <a:p>
            <a:r>
              <a:rPr lang="sv-SE" sz="2000" dirty="0" smtClean="0"/>
              <a:t>Remissförfarande 5/10-15/12 2021</a:t>
            </a:r>
          </a:p>
          <a:p>
            <a:endParaRPr lang="sv-SE" sz="2000" dirty="0"/>
          </a:p>
          <a:p>
            <a:r>
              <a:rPr lang="sv-SE" sz="2000" dirty="0" smtClean="0"/>
              <a:t>Sammanställning av remissvar  januari 2022</a:t>
            </a:r>
          </a:p>
          <a:p>
            <a:endParaRPr lang="sv-SE" sz="20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8789148" y="3705025"/>
            <a:ext cx="2992305" cy="207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895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258739" y="987369"/>
            <a:ext cx="8219558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endParaRPr lang="sv-SE" b="1" dirty="0" smtClean="0"/>
          </a:p>
          <a:p>
            <a:endParaRPr lang="sv-SE" b="1" dirty="0"/>
          </a:p>
          <a:p>
            <a:r>
              <a:rPr lang="sv-SE" sz="2000" dirty="0" smtClean="0"/>
              <a:t>Beslut om rekommendation Hjälpmedelsnämnden 10 mars</a:t>
            </a:r>
          </a:p>
          <a:p>
            <a:endParaRPr lang="sv-SE" sz="2000" dirty="0" smtClean="0"/>
          </a:p>
          <a:p>
            <a:r>
              <a:rPr lang="sv-SE" sz="2000" dirty="0"/>
              <a:t>Avisering eventuella ändringar i budget senast </a:t>
            </a:r>
            <a:br>
              <a:rPr lang="sv-SE" sz="2000" dirty="0"/>
            </a:br>
            <a:r>
              <a:rPr lang="sv-SE" sz="2000" dirty="0"/>
              <a:t>30 mars 2022</a:t>
            </a:r>
          </a:p>
          <a:p>
            <a:endParaRPr lang="sv-SE" sz="2000" dirty="0"/>
          </a:p>
          <a:p>
            <a:r>
              <a:rPr lang="sv-SE" sz="2000" dirty="0"/>
              <a:t>Beslut i Dalarnas alla 15 kommunfullmäktige samt </a:t>
            </a:r>
          </a:p>
          <a:p>
            <a:r>
              <a:rPr lang="sv-SE" sz="2000" dirty="0"/>
              <a:t>regionfullmäktige under 2022</a:t>
            </a:r>
          </a:p>
          <a:p>
            <a:endParaRPr lang="sv-SE" sz="2000" dirty="0"/>
          </a:p>
          <a:p>
            <a:r>
              <a:rPr lang="sv-SE" sz="2000" dirty="0"/>
              <a:t>Avgiftsförändringen börjar gälla 1/1 </a:t>
            </a:r>
            <a:r>
              <a:rPr lang="sv-SE" sz="2000" dirty="0" smtClean="0"/>
              <a:t>2023</a:t>
            </a:r>
          </a:p>
          <a:p>
            <a:endParaRPr lang="sv-SE" sz="2000" dirty="0"/>
          </a:p>
          <a:p>
            <a:r>
              <a:rPr lang="sv-SE" sz="2000" dirty="0"/>
              <a:t>Beslut regionfullmäktige ändrad avgift CPAP/APAP</a:t>
            </a:r>
            <a:br>
              <a:rPr lang="sv-SE" sz="2000" dirty="0"/>
            </a:br>
            <a:r>
              <a:rPr lang="sv-SE" sz="2000" dirty="0"/>
              <a:t>- börjar gälla 1 januari 2022</a:t>
            </a:r>
            <a:br>
              <a:rPr lang="sv-SE" sz="2000" dirty="0"/>
            </a:br>
            <a:endParaRPr lang="sv-SE" sz="2000" dirty="0"/>
          </a:p>
          <a:p>
            <a:endParaRPr lang="sv-SE" sz="2000" dirty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8789148" y="3705025"/>
            <a:ext cx="2992305" cy="207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747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288236" y="1318022"/>
            <a:ext cx="821955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b="1" dirty="0" smtClean="0"/>
              <a:t>Remissvar</a:t>
            </a:r>
            <a:endParaRPr lang="sv-SE" b="1" dirty="0"/>
          </a:p>
          <a:p>
            <a:endParaRPr lang="sv-SE" dirty="0" smtClean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endParaRPr lang="sv-SE" sz="24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663767"/>
              </p:ext>
            </p:extLst>
          </p:nvPr>
        </p:nvGraphicFramePr>
        <p:xfrm>
          <a:off x="1349660" y="2165875"/>
          <a:ext cx="8816895" cy="3147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505">
                  <a:extLst>
                    <a:ext uri="{9D8B030D-6E8A-4147-A177-3AD203B41FA5}">
                      <a16:colId xmlns:a16="http://schemas.microsoft.com/office/drawing/2014/main" val="1525486487"/>
                    </a:ext>
                  </a:extLst>
                </a:gridCol>
                <a:gridCol w="2043541">
                  <a:extLst>
                    <a:ext uri="{9D8B030D-6E8A-4147-A177-3AD203B41FA5}">
                      <a16:colId xmlns:a16="http://schemas.microsoft.com/office/drawing/2014/main" val="637792002"/>
                    </a:ext>
                  </a:extLst>
                </a:gridCol>
                <a:gridCol w="2366045">
                  <a:extLst>
                    <a:ext uri="{9D8B030D-6E8A-4147-A177-3AD203B41FA5}">
                      <a16:colId xmlns:a16="http://schemas.microsoft.com/office/drawing/2014/main" val="3037045898"/>
                    </a:ext>
                  </a:extLst>
                </a:gridCol>
                <a:gridCol w="2366804">
                  <a:extLst>
                    <a:ext uri="{9D8B030D-6E8A-4147-A177-3AD203B41FA5}">
                      <a16:colId xmlns:a16="http://schemas.microsoft.com/office/drawing/2014/main" val="33263952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Kommuner                        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Regionen                           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Brukarorganisationer         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Pensionärsorganisationer       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3954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Smedjebacken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Hedemora     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Gagnef           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Vansbro         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Borlänge	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Rättvik            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Falun	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Avesta	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Ludvika                   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Ludvika kommuns              </a:t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v-SE" sz="1400" b="0" dirty="0" smtClean="0">
                          <a:solidFill>
                            <a:schemeClr val="tx1"/>
                          </a:solidFill>
                          <a:effectLst/>
                        </a:rPr>
                        <a:t>tillgänglighetsråd             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0" dirty="0">
                          <a:solidFill>
                            <a:schemeClr val="tx1"/>
                          </a:solidFill>
                          <a:effectLst/>
                        </a:rPr>
                        <a:t>Leksand                                </a:t>
                      </a:r>
                      <a:r>
                        <a:rPr lang="sv-SE" sz="1400" dirty="0">
                          <a:effectLst/>
                        </a:rPr>
                        <a:t/>
                      </a:r>
                      <a:br>
                        <a:rPr lang="sv-SE" sz="1400" dirty="0">
                          <a:effectLst/>
                        </a:rPr>
                      </a:b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Hälso och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sjukvårdsnämnden            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SRF (synskadades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   riksförbund)              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Länsafasiföreningen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    i Dalarna                   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HRF Dalarna (hörsel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    skadades riksförbund)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HRF Borlänge               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DHR Dalarna                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Neuroförbundet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      Dalarna   </a:t>
                      </a:r>
                      <a:r>
                        <a:rPr lang="sv-SE" sz="1400" dirty="0" smtClean="0">
                          <a:effectLst/>
                        </a:rPr>
                        <a:t>                          </a:t>
                      </a:r>
                      <a:r>
                        <a:rPr lang="sv-SE" sz="1400" dirty="0">
                          <a:effectLst/>
                        </a:rPr>
                        <a:t/>
                      </a:r>
                      <a:br>
                        <a:rPr lang="sv-SE" sz="1400" dirty="0">
                          <a:effectLst/>
                        </a:rPr>
                      </a:b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KPR (kommunala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   pensionärsrådet) Avesta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KPR Leksand                       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PRO Distriktet Dalarna      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PRO Malung                                 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PRO Falun                                      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32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69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288235" y="1318022"/>
            <a:ext cx="918311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800" b="1" dirty="0" smtClean="0"/>
              <a:t>Sammanfattning remissvar</a:t>
            </a:r>
          </a:p>
          <a:p>
            <a:endParaRPr lang="sv-SE" b="1" dirty="0" smtClean="0"/>
          </a:p>
          <a:p>
            <a:r>
              <a:rPr lang="sv-SE" dirty="0"/>
              <a:t>Samtliga respondenter är positiva till  att </a:t>
            </a:r>
            <a:r>
              <a:rPr lang="sv-SE" b="1" dirty="0"/>
              <a:t>samma avgift </a:t>
            </a:r>
            <a:r>
              <a:rPr lang="sv-SE" dirty="0"/>
              <a:t>tas ut i samband med utprovning av de hjälpmedel som omfattas av </a:t>
            </a:r>
            <a:r>
              <a:rPr lang="sv-SE" dirty="0" smtClean="0"/>
              <a:t>förslaget</a:t>
            </a:r>
            <a:r>
              <a:rPr lang="sv-SE" dirty="0"/>
              <a:t> </a:t>
            </a:r>
            <a:r>
              <a:rPr lang="sv-SE" dirty="0" smtClean="0"/>
              <a:t>kopplat till ett </a:t>
            </a:r>
            <a:r>
              <a:rPr lang="sv-SE" b="1" dirty="0" smtClean="0"/>
              <a:t>högkostnadsskydd.</a:t>
            </a:r>
          </a:p>
          <a:p>
            <a:endParaRPr lang="sv-SE" dirty="0"/>
          </a:p>
          <a:p>
            <a:endParaRPr lang="sv-SE" dirty="0"/>
          </a:p>
          <a:p>
            <a:r>
              <a:rPr lang="sv-SE" b="1" dirty="0" smtClean="0"/>
              <a:t>Avgiftsnivå 250 kr</a:t>
            </a:r>
            <a:endParaRPr lang="sv-SE" dirty="0" smtClean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De </a:t>
            </a:r>
            <a:r>
              <a:rPr lang="sv-SE" dirty="0"/>
              <a:t>flesta respondenter anser att avgiftsnivån är rimlig.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Gagnef, Rättvik </a:t>
            </a:r>
            <a:r>
              <a:rPr lang="sv-SE" dirty="0"/>
              <a:t>och Falu kommun uttrycker vissa risker om nivån kan vara för </a:t>
            </a:r>
            <a:r>
              <a:rPr lang="sv-SE" dirty="0" smtClean="0"/>
              <a:t>hög.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DHR </a:t>
            </a:r>
            <a:r>
              <a:rPr lang="sv-SE" dirty="0"/>
              <a:t>anser att hjälpmedel borde vara avgiftsfria och därmed att nivån är för hög. 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SRF </a:t>
            </a:r>
            <a:r>
              <a:rPr lang="sv-SE" dirty="0"/>
              <a:t>anser att den vita käppen ska undantagas från att vara avgiftsbelagd men motsätter sig inte avgiftsnivån för övriga hjälpmedel.</a:t>
            </a:r>
            <a:br>
              <a:rPr lang="sv-SE" dirty="0"/>
            </a:b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 smtClean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endParaRPr lang="sv-SE" sz="24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7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10398439" y="4912088"/>
            <a:ext cx="1609154" cy="111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54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br>
              <a:rPr lang="sv-SE" dirty="0" smtClean="0"/>
            </a:br>
            <a:r>
              <a:rPr lang="sv-SE" dirty="0" smtClean="0"/>
              <a:t>  - </a:t>
            </a:r>
            <a:r>
              <a:rPr lang="sv-SE" sz="3100" dirty="0" smtClean="0"/>
              <a:t>sammanfattning remissvar</a:t>
            </a:r>
            <a:endParaRPr lang="sv-SE" sz="3100" dirty="0"/>
          </a:p>
        </p:txBody>
      </p:sp>
      <p:sp>
        <p:nvSpPr>
          <p:cNvPr id="8" name="textruta 7"/>
          <p:cNvSpPr txBox="1"/>
          <p:nvPr/>
        </p:nvSpPr>
        <p:spPr>
          <a:xfrm>
            <a:off x="1288235" y="1318022"/>
            <a:ext cx="9183119" cy="7546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800" b="1" dirty="0"/>
          </a:p>
          <a:p>
            <a:r>
              <a:rPr lang="sv-SE" b="1" dirty="0" smtClean="0"/>
              <a:t>Högkostnadsskydd, separata</a:t>
            </a:r>
            <a:endParaRPr lang="sv-SE" dirty="0" smtClean="0"/>
          </a:p>
          <a:p>
            <a:endParaRPr lang="sv-SE" dirty="0"/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dirty="0"/>
              <a:t>Ingen respondent motsäger sig ett </a:t>
            </a:r>
            <a:r>
              <a:rPr lang="sv-SE" dirty="0" smtClean="0"/>
              <a:t>hk skydd </a:t>
            </a:r>
            <a:r>
              <a:rPr lang="sv-SE" dirty="0"/>
              <a:t>för hjälpmedel men många ifrågasätter nyttan med separata i region och kommun.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dirty="0" smtClean="0"/>
              <a:t>Samtliga </a:t>
            </a:r>
            <a:r>
              <a:rPr lang="sv-SE" dirty="0"/>
              <a:t>kommuner har frågeställningar och yttranden </a:t>
            </a:r>
            <a:r>
              <a:rPr lang="sv-SE" dirty="0" smtClean="0"/>
              <a:t>om separata hk skydd där </a:t>
            </a:r>
            <a:r>
              <a:rPr lang="sv-SE" dirty="0"/>
              <a:t>många uttalar en önskan/krav om fortsatt utredning med det huvudsakliga målet ett gemensamt </a:t>
            </a:r>
            <a:r>
              <a:rPr lang="sv-SE" dirty="0" smtClean="0"/>
              <a:t>hk skydd </a:t>
            </a:r>
            <a:r>
              <a:rPr lang="sv-SE" dirty="0"/>
              <a:t>region och kommun</a:t>
            </a:r>
            <a:r>
              <a:rPr lang="sv-SE" dirty="0" smtClean="0"/>
              <a:t>.</a:t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dirty="0" smtClean="0"/>
              <a:t>Brukar- </a:t>
            </a:r>
            <a:r>
              <a:rPr lang="sv-SE" dirty="0"/>
              <a:t>och pensionärsorganisationerna är övervägande positiva till förslaget.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SRF </a:t>
            </a:r>
            <a:r>
              <a:rPr lang="sv-SE" dirty="0"/>
              <a:t>påtalar vikten att beakta de ekonomiska konsekvenserna för den enskilde vid flera </a:t>
            </a:r>
            <a:r>
              <a:rPr lang="sv-SE" dirty="0" smtClean="0"/>
              <a:t>hk skydd</a:t>
            </a:r>
            <a:r>
              <a:rPr lang="sv-SE" dirty="0"/>
              <a:t>. </a:t>
            </a:r>
            <a:endParaRPr lang="sv-SE" dirty="0" smtClean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dirty="0"/>
              <a:t> </a:t>
            </a:r>
            <a:r>
              <a:rPr lang="sv-SE" dirty="0" smtClean="0"/>
              <a:t>   KPR </a:t>
            </a:r>
            <a:r>
              <a:rPr lang="sv-SE" dirty="0"/>
              <a:t>Leksand anser att det verkar krångligt med två separata</a:t>
            </a:r>
            <a:br>
              <a:rPr lang="sv-SE" dirty="0"/>
            </a:br>
            <a:r>
              <a:rPr lang="sv-SE" dirty="0" smtClean="0"/>
              <a:t>    hk skydd </a:t>
            </a:r>
            <a:r>
              <a:rPr lang="sv-SE" dirty="0"/>
              <a:t>för region och kommun.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dirty="0"/>
              <a:t> </a:t>
            </a:r>
          </a:p>
          <a:p>
            <a:r>
              <a:rPr lang="sv-SE" dirty="0"/>
              <a:t/>
            </a:r>
            <a:br>
              <a:rPr lang="sv-SE" dirty="0"/>
            </a:b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 smtClean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endParaRPr lang="sv-SE" sz="24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7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10398439" y="4912088"/>
            <a:ext cx="1609154" cy="111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199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br>
              <a:rPr lang="sv-SE" dirty="0" smtClean="0"/>
            </a:br>
            <a:r>
              <a:rPr lang="sv-SE" dirty="0"/>
              <a:t> </a:t>
            </a:r>
            <a:r>
              <a:rPr lang="sv-SE" dirty="0" smtClean="0"/>
              <a:t> - </a:t>
            </a:r>
            <a:r>
              <a:rPr lang="sv-SE" sz="3100" dirty="0" smtClean="0"/>
              <a:t>sammanfattning remissvar</a:t>
            </a:r>
            <a:endParaRPr lang="sv-SE" sz="3100" dirty="0"/>
          </a:p>
        </p:txBody>
      </p:sp>
      <p:sp>
        <p:nvSpPr>
          <p:cNvPr id="8" name="textruta 7"/>
          <p:cNvSpPr txBox="1"/>
          <p:nvPr/>
        </p:nvSpPr>
        <p:spPr>
          <a:xfrm>
            <a:off x="1288235" y="1318022"/>
            <a:ext cx="9183119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800" b="1" dirty="0"/>
          </a:p>
          <a:p>
            <a:r>
              <a:rPr lang="sv-SE" b="1" dirty="0"/>
              <a:t>f</a:t>
            </a:r>
            <a:r>
              <a:rPr lang="sv-SE" b="1" dirty="0" smtClean="0"/>
              <a:t>orts. Högkostnadsskydd, separata</a:t>
            </a:r>
            <a:endParaRPr lang="sv-SE" dirty="0" smtClean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Hälso och sjukvårdsnämnden tillstyrker förslaget mot bakgrunden att de anser förslaget vara väl förankrat i länets brukar- och pensionärsorganisationer</a:t>
            </a:r>
            <a:r>
              <a:rPr lang="sv-S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b="1" dirty="0" smtClean="0"/>
              <a:t>Högkostnadsskydd avgiftsnivå 1150 kr</a:t>
            </a:r>
          </a:p>
          <a:p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Samtliga brukar- och pensionärsorganisationer tillstyrker förslaget på avgiftsnivå. Likaså de flesta kommuner och </a:t>
            </a:r>
            <a:r>
              <a:rPr lang="sv-SE" dirty="0" smtClean="0"/>
              <a:t>hälso- </a:t>
            </a:r>
            <a:r>
              <a:rPr lang="sv-SE" dirty="0"/>
              <a:t>och sjukvårdsnämnden.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Smedjebacken </a:t>
            </a:r>
            <a:r>
              <a:rPr lang="sv-SE" dirty="0"/>
              <a:t>och Borlänge kommun uttrycker vissa risker om nivån kan vara för hög </a:t>
            </a:r>
            <a:r>
              <a:rPr lang="sv-SE" dirty="0" smtClean="0"/>
              <a:t>vid </a:t>
            </a:r>
            <a:r>
              <a:rPr lang="sv-SE" dirty="0"/>
              <a:t>separata högkostnadsskydd.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Falu </a:t>
            </a:r>
            <a:r>
              <a:rPr lang="sv-SE" dirty="0"/>
              <a:t>kommun föreslår lägre avgift även vid ett eventuellt gemensamt högkostnadsskydd för region och kommun.</a:t>
            </a:r>
            <a:br>
              <a:rPr lang="sv-SE" dirty="0"/>
            </a:b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b="1" dirty="0"/>
              <a:t/>
            </a:r>
            <a:br>
              <a:rPr lang="sv-SE" b="1" dirty="0"/>
            </a:br>
            <a:endParaRPr lang="sv-SE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 smtClean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endParaRPr lang="sv-SE" sz="24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7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10398439" y="4912088"/>
            <a:ext cx="1609154" cy="111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285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br>
              <a:rPr lang="sv-SE" dirty="0" smtClean="0"/>
            </a:br>
            <a:r>
              <a:rPr lang="sv-SE" dirty="0"/>
              <a:t> </a:t>
            </a:r>
            <a:r>
              <a:rPr lang="sv-SE" dirty="0" smtClean="0"/>
              <a:t> - </a:t>
            </a:r>
            <a:r>
              <a:rPr lang="sv-SE" sz="3100" dirty="0" smtClean="0"/>
              <a:t>sammanfattning remissvar</a:t>
            </a:r>
            <a:endParaRPr lang="sv-SE" sz="3100" dirty="0"/>
          </a:p>
        </p:txBody>
      </p:sp>
      <p:sp>
        <p:nvSpPr>
          <p:cNvPr id="8" name="textruta 7"/>
          <p:cNvSpPr txBox="1"/>
          <p:nvPr/>
        </p:nvSpPr>
        <p:spPr>
          <a:xfrm>
            <a:off x="1288235" y="1318022"/>
            <a:ext cx="918311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800" b="1" dirty="0"/>
          </a:p>
          <a:p>
            <a:r>
              <a:rPr lang="sv-SE" b="1" dirty="0" smtClean="0"/>
              <a:t>SÄBO – samma utprovningsavgift 250 kr</a:t>
            </a:r>
          </a:p>
          <a:p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Fem av tio svarande kommuner uttrycker önskan/krav på ett förtydligande av hantering </a:t>
            </a:r>
            <a:r>
              <a:rPr lang="sv-SE" dirty="0" smtClean="0"/>
              <a:t>samt </a:t>
            </a:r>
            <a:r>
              <a:rPr lang="sv-SE" dirty="0"/>
              <a:t>konsekvensbeskrivning för ett borttagande av nuvarande avgiftssystem på SÄBO</a:t>
            </a:r>
            <a:r>
              <a:rPr lang="sv-S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Övrigt</a:t>
            </a:r>
          </a:p>
          <a:p>
            <a:endParaRPr lang="sv-SE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b="1" dirty="0" smtClean="0"/>
          </a:p>
          <a:p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endParaRPr lang="sv-SE" dirty="0"/>
          </a:p>
          <a:p>
            <a:r>
              <a:rPr lang="sv-SE" b="1" dirty="0"/>
              <a:t/>
            </a:r>
            <a:br>
              <a:rPr lang="sv-SE" b="1" dirty="0"/>
            </a:br>
            <a:endParaRPr lang="sv-SE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 smtClean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endParaRPr lang="sv-SE" sz="24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7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10398439" y="4912088"/>
            <a:ext cx="1609154" cy="111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740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7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10300117" y="4807973"/>
            <a:ext cx="1609154" cy="111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1425677" y="1710813"/>
            <a:ext cx="52307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Gemensamt Högkostnadsskydd</a:t>
            </a:r>
          </a:p>
          <a:p>
            <a:endParaRPr lang="sv-SE" b="1" dirty="0" smtClean="0"/>
          </a:p>
          <a:p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E- frikort </a:t>
            </a:r>
            <a:r>
              <a:rPr lang="sv-SE" dirty="0" smtClean="0"/>
              <a:t>– RD stödsystem för högkostnadsskydd inom öppen vård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435510" y="5289755"/>
            <a:ext cx="5329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hlinkClick r:id="rId5"/>
              </a:rPr>
              <a:t>katarina.nordinkajblad@regiondalarna.se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2022-02-10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2770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60" ma:contentTypeDescription="Skapa ett nytt dokument." ma:contentTypeScope="" ma:versionID="75331985abbe2b33e4affdbc207fd22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6A6C867-CC12-4D4D-97A3-A9D2995ECE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2854</TotalTime>
  <Words>639</Words>
  <Application>Microsoft Office PowerPoint</Application>
  <PresentationFormat>Bredbild</PresentationFormat>
  <Paragraphs>117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VCdag</vt:lpstr>
      <vt:lpstr>  Översyn patientavgifter för hjälpmedel</vt:lpstr>
      <vt:lpstr>  Översyn patientavgifter för hjälpmedel</vt:lpstr>
      <vt:lpstr>  Översyn patientavgifter för hjälpmedel</vt:lpstr>
      <vt:lpstr>  Översyn patientavgifter för hjälpmedel</vt:lpstr>
      <vt:lpstr>  Översyn patientavgifter för hjälpmedel   - sammanfattning remissvar</vt:lpstr>
      <vt:lpstr>  Översyn patientavgifter för hjälpmedel   - sammanfattning remissvar</vt:lpstr>
      <vt:lpstr>  Översyn patientavgifter för hjälpmedel   - sammanfattning remissvar</vt:lpstr>
      <vt:lpstr>  Översyn patientavgifter för hjälpmedel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184</cp:revision>
  <cp:lastPrinted>2022-03-09T13:24:45Z</cp:lastPrinted>
  <dcterms:created xsi:type="dcterms:W3CDTF">2016-11-14T14:16:14Z</dcterms:created>
  <dcterms:modified xsi:type="dcterms:W3CDTF">2022-03-09T13:25:32Z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