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FAC5-2EF9-4784-BF36-001CFC0A21C1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E52D-E7C2-4F87-819E-C3425812C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8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8E52D-E7C2-4F87-819E-C3425812C59F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2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8E52D-E7C2-4F87-819E-C3425812C59F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6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C45FF-1794-4B63-83F7-F21245AA9107}" type="slidenum">
              <a:rPr lang="sv-SE" altLang="sv-SE" sz="1200">
                <a:solidFill>
                  <a:prstClr val="black"/>
                </a:solidFill>
              </a:rPr>
              <a:pPr/>
              <a:t>5</a:t>
            </a:fld>
            <a:endParaRPr lang="sv-SE" altLang="sv-SE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05958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8E52D-E7C2-4F87-819E-C3425812C5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62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8E52D-E7C2-4F87-819E-C3425812C59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9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8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75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73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87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661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10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14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84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0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6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67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87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67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21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84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1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22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449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38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52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537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22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053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57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7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50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89A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35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6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4"/>
            <a:ext cx="12192000" cy="107732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72EF-B6AF-4159-8A00-1BAC2EE5ED9E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9E25-93ED-408A-A58F-5ACAC474514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4" descr="rod_cmyk_lig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1" y="365125"/>
            <a:ext cx="129689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9AB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E168-F475-4657-BECE-708A6F2CA592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F99-FAC2-4DFE-85E7-E6A7AA4299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4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3867-0E99-4F98-B0C0-753156EEA177}" type="datetimeFigureOut">
              <a:rPr lang="sv-SE" smtClean="0"/>
              <a:t>2022-06-07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A559-98FE-41C6-B55D-A9A5CB5C04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1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ardhandboken.se/Texter/Sugning-av-luftvagar/Forberedels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8750" y="404732"/>
            <a:ext cx="10094495" cy="1179094"/>
          </a:xfrm>
        </p:spPr>
        <p:txBody>
          <a:bodyPr>
            <a:normAutofit/>
          </a:bodyPr>
          <a:lstStyle/>
          <a:p>
            <a:r>
              <a:rPr lang="sv-SE" dirty="0" smtClean="0"/>
              <a:t>Sugteknik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66" y="1953389"/>
            <a:ext cx="4826524" cy="36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850" y="620713"/>
            <a:ext cx="6934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sz="4900" dirty="0" smtClean="0"/>
              <a:t>Tillämpa</a:t>
            </a:r>
            <a:r>
              <a:rPr lang="sv-SE" altLang="sv-SE" dirty="0" smtClean="0"/>
              <a:t> basala hygienregler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81137" y="1946593"/>
            <a:ext cx="5102543" cy="4114800"/>
          </a:xfrm>
        </p:spPr>
        <p:txBody>
          <a:bodyPr/>
          <a:lstStyle/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Förkläde och handskar</a:t>
            </a:r>
          </a:p>
          <a:p>
            <a:pPr eaLnBrk="1" hangingPunct="1"/>
            <a:r>
              <a:rPr lang="sv-SE" altLang="sv-SE" dirty="0" smtClean="0"/>
              <a:t>Munskydd och/eller visir kan användas som stänkskydd</a:t>
            </a:r>
          </a:p>
        </p:txBody>
      </p:sp>
      <p:pic>
        <p:nvPicPr>
          <p:cNvPr id="3076" name="Platshållare för innehåll 11" descr="1 informera patiente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057" y="1972946"/>
            <a:ext cx="2217738" cy="4114800"/>
          </a:xfrm>
        </p:spPr>
      </p:pic>
    </p:spTree>
    <p:extLst>
      <p:ext uri="{BB962C8B-B14F-4D97-AF65-F5344CB8AC3E}">
        <p14:creationId xmlns:p14="http://schemas.microsoft.com/office/powerpoint/2010/main" val="29185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658316" y="553505"/>
            <a:ext cx="10974049" cy="1185972"/>
          </a:xfrm>
        </p:spPr>
        <p:txBody>
          <a:bodyPr>
            <a:normAutofit fontScale="90000"/>
          </a:bodyPr>
          <a:lstStyle/>
          <a:p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dirty="0" smtClean="0"/>
              <a:t>Exempel </a:t>
            </a:r>
            <a:r>
              <a:rPr lang="sv-SE" altLang="sv-SE" dirty="0"/>
              <a:t>på sugutrustning och storlekar på sugkatetrar </a:t>
            </a:r>
            <a:br>
              <a:rPr lang="sv-SE" altLang="sv-SE" dirty="0"/>
            </a:br>
            <a:r>
              <a:rPr lang="sv-SE" altLang="sv-SE" dirty="0" smtClean="0"/>
              <a:t> 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sz="half" idx="1"/>
          </p:nvPr>
        </p:nvSpPr>
        <p:spPr>
          <a:xfrm>
            <a:off x="1355582" y="1739477"/>
            <a:ext cx="5181600" cy="4351338"/>
          </a:xfrm>
        </p:spPr>
        <p:txBody>
          <a:bodyPr/>
          <a:lstStyle/>
          <a:p>
            <a:pPr eaLnBrk="1" hangingPunct="1">
              <a:defRPr/>
            </a:pPr>
            <a:endParaRPr lang="sv-SE" altLang="sv-SE" dirty="0" smtClean="0"/>
          </a:p>
          <a:p>
            <a:pPr eaLnBrk="1" hangingPunct="1">
              <a:defRPr/>
            </a:pPr>
            <a:r>
              <a:rPr lang="sv-SE" altLang="sv-SE" dirty="0" smtClean="0"/>
              <a:t>Sugen används och </a:t>
            </a:r>
            <a:r>
              <a:rPr lang="sv-SE" altLang="sv-SE" dirty="0"/>
              <a:t>sköts enligt medföljande </a:t>
            </a:r>
            <a:r>
              <a:rPr lang="sv-SE" altLang="sv-SE" dirty="0" smtClean="0"/>
              <a:t>bruksanvisning</a:t>
            </a:r>
          </a:p>
          <a:p>
            <a:pPr eaLnBrk="1" hangingPunct="1">
              <a:defRPr/>
            </a:pPr>
            <a:r>
              <a:rPr lang="sv-SE" altLang="sv-SE" dirty="0" smtClean="0"/>
              <a:t>Sugkatetern får uppta halva kanylens innerdiameter – se </a:t>
            </a:r>
            <a:r>
              <a:rPr lang="sv-SE" altLang="sv-SE" dirty="0" smtClean="0">
                <a:hlinkClick r:id="rId2"/>
              </a:rPr>
              <a:t>vårdhandboken</a:t>
            </a:r>
            <a:endParaRPr lang="sv-SE" altLang="sv-SE" dirty="0" smtClean="0"/>
          </a:p>
          <a:p>
            <a:pPr eaLnBrk="1" hangingPunct="1">
              <a:defRPr/>
            </a:pPr>
            <a:endParaRPr lang="sv-SE" altLang="sv-SE" dirty="0"/>
          </a:p>
          <a:p>
            <a:pPr marL="0" indent="0">
              <a:buNone/>
              <a:defRPr/>
            </a:pPr>
            <a:endParaRPr lang="sv-SE" altLang="sv-SE" dirty="0" smtClean="0"/>
          </a:p>
        </p:txBody>
      </p:sp>
      <p:pic>
        <p:nvPicPr>
          <p:cNvPr id="4100" name="Platshållare för innehåll 6" descr="sug ut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263" y="2100370"/>
            <a:ext cx="2045238" cy="3722794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97749" y="2890213"/>
            <a:ext cx="3753274" cy="21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Kontrollera sugkraften</a:t>
            </a:r>
          </a:p>
        </p:txBody>
      </p:sp>
      <p:graphicFrame>
        <p:nvGraphicFramePr>
          <p:cNvPr id="8325" name="Group 13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876926" y="1744711"/>
          <a:ext cx="4861803" cy="4104355"/>
        </p:xfrm>
        <a:graphic>
          <a:graphicData uri="http://schemas.openxmlformats.org/drawingml/2006/table">
            <a:tbl>
              <a:tblPr/>
              <a:tblGrid>
                <a:gridCol w="12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122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Trycktabell – lokala anvisningar</a:t>
                      </a:r>
                      <a:endParaRPr kumimoji="0" lang="sv-S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mmHg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kPa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Barn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100 -150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0,1-0,2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10-20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Vuxna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200 - 300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0,3-0,4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30-40</a:t>
                      </a:r>
                      <a:endParaRPr kumimoji="0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2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altLang="sv-S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Res-</a:t>
                      </a:r>
                      <a:r>
                        <a:rPr kumimoji="0" lang="sv-SE" altLang="sv-S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que</a:t>
                      </a:r>
                      <a:r>
                        <a:rPr kumimoji="0" lang="sv-SE" alt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sv-SE" altLang="sv-S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vac</a:t>
                      </a:r>
                      <a:endParaRPr kumimoji="0" lang="sv-SE" altLang="sv-S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altLang="sv-S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Min sugkraft (2 drag)    400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Max sugkraft	     550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altLang="sv-S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alt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Lägre sugtryck vid lättblödande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Sugtrycket kan behöva ökas tillfälligt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7865" marR="97865" marT="45725" marB="45725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49" name="Platshållare för innehåll 33" descr="1 sugtyck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205" y="1770200"/>
            <a:ext cx="3780818" cy="4084072"/>
          </a:xfrm>
        </p:spPr>
      </p:pic>
    </p:spTree>
    <p:extLst>
      <p:ext uri="{BB962C8B-B14F-4D97-AF65-F5344CB8AC3E}">
        <p14:creationId xmlns:p14="http://schemas.microsoft.com/office/powerpoint/2010/main" val="12140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Sugdjupet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19463" y="1953713"/>
            <a:ext cx="51816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v-SE" altLang="sv-SE" u="sng" dirty="0" smtClean="0"/>
              <a:t>Vuxen:</a:t>
            </a:r>
          </a:p>
          <a:p>
            <a:pPr eaLnBrk="1" hangingPunct="1"/>
            <a:r>
              <a:rPr lang="sv-SE" altLang="sv-SE" dirty="0" smtClean="0"/>
              <a:t>Kanylens längd eller maximalt    1 cm nedanför </a:t>
            </a:r>
            <a:r>
              <a:rPr lang="sv-SE" altLang="sv-SE" dirty="0" err="1" smtClean="0"/>
              <a:t>trakealkanylen</a:t>
            </a:r>
            <a:r>
              <a:rPr lang="sv-SE" altLang="sv-SE" dirty="0" smtClean="0"/>
              <a:t/>
            </a:r>
            <a:br>
              <a:rPr lang="sv-SE" altLang="sv-SE" dirty="0" smtClean="0"/>
            </a:br>
            <a:endParaRPr lang="sv-SE" altLang="sv-SE" dirty="0"/>
          </a:p>
          <a:p>
            <a:pPr marL="0" indent="0" eaLnBrk="1" hangingPunct="1">
              <a:buNone/>
            </a:pPr>
            <a:r>
              <a:rPr lang="sv-SE" altLang="sv-SE" u="sng" dirty="0" smtClean="0"/>
              <a:t>Barn:</a:t>
            </a:r>
          </a:p>
          <a:p>
            <a:pPr eaLnBrk="1" hangingPunct="1"/>
            <a:r>
              <a:rPr lang="sv-SE" altLang="sv-SE" dirty="0" smtClean="0"/>
              <a:t>Alltid kanylens längd</a:t>
            </a:r>
          </a:p>
          <a:p>
            <a:pPr eaLnBrk="1" hangingPunct="1"/>
            <a:endParaRPr lang="sv-SE" altLang="sv-SE" dirty="0" smtClean="0"/>
          </a:p>
        </p:txBody>
      </p:sp>
      <p:pic>
        <p:nvPicPr>
          <p:cNvPr id="6148" name="Platshållare för innehåll 7" descr="1 sug djup 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631" y="2043699"/>
            <a:ext cx="3864968" cy="3563018"/>
          </a:xfrm>
        </p:spPr>
      </p:pic>
    </p:spTree>
    <p:extLst>
      <p:ext uri="{BB962C8B-B14F-4D97-AF65-F5344CB8AC3E}">
        <p14:creationId xmlns:p14="http://schemas.microsoft.com/office/powerpoint/2010/main" val="16066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Sugning i trakealkanyl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72016" y="1442300"/>
            <a:ext cx="5323014" cy="4668007"/>
          </a:xfrm>
        </p:spPr>
        <p:txBody>
          <a:bodyPr>
            <a:normAutofit fontScale="92500"/>
          </a:bodyPr>
          <a:lstStyle/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För ner katetern utan sugeffekt</a:t>
            </a:r>
          </a:p>
          <a:p>
            <a:r>
              <a:rPr lang="sv-SE" altLang="sv-SE" dirty="0" smtClean="0"/>
              <a:t>Rotera </a:t>
            </a:r>
            <a:r>
              <a:rPr lang="sv-SE" altLang="sv-SE" dirty="0"/>
              <a:t>katetern uppåt </a:t>
            </a:r>
            <a:r>
              <a:rPr lang="sv-SE" altLang="sv-SE" dirty="0" smtClean="0"/>
              <a:t>med sugeffekt</a:t>
            </a:r>
            <a:endParaRPr lang="sv-SE" altLang="sv-SE" dirty="0"/>
          </a:p>
          <a:p>
            <a:r>
              <a:rPr lang="sv-SE" altLang="sv-SE" dirty="0"/>
              <a:t>Uppmana patienten att hosta</a:t>
            </a:r>
          </a:p>
          <a:p>
            <a:r>
              <a:rPr lang="sv-SE" altLang="sv-SE" dirty="0" err="1" smtClean="0"/>
              <a:t>Sugtid</a:t>
            </a:r>
            <a:r>
              <a:rPr lang="sv-SE" altLang="sv-SE" dirty="0"/>
              <a:t> </a:t>
            </a:r>
            <a:r>
              <a:rPr lang="sv-SE" altLang="sv-SE" dirty="0" smtClean="0"/>
              <a:t>vuxna, 5 -10, max sek </a:t>
            </a:r>
            <a:br>
              <a:rPr lang="sv-SE" altLang="sv-SE" dirty="0" smtClean="0"/>
            </a:br>
            <a:r>
              <a:rPr lang="sv-SE" altLang="sv-SE" dirty="0"/>
              <a:t>	 </a:t>
            </a:r>
            <a:r>
              <a:rPr lang="sv-SE" altLang="sv-SE" dirty="0" smtClean="0"/>
              <a:t>     barn, 5 sekunder</a:t>
            </a:r>
          </a:p>
          <a:p>
            <a:r>
              <a:rPr lang="sv-SE" altLang="sv-SE" dirty="0" smtClean="0"/>
              <a:t>Ge </a:t>
            </a:r>
            <a:r>
              <a:rPr lang="sv-SE" altLang="sv-SE" dirty="0"/>
              <a:t>akt på </a:t>
            </a:r>
            <a:r>
              <a:rPr lang="sv-SE" altLang="sv-SE" dirty="0" smtClean="0"/>
              <a:t>ansiktsuttryck </a:t>
            </a:r>
            <a:r>
              <a:rPr lang="sv-SE" altLang="sv-SE" dirty="0"/>
              <a:t>och färg</a:t>
            </a:r>
          </a:p>
          <a:p>
            <a:r>
              <a:rPr lang="sv-SE" altLang="sv-SE" dirty="0"/>
              <a:t>Slemmets färg &amp; konsistens</a:t>
            </a:r>
          </a:p>
          <a:p>
            <a:pPr>
              <a:defRPr/>
            </a:pPr>
            <a:r>
              <a:rPr lang="sv-SE" altLang="sv-SE" dirty="0"/>
              <a:t>Vila mellan upprepade sugningar</a:t>
            </a:r>
          </a:p>
          <a:p>
            <a:endParaRPr lang="sv-SE" altLang="sv-SE" dirty="0" smtClean="0"/>
          </a:p>
        </p:txBody>
      </p:sp>
      <p:pic>
        <p:nvPicPr>
          <p:cNvPr id="7172" name="Platshållare för innehåll 5" descr="håll inte fö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5866" y="1560102"/>
            <a:ext cx="2107382" cy="1470130"/>
          </a:xfrm>
        </p:spPr>
      </p:pic>
      <p:pic>
        <p:nvPicPr>
          <p:cNvPr id="7173" name="Bildobjekt 6" descr="sugning tra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66" y="3168981"/>
            <a:ext cx="2107382" cy="14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451" y="4688628"/>
            <a:ext cx="2125252" cy="14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Avsluta sugning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87906" y="2102644"/>
            <a:ext cx="5418220" cy="3921084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 smtClean="0"/>
              <a:t>Dra handsken över den använda sugkatetern</a:t>
            </a:r>
          </a:p>
          <a:p>
            <a:pPr eaLnBrk="1" hangingPunct="1"/>
            <a:r>
              <a:rPr lang="sv-SE" altLang="sv-SE" dirty="0" smtClean="0"/>
              <a:t>Spola igenom sugslangen med vatten</a:t>
            </a:r>
          </a:p>
          <a:p>
            <a:pPr eaLnBrk="1" hangingPunct="1"/>
            <a:r>
              <a:rPr lang="sv-SE" altLang="sv-SE" dirty="0" smtClean="0"/>
              <a:t>Stäng av sugen</a:t>
            </a:r>
          </a:p>
          <a:p>
            <a:pPr eaLnBrk="1" hangingPunct="1"/>
            <a:r>
              <a:rPr lang="sv-SE" altLang="sv-SE" dirty="0" smtClean="0"/>
              <a:t>Sätt på en ny sugkateter</a:t>
            </a:r>
          </a:p>
          <a:p>
            <a:r>
              <a:rPr lang="sv-SE" altLang="sv-SE" dirty="0" smtClean="0"/>
              <a:t>Vattnet </a:t>
            </a:r>
            <a:r>
              <a:rPr lang="sv-SE" altLang="sv-SE" dirty="0"/>
              <a:t>byts efter varje sugomgång</a:t>
            </a:r>
          </a:p>
          <a:p>
            <a:pPr eaLnBrk="1" hangingPunct="1"/>
            <a:endParaRPr lang="sv-SE" altLang="sv-SE" dirty="0" smtClean="0"/>
          </a:p>
          <a:p>
            <a:pPr marL="0" indent="0" eaLnBrk="1" hangingPunct="1">
              <a:buNone/>
            </a:pPr>
            <a:endParaRPr lang="sv-SE" altLang="sv-SE" dirty="0" smtClean="0"/>
          </a:p>
        </p:txBody>
      </p:sp>
      <p:pic>
        <p:nvPicPr>
          <p:cNvPr id="9220" name="Platshållare för innehåll 5" descr="sug rent slange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7705" y="4254250"/>
            <a:ext cx="3051010" cy="2043697"/>
          </a:xfrm>
        </p:spPr>
      </p:pic>
      <p:pic>
        <p:nvPicPr>
          <p:cNvPr id="9221" name="Bildobjekt 6" descr="1 kräng handsken över sugk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5" y="2054518"/>
            <a:ext cx="3034049" cy="20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6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80" y="409894"/>
            <a:ext cx="6974810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 smtClean="0"/>
              <a:t>Byts/rengörs varje morgon</a:t>
            </a:r>
            <a:endParaRPr lang="sv-SE" altLang="sv-S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9218" y="1738351"/>
            <a:ext cx="6880072" cy="36004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sv-SE" altLang="sv-SE" dirty="0" smtClean="0"/>
              <a:t>Sugkanister/påse mm</a:t>
            </a:r>
          </a:p>
          <a:p>
            <a:pPr eaLnBrk="1" hangingPunct="1"/>
            <a:r>
              <a:rPr lang="sv-SE" altLang="sv-SE" dirty="0" smtClean="0"/>
              <a:t>Sugslang med </a:t>
            </a:r>
            <a:r>
              <a:rPr lang="sv-SE" altLang="sv-SE" dirty="0" err="1" smtClean="0"/>
              <a:t>tumreglage</a:t>
            </a:r>
            <a:endParaRPr lang="sv-SE" altLang="sv-SE" dirty="0" smtClean="0"/>
          </a:p>
          <a:p>
            <a:pPr eaLnBrk="1" hangingPunct="1"/>
            <a:r>
              <a:rPr lang="sv-SE" altLang="sv-SE" dirty="0" smtClean="0"/>
              <a:t>Instrument – sax, pincett, peang</a:t>
            </a:r>
          </a:p>
          <a:p>
            <a:pPr eaLnBrk="1" hangingPunct="1"/>
            <a:r>
              <a:rPr lang="sv-SE" altLang="sv-SE" dirty="0" smtClean="0"/>
              <a:t>Inhalationsutrustning</a:t>
            </a:r>
          </a:p>
          <a:p>
            <a:pPr eaLnBrk="1" hangingPunct="1"/>
            <a:r>
              <a:rPr lang="sv-SE" altLang="sv-SE" dirty="0" smtClean="0"/>
              <a:t>Sprutor - 2 ml </a:t>
            </a:r>
            <a:r>
              <a:rPr lang="sv-SE" altLang="sv-SE" dirty="0" err="1" smtClean="0"/>
              <a:t>NaCl</a:t>
            </a:r>
            <a:r>
              <a:rPr lang="sv-SE" altLang="sv-SE" dirty="0" smtClean="0"/>
              <a:t>, kuffspruta10 ml, till sugkanal används minst en 20 ml spruta</a:t>
            </a:r>
          </a:p>
          <a:p>
            <a:pPr eaLnBrk="1" hangingPunct="1"/>
            <a:r>
              <a:rPr lang="sv-SE" altLang="sv-SE" dirty="0" smtClean="0"/>
              <a:t>Koksalt </a:t>
            </a:r>
          </a:p>
          <a:p>
            <a:r>
              <a:rPr lang="sv-SE" altLang="sv-SE" dirty="0" smtClean="0"/>
              <a:t>Vattenbehållaren/plastmuggen</a:t>
            </a:r>
            <a:br>
              <a:rPr lang="sv-SE" altLang="sv-SE" dirty="0" smtClean="0"/>
            </a:b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b="1" i="1" dirty="0" smtClean="0">
                <a:solidFill>
                  <a:schemeClr val="accent6">
                    <a:lumMod val="75000"/>
                  </a:schemeClr>
                </a:solidFill>
              </a:rPr>
              <a:t>vattnet </a:t>
            </a:r>
            <a:r>
              <a:rPr lang="sv-SE" altLang="sv-SE" b="1" i="1" dirty="0">
                <a:solidFill>
                  <a:schemeClr val="accent6">
                    <a:lumMod val="75000"/>
                  </a:schemeClr>
                </a:solidFill>
              </a:rPr>
              <a:t>byts efter varje sugomgång</a:t>
            </a:r>
          </a:p>
          <a:p>
            <a:pPr eaLnBrk="1" hangingPunct="1"/>
            <a:endParaRPr lang="sv-SE" alt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93" y="1436343"/>
            <a:ext cx="1592644" cy="17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345" y="609601"/>
            <a:ext cx="8172855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 smtClean="0"/>
              <a:t>Biverkningar vid sugning</a:t>
            </a:r>
            <a:endParaRPr lang="sv-SE" altLang="sv-SE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4044" y="2013389"/>
            <a:ext cx="6623455" cy="4114800"/>
          </a:xfrm>
        </p:spPr>
        <p:txBody>
          <a:bodyPr/>
          <a:lstStyle/>
          <a:p>
            <a:pPr eaLnBrk="1" hangingPunct="1"/>
            <a:r>
              <a:rPr lang="sv-SE" altLang="sv-SE" dirty="0"/>
              <a:t>För långa sugtider kan leda </a:t>
            </a:r>
            <a:r>
              <a:rPr lang="sv-SE" altLang="sv-SE" dirty="0" smtClean="0"/>
              <a:t>till</a:t>
            </a:r>
            <a:endParaRPr lang="sv-SE" altLang="sv-SE" dirty="0"/>
          </a:p>
          <a:p>
            <a:pPr eaLnBrk="1" hangingPunct="1">
              <a:buFontTx/>
              <a:buNone/>
            </a:pPr>
            <a:r>
              <a:rPr lang="sv-SE" altLang="sv-SE" dirty="0" smtClean="0"/>
              <a:t>	 	syrebrist </a:t>
            </a:r>
          </a:p>
          <a:p>
            <a:pPr eaLnBrk="1" hangingPunct="1">
              <a:buFontTx/>
              <a:buNone/>
            </a:pPr>
            <a:r>
              <a:rPr lang="sv-SE" altLang="sv-SE" dirty="0" smtClean="0"/>
              <a:t>		blodtrycksfall </a:t>
            </a:r>
          </a:p>
          <a:p>
            <a:pPr eaLnBrk="1" hangingPunct="1">
              <a:buFontTx/>
              <a:buNone/>
            </a:pPr>
            <a:r>
              <a:rPr lang="sv-SE" altLang="sv-SE" dirty="0" smtClean="0"/>
              <a:t>		hjärtrytmrubbning</a:t>
            </a:r>
          </a:p>
          <a:p>
            <a:pPr eaLnBrk="1" hangingPunct="1">
              <a:buFontTx/>
              <a:buNone/>
            </a:pPr>
            <a:endParaRPr lang="sv-SE" altLang="sv-SE" dirty="0"/>
          </a:p>
          <a:p>
            <a:pPr eaLnBrk="1" hangingPunct="1"/>
            <a:r>
              <a:rPr lang="sv-SE" altLang="sv-SE" dirty="0"/>
              <a:t>Småblödningar i luftvägen</a:t>
            </a:r>
          </a:p>
          <a:p>
            <a:pPr eaLnBrk="1" hangingPunct="1">
              <a:buFontTx/>
              <a:buNone/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00220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T Bl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9AB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5D8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245</Words>
  <Application>Microsoft Office PowerPoint</Application>
  <PresentationFormat>Bredbild</PresentationFormat>
  <Paragraphs>70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Office-tema</vt:lpstr>
      <vt:lpstr>1_Anpassad formgivning</vt:lpstr>
      <vt:lpstr>Anpassad formgivning</vt:lpstr>
      <vt:lpstr>Sugteknik</vt:lpstr>
      <vt:lpstr>Tillämpa basala hygienregler</vt:lpstr>
      <vt:lpstr>  Exempel på sugutrustning och storlekar på sugkatetrar   </vt:lpstr>
      <vt:lpstr>Kontrollera sugkraften</vt:lpstr>
      <vt:lpstr>Sugdjupet</vt:lpstr>
      <vt:lpstr>Sugning i trakealkanyl</vt:lpstr>
      <vt:lpstr>Avsluta sugning</vt:lpstr>
      <vt:lpstr>Byts/rengörs varje morgon</vt:lpstr>
      <vt:lpstr>Biverkningar vid sugning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Tannefors Gunilla /Extern /Headlight</dc:creator>
  <cp:lastModifiedBy>Jacobsson Ulrika /Central förvaltning Kommunikationsenhet /Falun</cp:lastModifiedBy>
  <cp:revision>109</cp:revision>
  <dcterms:created xsi:type="dcterms:W3CDTF">2014-08-18T09:32:20Z</dcterms:created>
  <dcterms:modified xsi:type="dcterms:W3CDTF">2022-06-07T08:12:06Z</dcterms:modified>
</cp:coreProperties>
</file>