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1" r:id="rId2"/>
    <p:sldMasterId id="2147483682" r:id="rId3"/>
    <p:sldMasterId id="2147483686" r:id="rId4"/>
  </p:sldMasterIdLst>
  <p:notesMasterIdLst>
    <p:notesMasterId r:id="rId25"/>
  </p:notesMasterIdLst>
  <p:sldIdLst>
    <p:sldId id="289" r:id="rId5"/>
    <p:sldId id="299" r:id="rId6"/>
    <p:sldId id="297" r:id="rId7"/>
    <p:sldId id="296" r:id="rId8"/>
    <p:sldId id="274" r:id="rId9"/>
    <p:sldId id="279" r:id="rId10"/>
    <p:sldId id="295" r:id="rId11"/>
    <p:sldId id="273" r:id="rId12"/>
    <p:sldId id="276" r:id="rId13"/>
    <p:sldId id="277" r:id="rId14"/>
    <p:sldId id="278" r:id="rId15"/>
    <p:sldId id="280" r:id="rId16"/>
    <p:sldId id="281" r:id="rId17"/>
    <p:sldId id="282" r:id="rId18"/>
    <p:sldId id="283" r:id="rId19"/>
    <p:sldId id="284" r:id="rId20"/>
    <p:sldId id="285" r:id="rId21"/>
    <p:sldId id="286" r:id="rId22"/>
    <p:sldId id="287" r:id="rId23"/>
    <p:sldId id="290" r:id="rId2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79" userDrawn="1">
          <p15:clr>
            <a:srgbClr val="A4A3A4"/>
          </p15:clr>
        </p15:guide>
        <p15:guide id="2" pos="3840">
          <p15:clr>
            <a:srgbClr val="A4A3A4"/>
          </p15:clr>
        </p15:guide>
        <p15:guide id="3" pos="229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lja Qvarlander Anna" initials="LQA" lastIdx="2" clrIdx="0">
    <p:extLst>
      <p:ext uri="{19B8F6BF-5375-455C-9EA6-DF929625EA0E}">
        <p15:presenceInfo xmlns:p15="http://schemas.microsoft.com/office/powerpoint/2012/main" userId="S-1-5-21-1499430162-1245868380-186260367-46644" providerId="AD"/>
      </p:ext>
    </p:extLst>
  </p:cmAuthor>
  <p:cmAuthor id="2" name="Forsberg Ulrika" initials="FU" lastIdx="1" clrIdx="1">
    <p:extLst>
      <p:ext uri="{19B8F6BF-5375-455C-9EA6-DF929625EA0E}">
        <p15:presenceInfo xmlns:p15="http://schemas.microsoft.com/office/powerpoint/2012/main" userId="S-1-5-21-1499430162-1245868380-186260367-510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70" autoAdjust="0"/>
    <p:restoredTop sz="95332" autoAdjust="0"/>
  </p:normalViewPr>
  <p:slideViewPr>
    <p:cSldViewPr snapToGrid="0">
      <p:cViewPr varScale="1">
        <p:scale>
          <a:sx n="140" d="100"/>
          <a:sy n="140" d="100"/>
        </p:scale>
        <p:origin x="398" y="89"/>
      </p:cViewPr>
      <p:guideLst>
        <p:guide orient="horz" pos="1979"/>
        <p:guide pos="3840"/>
        <p:guide pos="2298"/>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668199-471E-41B6-B924-4666E368DEA9}" type="datetimeFigureOut">
              <a:rPr lang="sv-SE" smtClean="0"/>
              <a:t>2020-10-20</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C37BA6-2807-4542-9005-6A3B7B178883}" type="slidenum">
              <a:rPr lang="sv-SE" smtClean="0"/>
              <a:t>‹#›</a:t>
            </a:fld>
            <a:endParaRPr lang="sv-SE"/>
          </a:p>
        </p:txBody>
      </p:sp>
    </p:spTree>
    <p:extLst>
      <p:ext uri="{BB962C8B-B14F-4D97-AF65-F5344CB8AC3E}">
        <p14:creationId xmlns:p14="http://schemas.microsoft.com/office/powerpoint/2010/main" val="2069716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lvl="0"/>
            <a:endParaRPr lang="sv-SE" sz="1200" kern="1200" dirty="0" smtClean="0">
              <a:solidFill>
                <a:schemeClr val="tx1"/>
              </a:solidFill>
              <a:effectLst/>
              <a:latin typeface="+mn-lt"/>
              <a:ea typeface="+mn-ea"/>
              <a:cs typeface="+mn-cs"/>
            </a:endParaRPr>
          </a:p>
          <a:p>
            <a:pPr lvl="0"/>
            <a:endParaRPr lang="sv-SE" sz="1200" kern="1200" dirty="0" smtClean="0">
              <a:solidFill>
                <a:schemeClr val="tx1"/>
              </a:solidFill>
              <a:effectLst/>
              <a:latin typeface="+mn-lt"/>
              <a:ea typeface="+mn-ea"/>
              <a:cs typeface="+mn-cs"/>
            </a:endParaRPr>
          </a:p>
          <a:p>
            <a:r>
              <a:rPr lang="sv-SE" sz="1200" b="1" kern="1200" dirty="0" smtClean="0">
                <a:solidFill>
                  <a:schemeClr val="tx1"/>
                </a:solidFill>
                <a:effectLst/>
                <a:latin typeface="+mn-lt"/>
                <a:ea typeface="+mn-ea"/>
                <a:cs typeface="+mn-cs"/>
              </a:rPr>
              <a:t>Beskrivning av aktörer och aktiviteter - kunskapsstyrning i socialtjänsten</a:t>
            </a:r>
          </a:p>
          <a:p>
            <a:r>
              <a:rPr lang="sv-SE" sz="1200" kern="1200" dirty="0" smtClean="0">
                <a:solidFill>
                  <a:schemeClr val="tx1"/>
                </a:solidFill>
                <a:effectLst/>
                <a:latin typeface="+mn-lt"/>
                <a:ea typeface="+mn-ea"/>
                <a:cs typeface="+mn-cs"/>
              </a:rPr>
              <a:t> </a:t>
            </a:r>
          </a:p>
          <a:p>
            <a:r>
              <a:rPr lang="sv-SE" sz="1200" kern="1200" dirty="0" smtClean="0">
                <a:solidFill>
                  <a:schemeClr val="tx1"/>
                </a:solidFill>
                <a:effectLst/>
                <a:latin typeface="+mn-lt"/>
                <a:ea typeface="+mn-ea"/>
                <a:cs typeface="+mn-cs"/>
              </a:rPr>
              <a:t>SKR har tagit fram en överskådlig beskrivning av hur aktörer som arbetar med socialtjänstens frågor, på olika nivåer, arbetar med kunskapsstyrning. Bakgrunden till beskrivningen har varit en stor efterfrågan från SKR:s medlemmar.  </a:t>
            </a:r>
          </a:p>
          <a:p>
            <a:r>
              <a:rPr lang="sv-SE" sz="1200" kern="1200" dirty="0" smtClean="0">
                <a:solidFill>
                  <a:schemeClr val="tx1"/>
                </a:solidFill>
                <a:effectLst/>
                <a:latin typeface="+mn-lt"/>
                <a:ea typeface="+mn-ea"/>
                <a:cs typeface="+mn-cs"/>
              </a:rPr>
              <a:t> </a:t>
            </a:r>
          </a:p>
          <a:p>
            <a:r>
              <a:rPr lang="sv-SE" sz="1200" kern="1200" dirty="0" smtClean="0">
                <a:solidFill>
                  <a:schemeClr val="tx1"/>
                </a:solidFill>
                <a:effectLst/>
                <a:latin typeface="+mn-lt"/>
                <a:ea typeface="+mn-ea"/>
                <a:cs typeface="+mn-cs"/>
              </a:rPr>
              <a:t>Beskrivningen har tagits fram tillsammans med en arbetsgrupp med företrädare för Regionala samverkans- och stödstrukturer (RSS) och socialchefer i nationell samverkansgrupp för kunskapsstyrning inom socialtjänsten (NSK-S). Medicinskt ansvariga sjuksköterskor och socialt ansvariga samordnare har också medverkat tillsammans med SKR och inledningsvis även Socialstyrelsen. </a:t>
            </a:r>
          </a:p>
          <a:p>
            <a:r>
              <a:rPr lang="sv-SE" sz="1200" kern="1200" dirty="0" smtClean="0">
                <a:solidFill>
                  <a:schemeClr val="tx1"/>
                </a:solidFill>
                <a:effectLst/>
                <a:latin typeface="+mn-lt"/>
                <a:ea typeface="+mn-ea"/>
                <a:cs typeface="+mn-cs"/>
              </a:rPr>
              <a:t> </a:t>
            </a:r>
          </a:p>
          <a:p>
            <a:r>
              <a:rPr lang="sv-SE" sz="1200" kern="1200" dirty="0" smtClean="0">
                <a:solidFill>
                  <a:schemeClr val="tx1"/>
                </a:solidFill>
                <a:effectLst/>
                <a:latin typeface="+mn-lt"/>
                <a:ea typeface="+mn-ea"/>
                <a:cs typeface="+mn-cs"/>
              </a:rPr>
              <a:t>Två workshops har genomförts med arbetsgruppen. Efter den andra workshopen har SKR färdigställt bildspelet tillsammans med en grafisk byrå.  </a:t>
            </a:r>
          </a:p>
          <a:p>
            <a:r>
              <a:rPr lang="sv-SE" sz="1200" kern="1200" dirty="0" smtClean="0">
                <a:solidFill>
                  <a:schemeClr val="tx1"/>
                </a:solidFill>
                <a:effectLst/>
                <a:latin typeface="+mn-lt"/>
                <a:ea typeface="+mn-ea"/>
                <a:cs typeface="+mn-cs"/>
              </a:rPr>
              <a:t> </a:t>
            </a:r>
          </a:p>
          <a:p>
            <a:r>
              <a:rPr lang="sv-SE" sz="1200" kern="1200" dirty="0" smtClean="0">
                <a:solidFill>
                  <a:schemeClr val="tx1"/>
                </a:solidFill>
                <a:effectLst/>
                <a:latin typeface="+mn-lt"/>
                <a:ea typeface="+mn-ea"/>
                <a:cs typeface="+mn-cs"/>
              </a:rPr>
              <a:t>Bildspelet innehåller exempel på hur kommunerna och RSS arbetar. De aktiviteter som exemplifieras kan användas för att på såväl lokal, regional och nationell nivå beskriva ett önskat läge som kan användas för gapanalys. SKR har valt att på den nationella nivån beskriva relevanta aktörer och exempel på aktiviteter, men inte vilka aktörer som ansvarar för vad.</a:t>
            </a:r>
          </a:p>
          <a:p>
            <a:r>
              <a:rPr lang="sv-SE" sz="1200" kern="1200" dirty="0" smtClean="0">
                <a:solidFill>
                  <a:schemeClr val="tx1"/>
                </a:solidFill>
                <a:effectLst/>
                <a:latin typeface="+mn-lt"/>
                <a:ea typeface="+mn-ea"/>
                <a:cs typeface="+mn-cs"/>
              </a:rPr>
              <a:t> </a:t>
            </a:r>
          </a:p>
          <a:p>
            <a:r>
              <a:rPr lang="sv-SE" sz="1200" kern="1200" dirty="0" smtClean="0">
                <a:solidFill>
                  <a:schemeClr val="tx1"/>
                </a:solidFill>
                <a:effectLst/>
                <a:latin typeface="+mn-lt"/>
                <a:ea typeface="+mn-ea"/>
                <a:cs typeface="+mn-cs"/>
              </a:rPr>
              <a:t>Bildspelet är inledningsvis främst tänkt att vara ett stöd för de nätverk och forum som verkar i kunskapsstyrningen för socialtjänsten. </a:t>
            </a:r>
          </a:p>
          <a:p>
            <a:r>
              <a:rPr lang="sv-SE" sz="1200" kern="1200" dirty="0" smtClean="0">
                <a:solidFill>
                  <a:schemeClr val="tx1"/>
                </a:solidFill>
                <a:effectLst/>
                <a:latin typeface="+mn-lt"/>
                <a:ea typeface="+mn-ea"/>
                <a:cs typeface="+mn-cs"/>
              </a:rPr>
              <a:t> </a:t>
            </a:r>
          </a:p>
          <a:p>
            <a:pPr lvl="0"/>
            <a:endParaRPr lang="sv-SE" sz="1200" kern="1200" dirty="0" smtClean="0">
              <a:solidFill>
                <a:schemeClr val="tx1"/>
              </a:solidFill>
              <a:effectLst/>
              <a:latin typeface="+mn-lt"/>
              <a:ea typeface="+mn-ea"/>
              <a:cs typeface="+mn-cs"/>
            </a:endParaRPr>
          </a:p>
          <a:p>
            <a:r>
              <a:rPr lang="sv-SE" sz="1200" kern="1200" dirty="0" smtClean="0">
                <a:solidFill>
                  <a:schemeClr val="tx1"/>
                </a:solidFill>
                <a:effectLst/>
                <a:latin typeface="+mn-lt"/>
                <a:ea typeface="+mn-ea"/>
                <a:cs typeface="+mn-cs"/>
              </a:rPr>
              <a:t> </a:t>
            </a:r>
          </a:p>
          <a:p>
            <a:endParaRPr lang="sv-SE" dirty="0"/>
          </a:p>
        </p:txBody>
      </p:sp>
      <p:sp>
        <p:nvSpPr>
          <p:cNvPr id="4" name="Platshållare för bildnummer 3"/>
          <p:cNvSpPr>
            <a:spLocks noGrp="1"/>
          </p:cNvSpPr>
          <p:nvPr>
            <p:ph type="sldNum" sz="quarter" idx="10"/>
          </p:nvPr>
        </p:nvSpPr>
        <p:spPr/>
        <p:txBody>
          <a:bodyPr/>
          <a:lstStyle/>
          <a:p>
            <a:fld id="{DBC37BA6-2807-4542-9005-6A3B7B178883}" type="slidenum">
              <a:rPr lang="sv-SE" smtClean="0"/>
              <a:t>1</a:t>
            </a:fld>
            <a:endParaRPr lang="sv-SE"/>
          </a:p>
        </p:txBody>
      </p:sp>
    </p:spTree>
    <p:extLst>
      <p:ext uri="{BB962C8B-B14F-4D97-AF65-F5344CB8AC3E}">
        <p14:creationId xmlns:p14="http://schemas.microsoft.com/office/powerpoint/2010/main" val="513232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 typeface="Arial" panose="020B0604020202020204" pitchFamily="34" charset="0"/>
              <a:buChar char="•"/>
            </a:pPr>
            <a:r>
              <a:rPr lang="sv-SE" i="1" dirty="0">
                <a:solidFill>
                  <a:srgbClr val="FF0000"/>
                </a:solidFill>
              </a:rPr>
              <a:t>Till stora delar har det arbetet finansierats inom ramen för överenskommelser mellan staten och </a:t>
            </a:r>
            <a:r>
              <a:rPr lang="sv-SE" i="1" dirty="0" smtClean="0">
                <a:solidFill>
                  <a:srgbClr val="FF0000"/>
                </a:solidFill>
              </a:rPr>
              <a:t>SKR. </a:t>
            </a:r>
            <a:r>
              <a:rPr lang="sv-SE" i="1" dirty="0">
                <a:solidFill>
                  <a:srgbClr val="FF0000"/>
                </a:solidFill>
              </a:rPr>
              <a:t>Finansieringen har hittills varit av kortsiktig karaktär. (</a:t>
            </a:r>
            <a:r>
              <a:rPr lang="sv-SE" i="1" dirty="0" err="1">
                <a:solidFill>
                  <a:srgbClr val="FF0000"/>
                </a:solidFill>
              </a:rPr>
              <a:t>pratmanus</a:t>
            </a:r>
            <a:r>
              <a:rPr lang="sv-SE" i="1" dirty="0">
                <a:solidFill>
                  <a:srgbClr val="FF0000"/>
                </a:solidFill>
              </a:rPr>
              <a:t> till historien</a:t>
            </a:r>
          </a:p>
          <a:p>
            <a:pPr marL="171450" indent="-171450">
              <a:buFont typeface="Arial" panose="020B0604020202020204" pitchFamily="34" charset="0"/>
              <a:buChar char="•"/>
            </a:pPr>
            <a:endParaRPr lang="sv-SE" sz="1200" kern="1200" dirty="0">
              <a:solidFill>
                <a:srgbClr val="FF0000"/>
              </a:solidFill>
              <a:latin typeface="+mn-lt"/>
              <a:ea typeface="+mn-ea"/>
              <a:cs typeface="+mn-cs"/>
            </a:endParaRPr>
          </a:p>
          <a:p>
            <a:pPr marL="171450" indent="-171450">
              <a:buFont typeface="Arial" panose="020B0604020202020204" pitchFamily="34" charset="0"/>
              <a:buChar char="•"/>
            </a:pPr>
            <a:r>
              <a:rPr lang="sv-SE" dirty="0"/>
              <a:t>Överenskommelser</a:t>
            </a:r>
            <a:r>
              <a:rPr lang="sv-SE" baseline="0" dirty="0"/>
              <a:t> som bekostat uppbyggnad av stödet.</a:t>
            </a:r>
          </a:p>
          <a:p>
            <a:pPr marL="171450" indent="-171450">
              <a:buFont typeface="Arial" panose="020B0604020202020204" pitchFamily="34" charset="0"/>
              <a:buChar char="•"/>
            </a:pPr>
            <a:r>
              <a:rPr lang="sv-SE" dirty="0"/>
              <a:t>Stöd</a:t>
            </a:r>
            <a:r>
              <a:rPr lang="sv-SE" baseline="0" dirty="0"/>
              <a:t> till uppbyggnad av RSS, ÖJ och till NSK-S har finansierats med stöd av överenskommelsen om stöd till EBP under 2010-2016</a:t>
            </a:r>
          </a:p>
          <a:p>
            <a:pPr marL="171450" indent="-171450">
              <a:buFont typeface="Arial" panose="020B0604020202020204" pitchFamily="34" charset="0"/>
              <a:buChar char="•"/>
            </a:pPr>
            <a:r>
              <a:rPr lang="sv-SE" baseline="0" dirty="0"/>
              <a:t>Stöd till kvalitetsregistren har bekostats med överenskommelsen ”Bättre liv för sjuka äldre” under 2010-2014, samt därefter med medel från staten och landstingen till alla kvalitetsregister. Anslaget från staten till kvalitetsregistren har minskat de senaste åren.</a:t>
            </a:r>
          </a:p>
          <a:p>
            <a:pPr marL="171450" indent="-171450">
              <a:buFont typeface="Arial" panose="020B0604020202020204" pitchFamily="34" charset="0"/>
              <a:buChar char="•"/>
            </a:pPr>
            <a:r>
              <a:rPr lang="sv-SE" baseline="0" dirty="0"/>
              <a:t>Stöd till utvecklingen av ÖJ och brukarundersökningar har finansierats delvis med interna utvecklingsmedel från </a:t>
            </a:r>
            <a:r>
              <a:rPr lang="sv-SE" baseline="0" dirty="0" smtClean="0"/>
              <a:t>SKR </a:t>
            </a:r>
            <a:r>
              <a:rPr lang="sv-SE" baseline="0" dirty="0"/>
              <a:t>under åren 2014-2018.</a:t>
            </a:r>
          </a:p>
          <a:p>
            <a:pPr marL="171450" indent="-171450">
              <a:buFont typeface="Arial" panose="020B0604020202020204" pitchFamily="34" charset="0"/>
              <a:buChar char="•"/>
            </a:pPr>
            <a:endParaRPr lang="sv-SE" baseline="0" dirty="0"/>
          </a:p>
          <a:p>
            <a:r>
              <a:rPr lang="sv-SE" sz="1200" kern="1200" dirty="0">
                <a:solidFill>
                  <a:schemeClr val="tx1"/>
                </a:solidFill>
                <a:effectLst/>
                <a:latin typeface="+mn-lt"/>
                <a:ea typeface="+mn-ea"/>
                <a:cs typeface="+mn-cs"/>
              </a:rPr>
              <a:t>Efter 2016 är de omfattande överenskommelserna med staten, för utveckling inom socialtjänstens område, avslutade. Medlen som förut var riktade statsbidrag är nu, efter önskemål från kommunerna, generella statsbidrag. Kommunerna kan nu själva prioritera hur dessa medel ska användas – t.ex. genom att i samverkan finansiera och medverka i ledning och styrning av avgörande delar för kunskapsstyrning inom socialtjänsten. </a:t>
            </a:r>
          </a:p>
          <a:p>
            <a:endParaRPr lang="sv-SE" dirty="0"/>
          </a:p>
        </p:txBody>
      </p:sp>
      <p:sp>
        <p:nvSpPr>
          <p:cNvPr id="4" name="Platshållare för bildnummer 3"/>
          <p:cNvSpPr>
            <a:spLocks noGrp="1"/>
          </p:cNvSpPr>
          <p:nvPr>
            <p:ph type="sldNum" sz="quarter" idx="5"/>
          </p:nvPr>
        </p:nvSpPr>
        <p:spPr/>
        <p:txBody>
          <a:bodyPr/>
          <a:lstStyle/>
          <a:p>
            <a:fld id="{DBC37BA6-2807-4542-9005-6A3B7B178883}" type="slidenum">
              <a:rPr lang="sv-SE" smtClean="0"/>
              <a:t>3</a:t>
            </a:fld>
            <a:endParaRPr lang="sv-SE"/>
          </a:p>
        </p:txBody>
      </p:sp>
    </p:spTree>
    <p:extLst>
      <p:ext uri="{BB962C8B-B14F-4D97-AF65-F5344CB8AC3E}">
        <p14:creationId xmlns:p14="http://schemas.microsoft.com/office/powerpoint/2010/main" val="3598413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För att</a:t>
            </a:r>
            <a:r>
              <a:rPr lang="sv-SE" baseline="0" dirty="0"/>
              <a:t> lyckas med detta behöver vi gemensamt kraftsamla och fokusera så att mötet mellan professionen och brukaren kan baseras på bästa tillgängliga kunskap. </a:t>
            </a:r>
          </a:p>
          <a:p>
            <a:r>
              <a:rPr lang="sv-SE" sz="1200" dirty="0"/>
              <a:t>Kunskap en förutsättning för kvalitet och resultat i socialtjänsten</a:t>
            </a:r>
            <a:endParaRPr lang="sv-SE" baseline="0" dirty="0"/>
          </a:p>
          <a:p>
            <a:pPr>
              <a:lnSpc>
                <a:spcPts val="3200"/>
              </a:lnSpc>
              <a:spcAft>
                <a:spcPts val="4800"/>
              </a:spcAft>
              <a:buFont typeface="Wingdings" panose="05000000000000000000" pitchFamily="2" charset="2"/>
              <a:buChar char="§"/>
            </a:pPr>
            <a:r>
              <a:rPr lang="sv-SE" dirty="0"/>
              <a:t>För att brukare ska få tillgång till bästa möjliga vård och omsorg och för att välfärdsresurser ska användas effektivt och göra nytta måste verksamheterna byggs på kunskap. </a:t>
            </a:r>
          </a:p>
          <a:p>
            <a:pPr>
              <a:lnSpc>
                <a:spcPts val="3200"/>
              </a:lnSpc>
              <a:spcAft>
                <a:spcPts val="4800"/>
              </a:spcAft>
              <a:buFont typeface="Wingdings" panose="05000000000000000000" pitchFamily="2" charset="2"/>
              <a:buChar char="§"/>
            </a:pPr>
            <a:r>
              <a:rPr lang="sv-SE" dirty="0"/>
              <a:t>Det krävs kunskap för att styra rätt, undvika risker och kvalitetssäkra verksamheten, så att stöd och insatser gör skillnad för dem vi är till för och vi inte gör någon skada.</a:t>
            </a:r>
          </a:p>
          <a:p>
            <a:endParaRPr lang="sv-SE" baseline="0" dirty="0"/>
          </a:p>
          <a:p>
            <a:endParaRPr lang="sv-SE" dirty="0"/>
          </a:p>
        </p:txBody>
      </p:sp>
      <p:sp>
        <p:nvSpPr>
          <p:cNvPr id="4" name="Platshållare för bildnummer 3"/>
          <p:cNvSpPr>
            <a:spLocks noGrp="1"/>
          </p:cNvSpPr>
          <p:nvPr>
            <p:ph type="sldNum" sz="quarter" idx="5"/>
          </p:nvPr>
        </p:nvSpPr>
        <p:spPr/>
        <p:txBody>
          <a:bodyPr/>
          <a:lstStyle/>
          <a:p>
            <a:fld id="{DBC37BA6-2807-4542-9005-6A3B7B178883}" type="slidenum">
              <a:rPr lang="sv-SE" smtClean="0"/>
              <a:t>4</a:t>
            </a:fld>
            <a:endParaRPr lang="sv-SE"/>
          </a:p>
        </p:txBody>
      </p:sp>
    </p:spTree>
    <p:extLst>
      <p:ext uri="{BB962C8B-B14F-4D97-AF65-F5344CB8AC3E}">
        <p14:creationId xmlns:p14="http://schemas.microsoft.com/office/powerpoint/2010/main" val="15966670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Uppföljning och analys</a:t>
            </a:r>
          </a:p>
          <a:p>
            <a:r>
              <a:rPr lang="sv-SE" sz="1200" kern="1200" dirty="0">
                <a:solidFill>
                  <a:schemeClr val="tx1"/>
                </a:solidFill>
                <a:effectLst/>
                <a:latin typeface="+mn-lt"/>
                <a:ea typeface="+mn-ea"/>
                <a:cs typeface="+mn-cs"/>
              </a:rPr>
              <a:t>Individbaserad systematisk uppföljning handlar om… </a:t>
            </a:r>
          </a:p>
          <a:p>
            <a:pPr lvl="0"/>
            <a:r>
              <a:rPr lang="sv-SE" sz="1200" kern="1200" dirty="0">
                <a:solidFill>
                  <a:schemeClr val="tx1"/>
                </a:solidFill>
                <a:effectLst/>
                <a:latin typeface="+mn-lt"/>
                <a:ea typeface="+mn-ea"/>
                <a:cs typeface="+mn-cs"/>
              </a:rPr>
              <a:t>att dokumentera arbetet med enskilda individer för att följa upp deras situation, </a:t>
            </a:r>
            <a:r>
              <a:rPr lang="sv-SE" sz="1200" b="1" kern="1200" dirty="0">
                <a:solidFill>
                  <a:schemeClr val="tx1"/>
                </a:solidFill>
                <a:effectLst/>
                <a:latin typeface="+mn-lt"/>
                <a:ea typeface="+mn-ea"/>
                <a:cs typeface="+mn-cs"/>
              </a:rPr>
              <a:t>samt</a:t>
            </a:r>
            <a:endParaRPr lang="sv-SE" sz="1200" kern="1200" dirty="0">
              <a:solidFill>
                <a:schemeClr val="tx1"/>
              </a:solidFill>
              <a:effectLst/>
              <a:latin typeface="+mn-lt"/>
              <a:ea typeface="+mn-ea"/>
              <a:cs typeface="+mn-cs"/>
            </a:endParaRPr>
          </a:p>
          <a:p>
            <a:pPr lvl="0"/>
            <a:r>
              <a:rPr lang="sv-SE" sz="1200" kern="1200" dirty="0">
                <a:solidFill>
                  <a:schemeClr val="tx1"/>
                </a:solidFill>
                <a:effectLst/>
                <a:latin typeface="+mn-lt"/>
                <a:ea typeface="+mn-ea"/>
                <a:cs typeface="+mn-cs"/>
              </a:rPr>
              <a:t>att sammanställa denna information på grupp- eller verksamhetsnivå i syfte att analysera och utveckla verksamheten.</a:t>
            </a:r>
          </a:p>
          <a:p>
            <a:r>
              <a:rPr lang="sv-SE" sz="1200" kern="1200" dirty="0">
                <a:solidFill>
                  <a:schemeClr val="tx1"/>
                </a:solidFill>
                <a:effectLst/>
                <a:latin typeface="+mn-lt"/>
                <a:ea typeface="+mn-ea"/>
                <a:cs typeface="+mn-cs"/>
              </a:rPr>
              <a:t>Individbaserad systematisk uppföljning är att löpande beskriva och mäta enskilda individers problem och behov, insatser och resultat.</a:t>
            </a:r>
          </a:p>
          <a:p>
            <a:endParaRPr lang="sv-SE" dirty="0"/>
          </a:p>
          <a:p>
            <a:endParaRPr lang="sv-SE" dirty="0"/>
          </a:p>
        </p:txBody>
      </p:sp>
      <p:sp>
        <p:nvSpPr>
          <p:cNvPr id="4" name="Platshållare för bildnummer 3"/>
          <p:cNvSpPr>
            <a:spLocks noGrp="1"/>
          </p:cNvSpPr>
          <p:nvPr>
            <p:ph type="sldNum" sz="quarter" idx="5"/>
          </p:nvPr>
        </p:nvSpPr>
        <p:spPr/>
        <p:txBody>
          <a:bodyPr/>
          <a:lstStyle/>
          <a:p>
            <a:fld id="{DBC37BA6-2807-4542-9005-6A3B7B178883}" type="slidenum">
              <a:rPr lang="sv-SE" smtClean="0"/>
              <a:t>5</a:t>
            </a:fld>
            <a:endParaRPr lang="sv-SE"/>
          </a:p>
        </p:txBody>
      </p:sp>
    </p:spTree>
    <p:extLst>
      <p:ext uri="{BB962C8B-B14F-4D97-AF65-F5344CB8AC3E}">
        <p14:creationId xmlns:p14="http://schemas.microsoft.com/office/powerpoint/2010/main" val="1781731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DBC37BA6-2807-4542-9005-6A3B7B178883}" type="slidenum">
              <a:rPr lang="sv-SE" smtClean="0"/>
              <a:t>7</a:t>
            </a:fld>
            <a:endParaRPr lang="sv-SE"/>
          </a:p>
        </p:txBody>
      </p:sp>
    </p:spTree>
    <p:extLst>
      <p:ext uri="{BB962C8B-B14F-4D97-AF65-F5344CB8AC3E}">
        <p14:creationId xmlns:p14="http://schemas.microsoft.com/office/powerpoint/2010/main" val="3828309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image" Target="../media/image1.emf"/><Relationship Id="rId1" Type="http://schemas.openxmlformats.org/officeDocument/2006/relationships/slideMaster" Target="../slideMasters/slideMaster2.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6.jp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7.jp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66000" y="2746800"/>
            <a:ext cx="9608400" cy="1965600"/>
          </a:xfrm>
        </p:spPr>
        <p:txBody>
          <a:bodyPr anchor="t">
            <a:noAutofit/>
          </a:bodyPr>
          <a:lstStyle>
            <a:lvl1pPr algn="ctr">
              <a:defRPr sz="4400"/>
            </a:lvl1pPr>
          </a:lstStyle>
          <a:p>
            <a:r>
              <a:rPr lang="sv-SE"/>
              <a:t>Klicka här för att ändra format</a:t>
            </a:r>
            <a:endParaRPr lang="sv-SE" dirty="0"/>
          </a:p>
        </p:txBody>
      </p:sp>
      <p:sp>
        <p:nvSpPr>
          <p:cNvPr id="3" name="Underrubrik 2"/>
          <p:cNvSpPr>
            <a:spLocks noGrp="1"/>
          </p:cNvSpPr>
          <p:nvPr>
            <p:ph type="subTitle" idx="1"/>
          </p:nvPr>
        </p:nvSpPr>
        <p:spPr>
          <a:xfrm>
            <a:off x="666000" y="4809600"/>
            <a:ext cx="9608400" cy="1425600"/>
          </a:xfrm>
        </p:spPr>
        <p:txBody>
          <a:bodyPr>
            <a:no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endParaRPr lang="sv-SE" dirty="0"/>
          </a:p>
        </p:txBody>
      </p:sp>
      <p:sp>
        <p:nvSpPr>
          <p:cNvPr id="4" name="Platshållare för datum 3"/>
          <p:cNvSpPr>
            <a:spLocks noGrp="1"/>
          </p:cNvSpPr>
          <p:nvPr>
            <p:ph type="dt" sz="half" idx="10"/>
          </p:nvPr>
        </p:nvSpPr>
        <p:spPr/>
        <p:txBody>
          <a:bodyPr/>
          <a:lstStyle/>
          <a:p>
            <a:fld id="{765C18DA-410A-4124-BB0F-DE8CA676B1E5}" type="datetimeFigureOut">
              <a:rPr lang="sv-SE" smtClean="0"/>
              <a:t>2020-10-20</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2DBAD975-63FF-4468-AC34-025F73E043F9}" type="slidenum">
              <a:rPr lang="sv-SE" smtClean="0"/>
              <a:t>‹#›</a:t>
            </a:fld>
            <a:endParaRPr lang="sv-SE" dirty="0"/>
          </a:p>
        </p:txBody>
      </p:sp>
    </p:spTree>
    <p:extLst>
      <p:ext uri="{BB962C8B-B14F-4D97-AF65-F5344CB8AC3E}">
        <p14:creationId xmlns:p14="http://schemas.microsoft.com/office/powerpoint/2010/main" val="1872557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Vit">
    <p:bg>
      <p:bgPr>
        <a:solidFill>
          <a:schemeClr val="bg1"/>
        </a:solidFill>
        <a:effectLst/>
      </p:bgPr>
    </p:bg>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765C18DA-410A-4124-BB0F-DE8CA676B1E5}" type="datetimeFigureOut">
              <a:rPr lang="sv-SE" smtClean="0"/>
              <a:t>2020-10-20</a:t>
            </a:fld>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4" name="Platshållare för bildnummer 3"/>
          <p:cNvSpPr>
            <a:spLocks noGrp="1"/>
          </p:cNvSpPr>
          <p:nvPr>
            <p:ph type="sldNum" sz="quarter" idx="12"/>
          </p:nvPr>
        </p:nvSpPr>
        <p:spPr/>
        <p:txBody>
          <a:bodyPr/>
          <a:lstStyle/>
          <a:p>
            <a:fld id="{2DBAD975-63FF-4468-AC34-025F73E043F9}" type="slidenum">
              <a:rPr lang="sv-SE" smtClean="0"/>
              <a:t>‹#›</a:t>
            </a:fld>
            <a:endParaRPr lang="sv-SE" dirty="0"/>
          </a:p>
        </p:txBody>
      </p:sp>
    </p:spTree>
    <p:extLst>
      <p:ext uri="{BB962C8B-B14F-4D97-AF65-F5344CB8AC3E}">
        <p14:creationId xmlns:p14="http://schemas.microsoft.com/office/powerpoint/2010/main" val="1831165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Anpassad layou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AE8F395-8FD7-48FF-AEA7-8CB26C52A51D}"/>
              </a:ext>
            </a:extLst>
          </p:cNvPr>
          <p:cNvSpPr>
            <a:spLocks noGrp="1"/>
          </p:cNvSpPr>
          <p:nvPr>
            <p:ph type="title" hasCustomPrompt="1"/>
          </p:nvPr>
        </p:nvSpPr>
        <p:spPr>
          <a:xfrm>
            <a:off x="2158267" y="696036"/>
            <a:ext cx="7875464" cy="530915"/>
          </a:xfrm>
        </p:spPr>
        <p:txBody>
          <a:bodyPr>
            <a:spAutoFit/>
          </a:bodyPr>
          <a:lstStyle>
            <a:lvl1pPr algn="ctr">
              <a:defRPr sz="3000"/>
            </a:lvl1pPr>
          </a:lstStyle>
          <a:p>
            <a:r>
              <a:rPr lang="sv-SE" dirty="0"/>
              <a:t>Rubrik</a:t>
            </a:r>
          </a:p>
        </p:txBody>
      </p:sp>
      <p:sp>
        <p:nvSpPr>
          <p:cNvPr id="3" name="Platshållare för datum 2">
            <a:extLst>
              <a:ext uri="{FF2B5EF4-FFF2-40B4-BE49-F238E27FC236}">
                <a16:creationId xmlns:a16="http://schemas.microsoft.com/office/drawing/2014/main" id="{D7ED5926-DFD5-42BF-A67E-E46C7634A792}"/>
              </a:ext>
            </a:extLst>
          </p:cNvPr>
          <p:cNvSpPr>
            <a:spLocks noGrp="1"/>
          </p:cNvSpPr>
          <p:nvPr>
            <p:ph type="dt" sz="half" idx="10"/>
          </p:nvPr>
        </p:nvSpPr>
        <p:spPr/>
        <p:txBody>
          <a:bodyPr/>
          <a:lstStyle/>
          <a:p>
            <a:fld id="{4B42D259-ACB8-4FD1-AC0F-9CAC8F5E07E0}" type="datetimeFigureOut">
              <a:rPr lang="sv-SE" smtClean="0"/>
              <a:t>2020-10-20</a:t>
            </a:fld>
            <a:endParaRPr lang="sv-SE" dirty="0"/>
          </a:p>
        </p:txBody>
      </p:sp>
      <p:sp>
        <p:nvSpPr>
          <p:cNvPr id="4" name="Platshållare för sidfot 3">
            <a:extLst>
              <a:ext uri="{FF2B5EF4-FFF2-40B4-BE49-F238E27FC236}">
                <a16:creationId xmlns:a16="http://schemas.microsoft.com/office/drawing/2014/main" id="{A4AFB699-DC22-4A7F-9650-0C229C0D4EBF}"/>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7D30C573-191C-4D7E-8993-A63D48D4A055}"/>
              </a:ext>
            </a:extLst>
          </p:cNvPr>
          <p:cNvSpPr>
            <a:spLocks noGrp="1"/>
          </p:cNvSpPr>
          <p:nvPr>
            <p:ph type="sldNum" sz="quarter" idx="12"/>
          </p:nvPr>
        </p:nvSpPr>
        <p:spPr/>
        <p:txBody>
          <a:bodyPr/>
          <a:lstStyle/>
          <a:p>
            <a:fld id="{34C9B0E5-37D7-412E-A162-6A236BADC197}" type="slidenum">
              <a:rPr lang="sv-SE" smtClean="0"/>
              <a:t>‹#›</a:t>
            </a:fld>
            <a:endParaRPr lang="sv-SE" dirty="0"/>
          </a:p>
        </p:txBody>
      </p:sp>
      <p:pic>
        <p:nvPicPr>
          <p:cNvPr id="8" name="Bildobjekt 7">
            <a:extLst>
              <a:ext uri="{FF2B5EF4-FFF2-40B4-BE49-F238E27FC236}">
                <a16:creationId xmlns:a16="http://schemas.microsoft.com/office/drawing/2014/main" id="{4A47219F-78DC-4104-9369-C7A6BADBA26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096000" y="0"/>
            <a:ext cx="3096000" cy="3599059"/>
          </a:xfrm>
          <a:prstGeom prst="rect">
            <a:avLst/>
          </a:prstGeom>
          <a:effectLst>
            <a:outerShdw blurRad="101600" dist="12700" dir="8100000" algn="tr" rotWithShape="0">
              <a:prstClr val="black">
                <a:alpha val="13000"/>
              </a:prstClr>
            </a:outerShdw>
          </a:effectLst>
        </p:spPr>
      </p:pic>
      <p:pic>
        <p:nvPicPr>
          <p:cNvPr id="6" name="Bildobjekt 5"/>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10644000" y="396185"/>
            <a:ext cx="1150752" cy="483381"/>
          </a:xfrm>
          <a:prstGeom prst="rect">
            <a:avLst/>
          </a:prstGeom>
        </p:spPr>
      </p:pic>
    </p:spTree>
    <p:extLst>
      <p:ext uri="{BB962C8B-B14F-4D97-AF65-F5344CB8AC3E}">
        <p14:creationId xmlns:p14="http://schemas.microsoft.com/office/powerpoint/2010/main" val="3190538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npassad layout">
    <p:bg>
      <p:bgPr>
        <a:solidFill>
          <a:schemeClr val="accent1"/>
        </a:solidFill>
        <a:effectLst/>
      </p:bgPr>
    </p:bg>
    <p:spTree>
      <p:nvGrpSpPr>
        <p:cNvPr id="1" name=""/>
        <p:cNvGrpSpPr/>
        <p:nvPr/>
      </p:nvGrpSpPr>
      <p:grpSpPr>
        <a:xfrm>
          <a:off x="0" y="0"/>
          <a:ext cx="0" cy="0"/>
          <a:chOff x="0" y="0"/>
          <a:chExt cx="0" cy="0"/>
        </a:xfrm>
      </p:grpSpPr>
      <p:sp>
        <p:nvSpPr>
          <p:cNvPr id="11" name="Rektangel 10">
            <a:extLst>
              <a:ext uri="{FF2B5EF4-FFF2-40B4-BE49-F238E27FC236}">
                <a16:creationId xmlns:a16="http://schemas.microsoft.com/office/drawing/2014/main" id="{5DF594B2-DF53-452C-AA21-66481488BE86}"/>
              </a:ext>
            </a:extLst>
          </p:cNvPr>
          <p:cNvSpPr/>
          <p:nvPr userDrawn="1"/>
        </p:nvSpPr>
        <p:spPr>
          <a:xfrm>
            <a:off x="0" y="1198530"/>
            <a:ext cx="12192000" cy="56594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Rektangel 11">
            <a:extLst>
              <a:ext uri="{FF2B5EF4-FFF2-40B4-BE49-F238E27FC236}">
                <a16:creationId xmlns:a16="http://schemas.microsoft.com/office/drawing/2014/main" id="{333E3BD8-BEF4-4442-AC5F-04E4A26F76AF}"/>
              </a:ext>
            </a:extLst>
          </p:cNvPr>
          <p:cNvSpPr/>
          <p:nvPr userDrawn="1"/>
        </p:nvSpPr>
        <p:spPr>
          <a:xfrm>
            <a:off x="0" y="1148240"/>
            <a:ext cx="12192000" cy="1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6C67E87A-EE73-4466-B124-230746ED1896}"/>
              </a:ext>
            </a:extLst>
          </p:cNvPr>
          <p:cNvSpPr>
            <a:spLocks noGrp="1"/>
          </p:cNvSpPr>
          <p:nvPr>
            <p:ph type="title" hasCustomPrompt="1"/>
          </p:nvPr>
        </p:nvSpPr>
        <p:spPr>
          <a:xfrm>
            <a:off x="3427906" y="785892"/>
            <a:ext cx="5719506" cy="384721"/>
          </a:xfrm>
          <a:ln>
            <a:noFill/>
          </a:ln>
        </p:spPr>
        <p:txBody>
          <a:bodyPr wrap="square">
            <a:spAutoFit/>
          </a:bodyPr>
          <a:lstStyle>
            <a:lvl1pPr>
              <a:defRPr sz="2000">
                <a:solidFill>
                  <a:schemeClr val="bg1"/>
                </a:solidFill>
              </a:defRPr>
            </a:lvl1pPr>
          </a:lstStyle>
          <a:p>
            <a:r>
              <a:rPr lang="sv-SE" dirty="0"/>
              <a:t>Rubrik</a:t>
            </a:r>
          </a:p>
        </p:txBody>
      </p:sp>
      <p:sp>
        <p:nvSpPr>
          <p:cNvPr id="3" name="Platshållare för datum 2">
            <a:extLst>
              <a:ext uri="{FF2B5EF4-FFF2-40B4-BE49-F238E27FC236}">
                <a16:creationId xmlns:a16="http://schemas.microsoft.com/office/drawing/2014/main" id="{50567B86-430C-4DAD-ABF9-C96D5A2CF8BB}"/>
              </a:ext>
            </a:extLst>
          </p:cNvPr>
          <p:cNvSpPr>
            <a:spLocks noGrp="1"/>
          </p:cNvSpPr>
          <p:nvPr>
            <p:ph type="dt" sz="half" idx="10"/>
          </p:nvPr>
        </p:nvSpPr>
        <p:spPr/>
        <p:txBody>
          <a:bodyPr/>
          <a:lstStyle/>
          <a:p>
            <a:fld id="{4B42D259-ACB8-4FD1-AC0F-9CAC8F5E07E0}" type="datetimeFigureOut">
              <a:rPr lang="sv-SE" smtClean="0"/>
              <a:t>2020-10-20</a:t>
            </a:fld>
            <a:endParaRPr lang="sv-SE" dirty="0"/>
          </a:p>
        </p:txBody>
      </p:sp>
      <p:sp>
        <p:nvSpPr>
          <p:cNvPr id="4" name="Platshållare för sidfot 3">
            <a:extLst>
              <a:ext uri="{FF2B5EF4-FFF2-40B4-BE49-F238E27FC236}">
                <a16:creationId xmlns:a16="http://schemas.microsoft.com/office/drawing/2014/main" id="{E2456C40-8F91-4A8B-9CC0-D8D01FFF5832}"/>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1DAEB1D1-0AE1-4B44-9575-1313D4AEF863}"/>
              </a:ext>
            </a:extLst>
          </p:cNvPr>
          <p:cNvSpPr>
            <a:spLocks noGrp="1"/>
          </p:cNvSpPr>
          <p:nvPr>
            <p:ph type="sldNum" sz="quarter" idx="12"/>
          </p:nvPr>
        </p:nvSpPr>
        <p:spPr/>
        <p:txBody>
          <a:bodyPr/>
          <a:lstStyle/>
          <a:p>
            <a:fld id="{34C9B0E5-37D7-412E-A162-6A236BADC197}" type="slidenum">
              <a:rPr lang="sv-SE" smtClean="0"/>
              <a:t>‹#›</a:t>
            </a:fld>
            <a:endParaRPr lang="sv-SE" dirty="0"/>
          </a:p>
        </p:txBody>
      </p:sp>
      <p:pic>
        <p:nvPicPr>
          <p:cNvPr id="8" name="Bildobjekt 7">
            <a:extLst>
              <a:ext uri="{FF2B5EF4-FFF2-40B4-BE49-F238E27FC236}">
                <a16:creationId xmlns:a16="http://schemas.microsoft.com/office/drawing/2014/main" id="{E6B0FE87-510C-4C41-88B1-0B2BAFA9FCAD}"/>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111778" y="-9524"/>
            <a:ext cx="3096000" cy="3599059"/>
          </a:xfrm>
          <a:prstGeom prst="rect">
            <a:avLst/>
          </a:prstGeom>
          <a:effectLst>
            <a:outerShdw blurRad="101600" dist="12700" dir="8100000" algn="tr" rotWithShape="0">
              <a:prstClr val="black">
                <a:alpha val="13000"/>
              </a:prstClr>
            </a:outerShdw>
          </a:effectLst>
        </p:spPr>
      </p:pic>
      <p:sp>
        <p:nvSpPr>
          <p:cNvPr id="17" name="Underrubrik 2">
            <a:extLst>
              <a:ext uri="{FF2B5EF4-FFF2-40B4-BE49-F238E27FC236}">
                <a16:creationId xmlns:a16="http://schemas.microsoft.com/office/drawing/2014/main" id="{9B284F2D-DEC4-4FBD-819E-F9CC0F737974}"/>
              </a:ext>
            </a:extLst>
          </p:cNvPr>
          <p:cNvSpPr>
            <a:spLocks noGrp="1"/>
          </p:cNvSpPr>
          <p:nvPr>
            <p:ph type="subTitle" idx="1" hasCustomPrompt="1"/>
          </p:nvPr>
        </p:nvSpPr>
        <p:spPr>
          <a:xfrm>
            <a:off x="3427906" y="1665027"/>
            <a:ext cx="5719506" cy="553998"/>
          </a:xfrm>
        </p:spPr>
        <p:txBody>
          <a:bodyPr>
            <a:spAutoFit/>
          </a:bodyPr>
          <a:lstStyle>
            <a:lvl1pPr marL="0" indent="0" algn="l">
              <a:buNone/>
              <a:defRPr sz="3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sp>
        <p:nvSpPr>
          <p:cNvPr id="19" name="Platshållare för text 18">
            <a:extLst>
              <a:ext uri="{FF2B5EF4-FFF2-40B4-BE49-F238E27FC236}">
                <a16:creationId xmlns:a16="http://schemas.microsoft.com/office/drawing/2014/main" id="{39117969-4C0B-445E-B616-99C7602B6C53}"/>
              </a:ext>
            </a:extLst>
          </p:cNvPr>
          <p:cNvSpPr>
            <a:spLocks noGrp="1"/>
          </p:cNvSpPr>
          <p:nvPr>
            <p:ph type="body" sz="quarter" idx="13"/>
          </p:nvPr>
        </p:nvSpPr>
        <p:spPr>
          <a:xfrm>
            <a:off x="3427413" y="2360428"/>
            <a:ext cx="5719762" cy="887422"/>
          </a:xfrm>
        </p:spPr>
        <p:txBody>
          <a:bodyPr>
            <a:spAutoFit/>
          </a:bodyPr>
          <a:lstStyle>
            <a:lvl1pPr marL="180000" indent="-180000">
              <a:spcAft>
                <a:spcPts val="600"/>
              </a:spcAft>
              <a:buFont typeface="Arial" panose="020B0604020202020204" pitchFamily="34" charset="0"/>
              <a:buChar char="•"/>
              <a:defRPr sz="1700" kern="800" spc="-20" baseline="0"/>
            </a:lvl1pPr>
            <a:lvl2pPr marL="432000" indent="-216000">
              <a:spcAft>
                <a:spcPts val="200"/>
              </a:spcAft>
              <a:defRPr sz="1500" kern="600" spc="-20" baseline="0"/>
            </a:lvl2pPr>
            <a:lvl3pPr marL="684000" indent="-216000">
              <a:defRPr sz="1300" kern="600" spc="-10" baseline="0"/>
            </a:lvl3pPr>
          </a:lstStyle>
          <a:p>
            <a:pPr lvl="0"/>
            <a:r>
              <a:rPr lang="sv-SE" dirty="0"/>
              <a:t>Redigera format för bakgrundstext</a:t>
            </a:r>
          </a:p>
          <a:p>
            <a:pPr lvl="1"/>
            <a:r>
              <a:rPr lang="sv-SE" dirty="0"/>
              <a:t>Nivå två</a:t>
            </a:r>
          </a:p>
          <a:p>
            <a:pPr lvl="2"/>
            <a:r>
              <a:rPr lang="sv-SE" dirty="0"/>
              <a:t>Nivå tre</a:t>
            </a:r>
          </a:p>
        </p:txBody>
      </p:sp>
      <p:pic>
        <p:nvPicPr>
          <p:cNvPr id="16" name="Bildobjekt 15">
            <a:hlinkClick r:id="rId3" action="ppaction://hlinksldjump"/>
            <a:extLst>
              <a:ext uri="{FF2B5EF4-FFF2-40B4-BE49-F238E27FC236}">
                <a16:creationId xmlns:a16="http://schemas.microsoft.com/office/drawing/2014/main" id="{3A07BF29-ECB7-495F-8220-4321B7023AF5}"/>
              </a:ext>
            </a:extLst>
          </p:cNvPr>
          <p:cNvPicPr>
            <a:picLocks noChangeAspect="1"/>
          </p:cNvPicPr>
          <p:nvPr userDrawn="1"/>
        </p:nvPicPr>
        <p:blipFill>
          <a:blip r:embed="rId4">
            <a:duotone>
              <a:prstClr val="black"/>
              <a:schemeClr val="accent6">
                <a:tint val="45000"/>
                <a:satMod val="400000"/>
              </a:schemeClr>
            </a:duotone>
            <a:alphaModFix amt="59000"/>
            <a:extLst>
              <a:ext uri="{28A0092B-C50C-407E-A947-70E740481C1C}">
                <a14:useLocalDpi xmlns:a14="http://schemas.microsoft.com/office/drawing/2010/main" val="0"/>
              </a:ext>
            </a:extLst>
          </a:blip>
          <a:stretch>
            <a:fillRect/>
          </a:stretch>
        </p:blipFill>
        <p:spPr>
          <a:xfrm>
            <a:off x="11381776" y="6263992"/>
            <a:ext cx="421377" cy="252000"/>
          </a:xfrm>
          <a:prstGeom prst="rect">
            <a:avLst/>
          </a:prstGeom>
          <a:noFill/>
        </p:spPr>
      </p:pic>
      <p:grpSp>
        <p:nvGrpSpPr>
          <p:cNvPr id="18" name="Grupp 17">
            <a:extLst>
              <a:ext uri="{FF2B5EF4-FFF2-40B4-BE49-F238E27FC236}">
                <a16:creationId xmlns:a16="http://schemas.microsoft.com/office/drawing/2014/main" id="{0C69F8E0-C760-AE4F-A32D-C0FCA5ABBE68}"/>
              </a:ext>
            </a:extLst>
          </p:cNvPr>
          <p:cNvGrpSpPr/>
          <p:nvPr userDrawn="1"/>
        </p:nvGrpSpPr>
        <p:grpSpPr>
          <a:xfrm>
            <a:off x="51526" y="6343311"/>
            <a:ext cx="1940118" cy="364282"/>
            <a:chOff x="5128588" y="5072932"/>
            <a:chExt cx="1940118" cy="364282"/>
          </a:xfrm>
        </p:grpSpPr>
        <p:sp>
          <p:nvSpPr>
            <p:cNvPr id="20" name="Platshållare för innehåll 5">
              <a:extLst>
                <a:ext uri="{FF2B5EF4-FFF2-40B4-BE49-F238E27FC236}">
                  <a16:creationId xmlns:a16="http://schemas.microsoft.com/office/drawing/2014/main" id="{E0DE168E-2C9F-9D4A-B728-514AC3B92FE4}"/>
                </a:ext>
              </a:extLst>
            </p:cNvPr>
            <p:cNvSpPr txBox="1">
              <a:spLocks/>
            </p:cNvSpPr>
            <p:nvPr/>
          </p:nvSpPr>
          <p:spPr>
            <a:xfrm>
              <a:off x="5128588" y="5083271"/>
              <a:ext cx="1940118" cy="353943"/>
            </a:xfrm>
            <a:prstGeom prst="rect">
              <a:avLst/>
            </a:prstGeom>
          </p:spPr>
          <p:txBody>
            <a:bodyPr vert="horz" lIns="91440" tIns="45720" rIns="91440" bIns="45720" rtlCol="0">
              <a:spAutoFit/>
            </a:bodyPr>
            <a:lstStyle>
              <a:lvl1pPr marL="258763" indent="-228600" algn="l" defTabSz="914400" rtl="0" eaLnBrk="1" latinLnBrk="0" hangingPunct="1">
                <a:lnSpc>
                  <a:spcPct val="100000"/>
                </a:lnSpc>
                <a:spcBef>
                  <a:spcPts val="0"/>
                </a:spcBef>
                <a:spcAft>
                  <a:spcPts val="1200"/>
                </a:spcAft>
                <a:buFont typeface="Symbol" panose="05050102010706020507" pitchFamily="18" charset="2"/>
                <a:buChar char=""/>
                <a:defRPr sz="18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Symbol" panose="05050102010706020507" pitchFamily="18" charset="2"/>
                <a:buChar char="-"/>
                <a:defRPr sz="16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163" indent="0" algn="ctr">
                <a:buFont typeface="Symbol" panose="05050102010706020507" pitchFamily="18" charset="2"/>
                <a:buNone/>
              </a:pPr>
              <a:r>
                <a:rPr lang="sv-SE" sz="1700" b="1" spc="-20" dirty="0">
                  <a:solidFill>
                    <a:schemeClr val="accent5">
                      <a:lumMod val="60000"/>
                      <a:lumOff val="40000"/>
                    </a:schemeClr>
                  </a:solidFill>
                </a:rPr>
                <a:t>Socialtjänsten</a:t>
              </a:r>
            </a:p>
          </p:txBody>
        </p:sp>
        <p:cxnSp>
          <p:nvCxnSpPr>
            <p:cNvPr id="21" name="Rak koppling 97">
              <a:extLst>
                <a:ext uri="{FF2B5EF4-FFF2-40B4-BE49-F238E27FC236}">
                  <a16:creationId xmlns:a16="http://schemas.microsoft.com/office/drawing/2014/main" id="{51F173F0-DC85-E542-B5EB-C7242D95CC9B}"/>
                </a:ext>
              </a:extLst>
            </p:cNvPr>
            <p:cNvCxnSpPr/>
            <p:nvPr/>
          </p:nvCxnSpPr>
          <p:spPr>
            <a:xfrm>
              <a:off x="5414838" y="5072932"/>
              <a:ext cx="1404000" cy="0"/>
            </a:xfrm>
            <a:prstGeom prst="line">
              <a:avLst/>
            </a:prstGeom>
            <a:ln w="127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pic>
        <p:nvPicPr>
          <p:cNvPr id="6" name="Bildobjekt 5"/>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10659778" y="348342"/>
            <a:ext cx="1209787" cy="508179"/>
          </a:xfrm>
          <a:prstGeom prst="rect">
            <a:avLst/>
          </a:prstGeom>
        </p:spPr>
      </p:pic>
    </p:spTree>
    <p:extLst>
      <p:ext uri="{BB962C8B-B14F-4D97-AF65-F5344CB8AC3E}">
        <p14:creationId xmlns:p14="http://schemas.microsoft.com/office/powerpoint/2010/main" val="179721251"/>
      </p:ext>
    </p:extLst>
  </p:cSld>
  <p:clrMapOvr>
    <a:masterClrMapping/>
  </p:clrMapOvr>
  <p:extLst mod="1">
    <p:ext uri="{DCECCB84-F9BA-43D5-87BE-67443E8EF086}">
      <p15:sldGuideLst xmlns:p15="http://schemas.microsoft.com/office/powerpoint/2012/main">
        <p15:guide id="1" pos="3840" userDrawn="1">
          <p15:clr>
            <a:srgbClr val="FBAE40"/>
          </p15:clr>
        </p15:guide>
        <p15:guide id="2" pos="393" userDrawn="1">
          <p15:clr>
            <a:srgbClr val="FBAE40"/>
          </p15:clr>
        </p15:guide>
        <p15:guide id="3" pos="2048"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66000" y="2746800"/>
            <a:ext cx="9608400" cy="1965600"/>
          </a:xfrm>
        </p:spPr>
        <p:txBody>
          <a:bodyPr anchor="t">
            <a:noAutofit/>
          </a:bodyPr>
          <a:lstStyle>
            <a:lvl1pPr algn="ctr">
              <a:defRPr sz="4400"/>
            </a:lvl1pPr>
          </a:lstStyle>
          <a:p>
            <a:r>
              <a:rPr lang="sv-SE"/>
              <a:t>Klicka här för att ändra format</a:t>
            </a:r>
            <a:endParaRPr lang="sv-SE" dirty="0"/>
          </a:p>
        </p:txBody>
      </p:sp>
      <p:sp>
        <p:nvSpPr>
          <p:cNvPr id="3" name="Underrubrik 2"/>
          <p:cNvSpPr>
            <a:spLocks noGrp="1"/>
          </p:cNvSpPr>
          <p:nvPr>
            <p:ph type="subTitle" idx="1"/>
          </p:nvPr>
        </p:nvSpPr>
        <p:spPr>
          <a:xfrm>
            <a:off x="666000" y="4809600"/>
            <a:ext cx="9608400" cy="1425600"/>
          </a:xfrm>
        </p:spPr>
        <p:txBody>
          <a:bodyPr>
            <a:no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om du vill redigera mall för underrubrikformat</a:t>
            </a:r>
            <a:endParaRPr lang="sv-SE" dirty="0"/>
          </a:p>
        </p:txBody>
      </p:sp>
      <p:sp>
        <p:nvSpPr>
          <p:cNvPr id="4" name="Platshållare för datum 3"/>
          <p:cNvSpPr>
            <a:spLocks noGrp="1"/>
          </p:cNvSpPr>
          <p:nvPr>
            <p:ph type="dt" sz="half" idx="10"/>
          </p:nvPr>
        </p:nvSpPr>
        <p:spPr/>
        <p:txBody>
          <a:bodyPr/>
          <a:lstStyle/>
          <a:p>
            <a:fld id="{4B42D259-ACB8-4FD1-AC0F-9CAC8F5E07E0}" type="datetimeFigureOut">
              <a:rPr lang="sv-SE" smtClean="0"/>
              <a:t>2020-10-20</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34C9B0E5-37D7-412E-A162-6A236BADC197}" type="slidenum">
              <a:rPr lang="sv-SE" smtClean="0"/>
              <a:t>‹#›</a:t>
            </a:fld>
            <a:endParaRPr lang="sv-SE" dirty="0"/>
          </a:p>
        </p:txBody>
      </p:sp>
    </p:spTree>
    <p:extLst>
      <p:ext uri="{BB962C8B-B14F-4D97-AF65-F5344CB8AC3E}">
        <p14:creationId xmlns:p14="http://schemas.microsoft.com/office/powerpoint/2010/main" val="3575484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Rubrik med bild">
    <p:spTree>
      <p:nvGrpSpPr>
        <p:cNvPr id="1" name=""/>
        <p:cNvGrpSpPr/>
        <p:nvPr/>
      </p:nvGrpSpPr>
      <p:grpSpPr>
        <a:xfrm>
          <a:off x="0" y="0"/>
          <a:ext cx="0" cy="0"/>
          <a:chOff x="0" y="0"/>
          <a:chExt cx="0" cy="0"/>
        </a:xfrm>
      </p:grpSpPr>
      <p:sp>
        <p:nvSpPr>
          <p:cNvPr id="8" name="Platshållare för bild 7"/>
          <p:cNvSpPr>
            <a:spLocks noGrp="1"/>
          </p:cNvSpPr>
          <p:nvPr>
            <p:ph type="pic" sz="quarter" idx="13" hasCustomPrompt="1"/>
          </p:nvPr>
        </p:nvSpPr>
        <p:spPr>
          <a:xfrm>
            <a:off x="-1" y="-1499"/>
            <a:ext cx="12192599" cy="6859498"/>
          </a:xfrm>
          <a:custGeom>
            <a:avLst/>
            <a:gdLst>
              <a:gd name="connsiteX0" fmla="*/ 0 w 12191999"/>
              <a:gd name="connsiteY0" fmla="*/ 0 h 6858000"/>
              <a:gd name="connsiteX1" fmla="*/ 12191999 w 12191999"/>
              <a:gd name="connsiteY1" fmla="*/ 0 h 6858000"/>
              <a:gd name="connsiteX2" fmla="*/ 12191999 w 12191999"/>
              <a:gd name="connsiteY2" fmla="*/ 6858000 h 6858000"/>
              <a:gd name="connsiteX3" fmla="*/ 0 w 12191999"/>
              <a:gd name="connsiteY3" fmla="*/ 6858000 h 6858000"/>
              <a:gd name="connsiteX4" fmla="*/ 0 w 12191999"/>
              <a:gd name="connsiteY4" fmla="*/ 0 h 6858000"/>
              <a:gd name="connsiteX0" fmla="*/ 0 w 12201525"/>
              <a:gd name="connsiteY0" fmla="*/ 0 h 6858000"/>
              <a:gd name="connsiteX1" fmla="*/ 12191999 w 12201525"/>
              <a:gd name="connsiteY1" fmla="*/ 0 h 6858000"/>
              <a:gd name="connsiteX2" fmla="*/ 12201525 w 12201525"/>
              <a:gd name="connsiteY2" fmla="*/ 3552825 h 6858000"/>
              <a:gd name="connsiteX3" fmla="*/ 12191999 w 12201525"/>
              <a:gd name="connsiteY3" fmla="*/ 6858000 h 6858000"/>
              <a:gd name="connsiteX4" fmla="*/ 0 w 12201525"/>
              <a:gd name="connsiteY4" fmla="*/ 6858000 h 6858000"/>
              <a:gd name="connsiteX5" fmla="*/ 0 w 12201525"/>
              <a:gd name="connsiteY5" fmla="*/ 0 h 6858000"/>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15502 h 6873502"/>
              <a:gd name="connsiteX1" fmla="*/ 9098615 w 12201525"/>
              <a:gd name="connsiteY1" fmla="*/ 0 h 6873502"/>
              <a:gd name="connsiteX2" fmla="*/ 12201525 w 12201525"/>
              <a:gd name="connsiteY2" fmla="*/ 3568327 h 6873502"/>
              <a:gd name="connsiteX3" fmla="*/ 12191999 w 12201525"/>
              <a:gd name="connsiteY3" fmla="*/ 6873502 h 6873502"/>
              <a:gd name="connsiteX4" fmla="*/ 0 w 12201525"/>
              <a:gd name="connsiteY4" fmla="*/ 6873502 h 6873502"/>
              <a:gd name="connsiteX5" fmla="*/ 0 w 12201525"/>
              <a:gd name="connsiteY5" fmla="*/ 15502 h 6873502"/>
              <a:gd name="connsiteX0" fmla="*/ 0 w 12201525"/>
              <a:gd name="connsiteY0" fmla="*/ 15502 h 6873502"/>
              <a:gd name="connsiteX1" fmla="*/ 9098615 w 12201525"/>
              <a:gd name="connsiteY1" fmla="*/ 0 h 6873502"/>
              <a:gd name="connsiteX2" fmla="*/ 12201525 w 12201525"/>
              <a:gd name="connsiteY2" fmla="*/ 3568327 h 6873502"/>
              <a:gd name="connsiteX3" fmla="*/ 12191999 w 12201525"/>
              <a:gd name="connsiteY3" fmla="*/ 6873502 h 6873502"/>
              <a:gd name="connsiteX4" fmla="*/ 0 w 12201525"/>
              <a:gd name="connsiteY4" fmla="*/ 6873502 h 6873502"/>
              <a:gd name="connsiteX5" fmla="*/ 0 w 12201525"/>
              <a:gd name="connsiteY5" fmla="*/ 15502 h 6873502"/>
              <a:gd name="connsiteX0" fmla="*/ 0 w 12201525"/>
              <a:gd name="connsiteY0" fmla="*/ 15502 h 6873502"/>
              <a:gd name="connsiteX1" fmla="*/ 9098615 w 12201525"/>
              <a:gd name="connsiteY1" fmla="*/ 0 h 6873502"/>
              <a:gd name="connsiteX2" fmla="*/ 12201525 w 12201525"/>
              <a:gd name="connsiteY2" fmla="*/ 3568327 h 6873502"/>
              <a:gd name="connsiteX3" fmla="*/ 12191999 w 12201525"/>
              <a:gd name="connsiteY3" fmla="*/ 6873502 h 6873502"/>
              <a:gd name="connsiteX4" fmla="*/ 0 w 12201525"/>
              <a:gd name="connsiteY4" fmla="*/ 6873502 h 6873502"/>
              <a:gd name="connsiteX5" fmla="*/ 0 w 12201525"/>
              <a:gd name="connsiteY5" fmla="*/ 15502 h 6873502"/>
              <a:gd name="connsiteX0" fmla="*/ 0 w 12201525"/>
              <a:gd name="connsiteY0" fmla="*/ 15502 h 6873502"/>
              <a:gd name="connsiteX1" fmla="*/ 9098615 w 12201525"/>
              <a:gd name="connsiteY1" fmla="*/ 0 h 6873502"/>
              <a:gd name="connsiteX2" fmla="*/ 12201525 w 12201525"/>
              <a:gd name="connsiteY2" fmla="*/ 3568327 h 6873502"/>
              <a:gd name="connsiteX3" fmla="*/ 12191999 w 12201525"/>
              <a:gd name="connsiteY3" fmla="*/ 6873502 h 6873502"/>
              <a:gd name="connsiteX4" fmla="*/ 0 w 12201525"/>
              <a:gd name="connsiteY4" fmla="*/ 6873502 h 6873502"/>
              <a:gd name="connsiteX5" fmla="*/ 0 w 12201525"/>
              <a:gd name="connsiteY5" fmla="*/ 15502 h 6873502"/>
              <a:gd name="connsiteX0" fmla="*/ 0 w 12201525"/>
              <a:gd name="connsiteY0" fmla="*/ 6876 h 6864876"/>
              <a:gd name="connsiteX1" fmla="*/ 9098615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6876 h 6864876"/>
              <a:gd name="connsiteX1" fmla="*/ 9098615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6876 h 6864876"/>
              <a:gd name="connsiteX1" fmla="*/ 9133121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6876 h 6864876"/>
              <a:gd name="connsiteX1" fmla="*/ 9133121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6876 h 6864876"/>
              <a:gd name="connsiteX1" fmla="*/ 9133121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6876 h 6864876"/>
              <a:gd name="connsiteX1" fmla="*/ 9127742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6876 h 6864876"/>
              <a:gd name="connsiteX1" fmla="*/ 9133121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1498 h 6859498"/>
              <a:gd name="connsiteX1" fmla="*/ 9133121 w 12201525"/>
              <a:gd name="connsiteY1" fmla="*/ 0 h 6859498"/>
              <a:gd name="connsiteX2" fmla="*/ 12201525 w 12201525"/>
              <a:gd name="connsiteY2" fmla="*/ 3554323 h 6859498"/>
              <a:gd name="connsiteX3" fmla="*/ 12191999 w 12201525"/>
              <a:gd name="connsiteY3" fmla="*/ 6859498 h 6859498"/>
              <a:gd name="connsiteX4" fmla="*/ 0 w 12201525"/>
              <a:gd name="connsiteY4" fmla="*/ 6859498 h 6859498"/>
              <a:gd name="connsiteX5" fmla="*/ 0 w 12201525"/>
              <a:gd name="connsiteY5" fmla="*/ 1498 h 6859498"/>
              <a:gd name="connsiteX0" fmla="*/ 0 w 12196930"/>
              <a:gd name="connsiteY0" fmla="*/ 1498 h 6859498"/>
              <a:gd name="connsiteX1" fmla="*/ 9133121 w 12196930"/>
              <a:gd name="connsiteY1" fmla="*/ 0 h 6859498"/>
              <a:gd name="connsiteX2" fmla="*/ 12196930 w 12196930"/>
              <a:gd name="connsiteY2" fmla="*/ 3549728 h 6859498"/>
              <a:gd name="connsiteX3" fmla="*/ 12191999 w 12196930"/>
              <a:gd name="connsiteY3" fmla="*/ 6859498 h 6859498"/>
              <a:gd name="connsiteX4" fmla="*/ 0 w 12196930"/>
              <a:gd name="connsiteY4" fmla="*/ 6859498 h 6859498"/>
              <a:gd name="connsiteX5" fmla="*/ 0 w 12196930"/>
              <a:gd name="connsiteY5" fmla="*/ 1498 h 6859498"/>
              <a:gd name="connsiteX0" fmla="*/ 0 w 12192599"/>
              <a:gd name="connsiteY0" fmla="*/ 1498 h 6859498"/>
              <a:gd name="connsiteX1" fmla="*/ 9133121 w 12192599"/>
              <a:gd name="connsiteY1" fmla="*/ 0 h 6859498"/>
              <a:gd name="connsiteX2" fmla="*/ 12187740 w 12192599"/>
              <a:gd name="connsiteY2" fmla="*/ 3549728 h 6859498"/>
              <a:gd name="connsiteX3" fmla="*/ 12191999 w 12192599"/>
              <a:gd name="connsiteY3" fmla="*/ 6859498 h 6859498"/>
              <a:gd name="connsiteX4" fmla="*/ 0 w 12192599"/>
              <a:gd name="connsiteY4" fmla="*/ 6859498 h 6859498"/>
              <a:gd name="connsiteX5" fmla="*/ 0 w 12192599"/>
              <a:gd name="connsiteY5" fmla="*/ 1498 h 6859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599" h="6859498">
                <a:moveTo>
                  <a:pt x="0" y="1498"/>
                </a:moveTo>
                <a:lnTo>
                  <a:pt x="9133121" y="0"/>
                </a:lnTo>
                <a:cubicBezTo>
                  <a:pt x="10941201" y="1093691"/>
                  <a:pt x="11816297" y="2559984"/>
                  <a:pt x="12187740" y="3549728"/>
                </a:cubicBezTo>
                <a:cubicBezTo>
                  <a:pt x="12184565" y="4651453"/>
                  <a:pt x="12195174" y="5757773"/>
                  <a:pt x="12191999" y="6859498"/>
                </a:cubicBezTo>
                <a:lnTo>
                  <a:pt x="0" y="6859498"/>
                </a:lnTo>
                <a:lnTo>
                  <a:pt x="0" y="1498"/>
                </a:lnTo>
                <a:close/>
              </a:path>
            </a:pathLst>
          </a:custGeom>
        </p:spPr>
        <p:txBody>
          <a:bodyPr/>
          <a:lstStyle>
            <a:lvl1pPr marL="30163" indent="0">
              <a:buNone/>
              <a:defRPr/>
            </a:lvl1pPr>
          </a:lstStyle>
          <a:p>
            <a:r>
              <a:rPr lang="sv-SE" dirty="0"/>
              <a:t> </a:t>
            </a:r>
          </a:p>
        </p:txBody>
      </p:sp>
      <p:sp>
        <p:nvSpPr>
          <p:cNvPr id="2" name="Rubrik 1"/>
          <p:cNvSpPr>
            <a:spLocks noGrp="1"/>
          </p:cNvSpPr>
          <p:nvPr>
            <p:ph type="ctrTitle"/>
          </p:nvPr>
        </p:nvSpPr>
        <p:spPr>
          <a:xfrm>
            <a:off x="666000" y="1889550"/>
            <a:ext cx="9608400" cy="1310850"/>
          </a:xfrm>
        </p:spPr>
        <p:txBody>
          <a:bodyPr anchor="t">
            <a:noAutofit/>
          </a:bodyPr>
          <a:lstStyle>
            <a:lvl1pPr algn="ctr">
              <a:defRPr sz="5400">
                <a:solidFill>
                  <a:schemeClr val="tx1"/>
                </a:solidFill>
              </a:defRPr>
            </a:lvl1p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lvl1pPr>
              <a:defRPr>
                <a:solidFill>
                  <a:schemeClr val="tx1"/>
                </a:solidFill>
              </a:defRPr>
            </a:lvl1pPr>
          </a:lstStyle>
          <a:p>
            <a:fld id="{4B42D259-ACB8-4FD1-AC0F-9CAC8F5E07E0}" type="datetimeFigureOut">
              <a:rPr lang="sv-SE" smtClean="0"/>
              <a:pPr/>
              <a:t>2020-10-20</a:t>
            </a:fld>
            <a:endParaRPr lang="sv-SE" dirty="0"/>
          </a:p>
        </p:txBody>
      </p:sp>
      <p:sp>
        <p:nvSpPr>
          <p:cNvPr id="5" name="Platshållare för sidfot 4"/>
          <p:cNvSpPr>
            <a:spLocks noGrp="1"/>
          </p:cNvSpPr>
          <p:nvPr>
            <p:ph type="ftr" sz="quarter" idx="11"/>
          </p:nvPr>
        </p:nvSpPr>
        <p:spPr/>
        <p:txBody>
          <a:bodyPr/>
          <a:lstStyle>
            <a:lvl1pPr>
              <a:defRPr>
                <a:solidFill>
                  <a:schemeClr val="tx1"/>
                </a:solidFill>
              </a:defRPr>
            </a:lvl1pPr>
          </a:lstStyle>
          <a:p>
            <a:endParaRPr lang="sv-SE" dirty="0"/>
          </a:p>
        </p:txBody>
      </p:sp>
      <p:sp>
        <p:nvSpPr>
          <p:cNvPr id="6" name="Platshållare för bildnummer 5"/>
          <p:cNvSpPr>
            <a:spLocks noGrp="1"/>
          </p:cNvSpPr>
          <p:nvPr>
            <p:ph type="sldNum" sz="quarter" idx="12"/>
          </p:nvPr>
        </p:nvSpPr>
        <p:spPr/>
        <p:txBody>
          <a:bodyPr/>
          <a:lstStyle>
            <a:lvl1pPr>
              <a:defRPr>
                <a:solidFill>
                  <a:schemeClr val="tx1"/>
                </a:solidFill>
              </a:defRPr>
            </a:lvl1pPr>
          </a:lstStyle>
          <a:p>
            <a:fld id="{34C9B0E5-37D7-412E-A162-6A236BADC197}" type="slidenum">
              <a:rPr lang="sv-SE" smtClean="0"/>
              <a:pPr/>
              <a:t>‹#›</a:t>
            </a:fld>
            <a:endParaRPr lang="sv-SE" dirty="0"/>
          </a:p>
        </p:txBody>
      </p:sp>
      <p:pic>
        <p:nvPicPr>
          <p:cNvPr id="7" name="Bildobjekt 6"/>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111778" y="-9524"/>
            <a:ext cx="3096000" cy="3599059"/>
          </a:xfrm>
          <a:prstGeom prst="rect">
            <a:avLst/>
          </a:prstGeom>
        </p:spPr>
      </p:pic>
    </p:spTree>
    <p:extLst>
      <p:ext uri="{BB962C8B-B14F-4D97-AF65-F5344CB8AC3E}">
        <p14:creationId xmlns:p14="http://schemas.microsoft.com/office/powerpoint/2010/main" val="6061585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3" name="Platshållare för innehåll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4B42D259-ACB8-4FD1-AC0F-9CAC8F5E07E0}" type="datetimeFigureOut">
              <a:rPr lang="sv-SE" smtClean="0"/>
              <a:t>2020-10-20</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34C9B0E5-37D7-412E-A162-6A236BADC197}" type="slidenum">
              <a:rPr lang="sv-SE" smtClean="0"/>
              <a:t>‹#›</a:t>
            </a:fld>
            <a:endParaRPr lang="sv-SE" dirty="0"/>
          </a:p>
        </p:txBody>
      </p:sp>
    </p:spTree>
    <p:extLst>
      <p:ext uri="{BB962C8B-B14F-4D97-AF65-F5344CB8AC3E}">
        <p14:creationId xmlns:p14="http://schemas.microsoft.com/office/powerpoint/2010/main" val="25189611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666000" y="2746800"/>
            <a:ext cx="9608400" cy="1965600"/>
          </a:xfrm>
        </p:spPr>
        <p:txBody>
          <a:bodyPr anchor="t">
            <a:noAutofit/>
          </a:bodyPr>
          <a:lstStyle>
            <a:lvl1pPr algn="ctr">
              <a:defRPr sz="5400">
                <a:solidFill>
                  <a:schemeClr val="tx1"/>
                </a:solidFill>
              </a:defRPr>
            </a:lvl1pPr>
          </a:lstStyle>
          <a:p>
            <a:r>
              <a:rPr lang="sv-SE"/>
              <a:t>Klicka här för att ändra format</a:t>
            </a:r>
            <a:endParaRPr lang="sv-SE" dirty="0"/>
          </a:p>
        </p:txBody>
      </p:sp>
      <p:sp>
        <p:nvSpPr>
          <p:cNvPr id="3" name="Platshållare för text 2"/>
          <p:cNvSpPr>
            <a:spLocks noGrp="1"/>
          </p:cNvSpPr>
          <p:nvPr>
            <p:ph type="body" idx="1"/>
          </p:nvPr>
        </p:nvSpPr>
        <p:spPr>
          <a:xfrm>
            <a:off x="666000" y="4810125"/>
            <a:ext cx="9608400" cy="1427163"/>
          </a:xfrm>
        </p:spPr>
        <p:txBody>
          <a:bodyPr>
            <a:noAutofit/>
          </a:bodyPr>
          <a:lstStyle>
            <a:lvl1pPr marL="0" indent="0" algn="ctr">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p:cNvSpPr>
            <a:spLocks noGrp="1"/>
          </p:cNvSpPr>
          <p:nvPr>
            <p:ph type="dt" sz="half" idx="10"/>
          </p:nvPr>
        </p:nvSpPr>
        <p:spPr/>
        <p:txBody>
          <a:bodyPr/>
          <a:lstStyle>
            <a:lvl1pPr>
              <a:defRPr>
                <a:solidFill>
                  <a:schemeClr val="tx1"/>
                </a:solidFill>
              </a:defRPr>
            </a:lvl1pPr>
          </a:lstStyle>
          <a:p>
            <a:fld id="{4B42D259-ACB8-4FD1-AC0F-9CAC8F5E07E0}" type="datetimeFigureOut">
              <a:rPr lang="sv-SE" smtClean="0"/>
              <a:pPr/>
              <a:t>2020-10-20</a:t>
            </a:fld>
            <a:endParaRPr lang="sv-SE" dirty="0"/>
          </a:p>
        </p:txBody>
      </p:sp>
      <p:sp>
        <p:nvSpPr>
          <p:cNvPr id="5" name="Platshållare för sidfot 4"/>
          <p:cNvSpPr>
            <a:spLocks noGrp="1"/>
          </p:cNvSpPr>
          <p:nvPr>
            <p:ph type="ftr" sz="quarter" idx="11"/>
          </p:nvPr>
        </p:nvSpPr>
        <p:spPr/>
        <p:txBody>
          <a:bodyPr/>
          <a:lstStyle>
            <a:lvl1pPr>
              <a:defRPr>
                <a:solidFill>
                  <a:schemeClr val="tx1"/>
                </a:solidFill>
              </a:defRPr>
            </a:lvl1pPr>
          </a:lstStyle>
          <a:p>
            <a:endParaRPr lang="sv-SE" dirty="0"/>
          </a:p>
        </p:txBody>
      </p:sp>
      <p:sp>
        <p:nvSpPr>
          <p:cNvPr id="6" name="Platshållare för bildnummer 5"/>
          <p:cNvSpPr>
            <a:spLocks noGrp="1"/>
          </p:cNvSpPr>
          <p:nvPr>
            <p:ph type="sldNum" sz="quarter" idx="12"/>
          </p:nvPr>
        </p:nvSpPr>
        <p:spPr/>
        <p:txBody>
          <a:bodyPr/>
          <a:lstStyle>
            <a:lvl1pPr>
              <a:defRPr>
                <a:solidFill>
                  <a:schemeClr val="tx1"/>
                </a:solidFill>
              </a:defRPr>
            </a:lvl1pPr>
          </a:lstStyle>
          <a:p>
            <a:fld id="{34C9B0E5-37D7-412E-A162-6A236BADC197}" type="slidenum">
              <a:rPr lang="sv-SE" smtClean="0"/>
              <a:pPr/>
              <a:t>‹#›</a:t>
            </a:fld>
            <a:endParaRPr lang="sv-SE" dirty="0"/>
          </a:p>
        </p:txBody>
      </p:sp>
    </p:spTree>
    <p:extLst>
      <p:ext uri="{BB962C8B-B14F-4D97-AF65-F5344CB8AC3E}">
        <p14:creationId xmlns:p14="http://schemas.microsoft.com/office/powerpoint/2010/main" val="20881808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3" name="Platshållare för innehåll 2"/>
          <p:cNvSpPr>
            <a:spLocks noGrp="1"/>
          </p:cNvSpPr>
          <p:nvPr>
            <p:ph sz="half" idx="1"/>
          </p:nvPr>
        </p:nvSpPr>
        <p:spPr>
          <a:xfrm>
            <a:off x="666000" y="2494800"/>
            <a:ext cx="4716000" cy="374040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5552325" y="2494800"/>
            <a:ext cx="4716000" cy="374040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datum 4"/>
          <p:cNvSpPr>
            <a:spLocks noGrp="1"/>
          </p:cNvSpPr>
          <p:nvPr>
            <p:ph type="dt" sz="half" idx="10"/>
          </p:nvPr>
        </p:nvSpPr>
        <p:spPr/>
        <p:txBody>
          <a:bodyPr/>
          <a:lstStyle/>
          <a:p>
            <a:fld id="{4B42D259-ACB8-4FD1-AC0F-9CAC8F5E07E0}" type="datetimeFigureOut">
              <a:rPr lang="sv-SE" smtClean="0"/>
              <a:t>2020-10-20</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34C9B0E5-37D7-412E-A162-6A236BADC197}" type="slidenum">
              <a:rPr lang="sv-SE" smtClean="0"/>
              <a:t>‹#›</a:t>
            </a:fld>
            <a:endParaRPr lang="sv-SE" dirty="0"/>
          </a:p>
        </p:txBody>
      </p:sp>
    </p:spTree>
    <p:extLst>
      <p:ext uri="{BB962C8B-B14F-4D97-AF65-F5344CB8AC3E}">
        <p14:creationId xmlns:p14="http://schemas.microsoft.com/office/powerpoint/2010/main" val="10324163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Större höger">
    <p:spTree>
      <p:nvGrpSpPr>
        <p:cNvPr id="1" name=""/>
        <p:cNvGrpSpPr/>
        <p:nvPr/>
      </p:nvGrpSpPr>
      <p:grpSpPr>
        <a:xfrm>
          <a:off x="0" y="0"/>
          <a:ext cx="0" cy="0"/>
          <a:chOff x="0" y="0"/>
          <a:chExt cx="0" cy="0"/>
        </a:xfrm>
      </p:grpSpPr>
      <p:sp>
        <p:nvSpPr>
          <p:cNvPr id="2" name="Rubrik 1"/>
          <p:cNvSpPr>
            <a:spLocks noGrp="1"/>
          </p:cNvSpPr>
          <p:nvPr>
            <p:ph type="title"/>
          </p:nvPr>
        </p:nvSpPr>
        <p:spPr>
          <a:xfrm>
            <a:off x="664234" y="874602"/>
            <a:ext cx="5326992" cy="1228518"/>
          </a:xfrm>
        </p:spPr>
        <p:txBody>
          <a:bodyPr/>
          <a:lstStyle/>
          <a:p>
            <a:r>
              <a:rPr lang="sv-SE"/>
              <a:t>Klicka här för att ändra format</a:t>
            </a:r>
            <a:endParaRPr lang="sv-SE" dirty="0"/>
          </a:p>
        </p:txBody>
      </p:sp>
      <p:sp>
        <p:nvSpPr>
          <p:cNvPr id="3" name="Platshållare för innehåll 2"/>
          <p:cNvSpPr>
            <a:spLocks noGrp="1"/>
          </p:cNvSpPr>
          <p:nvPr>
            <p:ph sz="half" idx="1"/>
          </p:nvPr>
        </p:nvSpPr>
        <p:spPr>
          <a:xfrm>
            <a:off x="666000" y="2494800"/>
            <a:ext cx="5325226" cy="374040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6095999" y="874602"/>
            <a:ext cx="4172325" cy="536059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datum 4"/>
          <p:cNvSpPr>
            <a:spLocks noGrp="1"/>
          </p:cNvSpPr>
          <p:nvPr>
            <p:ph type="dt" sz="half" idx="10"/>
          </p:nvPr>
        </p:nvSpPr>
        <p:spPr/>
        <p:txBody>
          <a:bodyPr/>
          <a:lstStyle/>
          <a:p>
            <a:fld id="{4B42D259-ACB8-4FD1-AC0F-9CAC8F5E07E0}" type="datetimeFigureOut">
              <a:rPr lang="sv-SE" smtClean="0"/>
              <a:t>2020-10-20</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34C9B0E5-37D7-412E-A162-6A236BADC197}" type="slidenum">
              <a:rPr lang="sv-SE" smtClean="0"/>
              <a:t>‹#›</a:t>
            </a:fld>
            <a:endParaRPr lang="sv-SE" dirty="0"/>
          </a:p>
        </p:txBody>
      </p:sp>
    </p:spTree>
    <p:extLst>
      <p:ext uri="{BB962C8B-B14F-4D97-AF65-F5344CB8AC3E}">
        <p14:creationId xmlns:p14="http://schemas.microsoft.com/office/powerpoint/2010/main" val="16528585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66000" y="875015"/>
            <a:ext cx="9608400" cy="1228105"/>
          </a:xfrm>
        </p:spPr>
        <p:txBody>
          <a:bodyPr>
            <a:noAutofit/>
          </a:bodyPr>
          <a:lstStyle/>
          <a:p>
            <a:r>
              <a:rPr lang="sv-SE"/>
              <a:t>Klicka här för att ändra format</a:t>
            </a:r>
            <a:endParaRPr lang="sv-SE" dirty="0"/>
          </a:p>
        </p:txBody>
      </p:sp>
      <p:sp>
        <p:nvSpPr>
          <p:cNvPr id="3" name="Platshållare för text 2"/>
          <p:cNvSpPr>
            <a:spLocks noGrp="1"/>
          </p:cNvSpPr>
          <p:nvPr>
            <p:ph type="body" idx="1"/>
          </p:nvPr>
        </p:nvSpPr>
        <p:spPr>
          <a:xfrm>
            <a:off x="666001" y="2162175"/>
            <a:ext cx="4716000" cy="609600"/>
          </a:xfrm>
        </p:spPr>
        <p:txBody>
          <a:bodyPr anchor="ctr">
            <a:no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p:cNvSpPr>
            <a:spLocks noGrp="1"/>
          </p:cNvSpPr>
          <p:nvPr>
            <p:ph sz="half" idx="2"/>
          </p:nvPr>
        </p:nvSpPr>
        <p:spPr>
          <a:xfrm>
            <a:off x="666000" y="2845950"/>
            <a:ext cx="4716000" cy="3391337"/>
          </a:xfrm>
        </p:spPr>
        <p:txBody>
          <a:bodyPr>
            <a:no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text 4"/>
          <p:cNvSpPr>
            <a:spLocks noGrp="1"/>
          </p:cNvSpPr>
          <p:nvPr>
            <p:ph type="body" sz="quarter" idx="3"/>
          </p:nvPr>
        </p:nvSpPr>
        <p:spPr>
          <a:xfrm>
            <a:off x="5551200" y="2162175"/>
            <a:ext cx="4723200" cy="609600"/>
          </a:xfrm>
        </p:spPr>
        <p:txBody>
          <a:bodyPr anchor="ctr">
            <a:no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p:cNvSpPr>
            <a:spLocks noGrp="1"/>
          </p:cNvSpPr>
          <p:nvPr>
            <p:ph sz="quarter" idx="4"/>
          </p:nvPr>
        </p:nvSpPr>
        <p:spPr>
          <a:xfrm>
            <a:off x="5551200" y="2847600"/>
            <a:ext cx="4716000" cy="3391200"/>
          </a:xfrm>
        </p:spPr>
        <p:txBody>
          <a:bodyPr>
            <a:no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datum 6"/>
          <p:cNvSpPr>
            <a:spLocks noGrp="1"/>
          </p:cNvSpPr>
          <p:nvPr>
            <p:ph type="dt" sz="half" idx="10"/>
          </p:nvPr>
        </p:nvSpPr>
        <p:spPr/>
        <p:txBody>
          <a:bodyPr/>
          <a:lstStyle/>
          <a:p>
            <a:fld id="{4B42D259-ACB8-4FD1-AC0F-9CAC8F5E07E0}" type="datetimeFigureOut">
              <a:rPr lang="sv-SE" smtClean="0"/>
              <a:t>2020-10-20</a:t>
            </a:fld>
            <a:endParaRPr lang="sv-SE" dirty="0"/>
          </a:p>
        </p:txBody>
      </p:sp>
      <p:sp>
        <p:nvSpPr>
          <p:cNvPr id="8" name="Platshållare för sidfot 7"/>
          <p:cNvSpPr>
            <a:spLocks noGrp="1"/>
          </p:cNvSpPr>
          <p:nvPr>
            <p:ph type="ftr" sz="quarter" idx="11"/>
          </p:nvPr>
        </p:nvSpPr>
        <p:spPr/>
        <p:txBody>
          <a:bodyPr/>
          <a:lstStyle/>
          <a:p>
            <a:endParaRPr lang="sv-SE" dirty="0"/>
          </a:p>
        </p:txBody>
      </p:sp>
      <p:sp>
        <p:nvSpPr>
          <p:cNvPr id="9" name="Platshållare för bildnummer 8"/>
          <p:cNvSpPr>
            <a:spLocks noGrp="1"/>
          </p:cNvSpPr>
          <p:nvPr>
            <p:ph type="sldNum" sz="quarter" idx="12"/>
          </p:nvPr>
        </p:nvSpPr>
        <p:spPr/>
        <p:txBody>
          <a:bodyPr/>
          <a:lstStyle/>
          <a:p>
            <a:fld id="{34C9B0E5-37D7-412E-A162-6A236BADC197}" type="slidenum">
              <a:rPr lang="sv-SE" smtClean="0"/>
              <a:t>‹#›</a:t>
            </a:fld>
            <a:endParaRPr lang="sv-SE" dirty="0"/>
          </a:p>
        </p:txBody>
      </p:sp>
    </p:spTree>
    <p:extLst>
      <p:ext uri="{BB962C8B-B14F-4D97-AF65-F5344CB8AC3E}">
        <p14:creationId xmlns:p14="http://schemas.microsoft.com/office/powerpoint/2010/main" val="3531928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Rubrik med bild">
    <p:spTree>
      <p:nvGrpSpPr>
        <p:cNvPr id="1" name=""/>
        <p:cNvGrpSpPr/>
        <p:nvPr/>
      </p:nvGrpSpPr>
      <p:grpSpPr>
        <a:xfrm>
          <a:off x="0" y="0"/>
          <a:ext cx="0" cy="0"/>
          <a:chOff x="0" y="0"/>
          <a:chExt cx="0" cy="0"/>
        </a:xfrm>
      </p:grpSpPr>
      <p:sp>
        <p:nvSpPr>
          <p:cNvPr id="8" name="Platshållare för bild 7"/>
          <p:cNvSpPr>
            <a:spLocks noGrp="1"/>
          </p:cNvSpPr>
          <p:nvPr>
            <p:ph type="pic" sz="quarter" idx="13" hasCustomPrompt="1"/>
          </p:nvPr>
        </p:nvSpPr>
        <p:spPr>
          <a:xfrm>
            <a:off x="-1" y="-1499"/>
            <a:ext cx="12192599" cy="6859498"/>
          </a:xfrm>
          <a:custGeom>
            <a:avLst/>
            <a:gdLst>
              <a:gd name="connsiteX0" fmla="*/ 0 w 12191999"/>
              <a:gd name="connsiteY0" fmla="*/ 0 h 6858000"/>
              <a:gd name="connsiteX1" fmla="*/ 12191999 w 12191999"/>
              <a:gd name="connsiteY1" fmla="*/ 0 h 6858000"/>
              <a:gd name="connsiteX2" fmla="*/ 12191999 w 12191999"/>
              <a:gd name="connsiteY2" fmla="*/ 6858000 h 6858000"/>
              <a:gd name="connsiteX3" fmla="*/ 0 w 12191999"/>
              <a:gd name="connsiteY3" fmla="*/ 6858000 h 6858000"/>
              <a:gd name="connsiteX4" fmla="*/ 0 w 12191999"/>
              <a:gd name="connsiteY4" fmla="*/ 0 h 6858000"/>
              <a:gd name="connsiteX0" fmla="*/ 0 w 12201525"/>
              <a:gd name="connsiteY0" fmla="*/ 0 h 6858000"/>
              <a:gd name="connsiteX1" fmla="*/ 12191999 w 12201525"/>
              <a:gd name="connsiteY1" fmla="*/ 0 h 6858000"/>
              <a:gd name="connsiteX2" fmla="*/ 12201525 w 12201525"/>
              <a:gd name="connsiteY2" fmla="*/ 3552825 h 6858000"/>
              <a:gd name="connsiteX3" fmla="*/ 12191999 w 12201525"/>
              <a:gd name="connsiteY3" fmla="*/ 6858000 h 6858000"/>
              <a:gd name="connsiteX4" fmla="*/ 0 w 12201525"/>
              <a:gd name="connsiteY4" fmla="*/ 6858000 h 6858000"/>
              <a:gd name="connsiteX5" fmla="*/ 0 w 12201525"/>
              <a:gd name="connsiteY5" fmla="*/ 0 h 6858000"/>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15502 h 6873502"/>
              <a:gd name="connsiteX1" fmla="*/ 9098615 w 12201525"/>
              <a:gd name="connsiteY1" fmla="*/ 0 h 6873502"/>
              <a:gd name="connsiteX2" fmla="*/ 12201525 w 12201525"/>
              <a:gd name="connsiteY2" fmla="*/ 3568327 h 6873502"/>
              <a:gd name="connsiteX3" fmla="*/ 12191999 w 12201525"/>
              <a:gd name="connsiteY3" fmla="*/ 6873502 h 6873502"/>
              <a:gd name="connsiteX4" fmla="*/ 0 w 12201525"/>
              <a:gd name="connsiteY4" fmla="*/ 6873502 h 6873502"/>
              <a:gd name="connsiteX5" fmla="*/ 0 w 12201525"/>
              <a:gd name="connsiteY5" fmla="*/ 15502 h 6873502"/>
              <a:gd name="connsiteX0" fmla="*/ 0 w 12201525"/>
              <a:gd name="connsiteY0" fmla="*/ 15502 h 6873502"/>
              <a:gd name="connsiteX1" fmla="*/ 9098615 w 12201525"/>
              <a:gd name="connsiteY1" fmla="*/ 0 h 6873502"/>
              <a:gd name="connsiteX2" fmla="*/ 12201525 w 12201525"/>
              <a:gd name="connsiteY2" fmla="*/ 3568327 h 6873502"/>
              <a:gd name="connsiteX3" fmla="*/ 12191999 w 12201525"/>
              <a:gd name="connsiteY3" fmla="*/ 6873502 h 6873502"/>
              <a:gd name="connsiteX4" fmla="*/ 0 w 12201525"/>
              <a:gd name="connsiteY4" fmla="*/ 6873502 h 6873502"/>
              <a:gd name="connsiteX5" fmla="*/ 0 w 12201525"/>
              <a:gd name="connsiteY5" fmla="*/ 15502 h 6873502"/>
              <a:gd name="connsiteX0" fmla="*/ 0 w 12201525"/>
              <a:gd name="connsiteY0" fmla="*/ 15502 h 6873502"/>
              <a:gd name="connsiteX1" fmla="*/ 9098615 w 12201525"/>
              <a:gd name="connsiteY1" fmla="*/ 0 h 6873502"/>
              <a:gd name="connsiteX2" fmla="*/ 12201525 w 12201525"/>
              <a:gd name="connsiteY2" fmla="*/ 3568327 h 6873502"/>
              <a:gd name="connsiteX3" fmla="*/ 12191999 w 12201525"/>
              <a:gd name="connsiteY3" fmla="*/ 6873502 h 6873502"/>
              <a:gd name="connsiteX4" fmla="*/ 0 w 12201525"/>
              <a:gd name="connsiteY4" fmla="*/ 6873502 h 6873502"/>
              <a:gd name="connsiteX5" fmla="*/ 0 w 12201525"/>
              <a:gd name="connsiteY5" fmla="*/ 15502 h 6873502"/>
              <a:gd name="connsiteX0" fmla="*/ 0 w 12201525"/>
              <a:gd name="connsiteY0" fmla="*/ 15502 h 6873502"/>
              <a:gd name="connsiteX1" fmla="*/ 9098615 w 12201525"/>
              <a:gd name="connsiteY1" fmla="*/ 0 h 6873502"/>
              <a:gd name="connsiteX2" fmla="*/ 12201525 w 12201525"/>
              <a:gd name="connsiteY2" fmla="*/ 3568327 h 6873502"/>
              <a:gd name="connsiteX3" fmla="*/ 12191999 w 12201525"/>
              <a:gd name="connsiteY3" fmla="*/ 6873502 h 6873502"/>
              <a:gd name="connsiteX4" fmla="*/ 0 w 12201525"/>
              <a:gd name="connsiteY4" fmla="*/ 6873502 h 6873502"/>
              <a:gd name="connsiteX5" fmla="*/ 0 w 12201525"/>
              <a:gd name="connsiteY5" fmla="*/ 15502 h 6873502"/>
              <a:gd name="connsiteX0" fmla="*/ 0 w 12201525"/>
              <a:gd name="connsiteY0" fmla="*/ 6876 h 6864876"/>
              <a:gd name="connsiteX1" fmla="*/ 9098615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6876 h 6864876"/>
              <a:gd name="connsiteX1" fmla="*/ 9098615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6876 h 6864876"/>
              <a:gd name="connsiteX1" fmla="*/ 9133121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6876 h 6864876"/>
              <a:gd name="connsiteX1" fmla="*/ 9133121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6876 h 6864876"/>
              <a:gd name="connsiteX1" fmla="*/ 9133121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6876 h 6864876"/>
              <a:gd name="connsiteX1" fmla="*/ 9127742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6876 h 6864876"/>
              <a:gd name="connsiteX1" fmla="*/ 9133121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1498 h 6859498"/>
              <a:gd name="connsiteX1" fmla="*/ 9133121 w 12201525"/>
              <a:gd name="connsiteY1" fmla="*/ 0 h 6859498"/>
              <a:gd name="connsiteX2" fmla="*/ 12201525 w 12201525"/>
              <a:gd name="connsiteY2" fmla="*/ 3554323 h 6859498"/>
              <a:gd name="connsiteX3" fmla="*/ 12191999 w 12201525"/>
              <a:gd name="connsiteY3" fmla="*/ 6859498 h 6859498"/>
              <a:gd name="connsiteX4" fmla="*/ 0 w 12201525"/>
              <a:gd name="connsiteY4" fmla="*/ 6859498 h 6859498"/>
              <a:gd name="connsiteX5" fmla="*/ 0 w 12201525"/>
              <a:gd name="connsiteY5" fmla="*/ 1498 h 6859498"/>
              <a:gd name="connsiteX0" fmla="*/ 0 w 12196930"/>
              <a:gd name="connsiteY0" fmla="*/ 1498 h 6859498"/>
              <a:gd name="connsiteX1" fmla="*/ 9133121 w 12196930"/>
              <a:gd name="connsiteY1" fmla="*/ 0 h 6859498"/>
              <a:gd name="connsiteX2" fmla="*/ 12196930 w 12196930"/>
              <a:gd name="connsiteY2" fmla="*/ 3549728 h 6859498"/>
              <a:gd name="connsiteX3" fmla="*/ 12191999 w 12196930"/>
              <a:gd name="connsiteY3" fmla="*/ 6859498 h 6859498"/>
              <a:gd name="connsiteX4" fmla="*/ 0 w 12196930"/>
              <a:gd name="connsiteY4" fmla="*/ 6859498 h 6859498"/>
              <a:gd name="connsiteX5" fmla="*/ 0 w 12196930"/>
              <a:gd name="connsiteY5" fmla="*/ 1498 h 6859498"/>
              <a:gd name="connsiteX0" fmla="*/ 0 w 12192599"/>
              <a:gd name="connsiteY0" fmla="*/ 1498 h 6859498"/>
              <a:gd name="connsiteX1" fmla="*/ 9133121 w 12192599"/>
              <a:gd name="connsiteY1" fmla="*/ 0 h 6859498"/>
              <a:gd name="connsiteX2" fmla="*/ 12187740 w 12192599"/>
              <a:gd name="connsiteY2" fmla="*/ 3549728 h 6859498"/>
              <a:gd name="connsiteX3" fmla="*/ 12191999 w 12192599"/>
              <a:gd name="connsiteY3" fmla="*/ 6859498 h 6859498"/>
              <a:gd name="connsiteX4" fmla="*/ 0 w 12192599"/>
              <a:gd name="connsiteY4" fmla="*/ 6859498 h 6859498"/>
              <a:gd name="connsiteX5" fmla="*/ 0 w 12192599"/>
              <a:gd name="connsiteY5" fmla="*/ 1498 h 6859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599" h="6859498">
                <a:moveTo>
                  <a:pt x="0" y="1498"/>
                </a:moveTo>
                <a:lnTo>
                  <a:pt x="9133121" y="0"/>
                </a:lnTo>
                <a:cubicBezTo>
                  <a:pt x="10941201" y="1093691"/>
                  <a:pt x="11816297" y="2559984"/>
                  <a:pt x="12187740" y="3549728"/>
                </a:cubicBezTo>
                <a:cubicBezTo>
                  <a:pt x="12184565" y="4651453"/>
                  <a:pt x="12195174" y="5757773"/>
                  <a:pt x="12191999" y="6859498"/>
                </a:cubicBezTo>
                <a:lnTo>
                  <a:pt x="0" y="6859498"/>
                </a:lnTo>
                <a:lnTo>
                  <a:pt x="0" y="1498"/>
                </a:lnTo>
                <a:close/>
              </a:path>
            </a:pathLst>
          </a:custGeom>
        </p:spPr>
        <p:txBody>
          <a:bodyPr/>
          <a:lstStyle>
            <a:lvl1pPr marL="30163" indent="0">
              <a:buNone/>
              <a:defRPr/>
            </a:lvl1pPr>
          </a:lstStyle>
          <a:p>
            <a:r>
              <a:rPr lang="sv-SE" dirty="0"/>
              <a:t> </a:t>
            </a:r>
          </a:p>
        </p:txBody>
      </p:sp>
      <p:sp>
        <p:nvSpPr>
          <p:cNvPr id="2" name="Rubrik 1"/>
          <p:cNvSpPr>
            <a:spLocks noGrp="1"/>
          </p:cNvSpPr>
          <p:nvPr>
            <p:ph type="ctrTitle"/>
          </p:nvPr>
        </p:nvSpPr>
        <p:spPr>
          <a:xfrm>
            <a:off x="666000" y="1889550"/>
            <a:ext cx="9608400" cy="1310850"/>
          </a:xfrm>
        </p:spPr>
        <p:txBody>
          <a:bodyPr anchor="t">
            <a:noAutofit/>
          </a:bodyPr>
          <a:lstStyle>
            <a:lvl1pPr algn="ctr">
              <a:defRPr sz="5400">
                <a:solidFill>
                  <a:schemeClr val="tx1"/>
                </a:solidFill>
              </a:defRPr>
            </a:lvl1p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lvl1pPr>
              <a:defRPr>
                <a:solidFill>
                  <a:schemeClr val="tx1"/>
                </a:solidFill>
              </a:defRPr>
            </a:lvl1pPr>
          </a:lstStyle>
          <a:p>
            <a:fld id="{765C18DA-410A-4124-BB0F-DE8CA676B1E5}" type="datetimeFigureOut">
              <a:rPr lang="sv-SE" smtClean="0"/>
              <a:t>2020-10-20</a:t>
            </a:fld>
            <a:endParaRPr lang="sv-SE" dirty="0"/>
          </a:p>
        </p:txBody>
      </p:sp>
      <p:sp>
        <p:nvSpPr>
          <p:cNvPr id="5" name="Platshållare för sidfot 4"/>
          <p:cNvSpPr>
            <a:spLocks noGrp="1"/>
          </p:cNvSpPr>
          <p:nvPr>
            <p:ph type="ftr" sz="quarter" idx="11"/>
          </p:nvPr>
        </p:nvSpPr>
        <p:spPr/>
        <p:txBody>
          <a:bodyPr/>
          <a:lstStyle>
            <a:lvl1pPr>
              <a:defRPr>
                <a:solidFill>
                  <a:schemeClr val="tx1"/>
                </a:solidFill>
              </a:defRPr>
            </a:lvl1pPr>
          </a:lstStyle>
          <a:p>
            <a:endParaRPr lang="sv-SE" dirty="0"/>
          </a:p>
        </p:txBody>
      </p:sp>
      <p:sp>
        <p:nvSpPr>
          <p:cNvPr id="6" name="Platshållare för bildnummer 5"/>
          <p:cNvSpPr>
            <a:spLocks noGrp="1"/>
          </p:cNvSpPr>
          <p:nvPr>
            <p:ph type="sldNum" sz="quarter" idx="12"/>
          </p:nvPr>
        </p:nvSpPr>
        <p:spPr/>
        <p:txBody>
          <a:bodyPr/>
          <a:lstStyle>
            <a:lvl1pPr>
              <a:defRPr>
                <a:solidFill>
                  <a:schemeClr val="tx1"/>
                </a:solidFill>
              </a:defRPr>
            </a:lvl1pPr>
          </a:lstStyle>
          <a:p>
            <a:fld id="{2DBAD975-63FF-4468-AC34-025F73E043F9}" type="slidenum">
              <a:rPr lang="sv-SE" smtClean="0"/>
              <a:t>‹#›</a:t>
            </a:fld>
            <a:endParaRPr lang="sv-SE" dirty="0"/>
          </a:p>
        </p:txBody>
      </p:sp>
      <p:pic>
        <p:nvPicPr>
          <p:cNvPr id="7" name="Bildobjekt 6"/>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111778" y="-9524"/>
            <a:ext cx="3096000" cy="3599059"/>
          </a:xfrm>
          <a:prstGeom prst="rect">
            <a:avLst/>
          </a:prstGeom>
        </p:spPr>
      </p:pic>
    </p:spTree>
    <p:extLst>
      <p:ext uri="{BB962C8B-B14F-4D97-AF65-F5344CB8AC3E}">
        <p14:creationId xmlns:p14="http://schemas.microsoft.com/office/powerpoint/2010/main" val="20296486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fld id="{4B42D259-ACB8-4FD1-AC0F-9CAC8F5E07E0}" type="datetimeFigureOut">
              <a:rPr lang="sv-SE" smtClean="0"/>
              <a:t>2020-10-20</a:t>
            </a:fld>
            <a:endParaRPr lang="sv-SE" dirty="0"/>
          </a:p>
        </p:txBody>
      </p:sp>
      <p:sp>
        <p:nvSpPr>
          <p:cNvPr id="4" name="Platshållare för sidfot 3"/>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34C9B0E5-37D7-412E-A162-6A236BADC197}" type="slidenum">
              <a:rPr lang="sv-SE" smtClean="0"/>
              <a:t>‹#›</a:t>
            </a:fld>
            <a:endParaRPr lang="sv-SE" dirty="0"/>
          </a:p>
        </p:txBody>
      </p:sp>
    </p:spTree>
    <p:extLst>
      <p:ext uri="{BB962C8B-B14F-4D97-AF65-F5344CB8AC3E}">
        <p14:creationId xmlns:p14="http://schemas.microsoft.com/office/powerpoint/2010/main" val="13273871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4B42D259-ACB8-4FD1-AC0F-9CAC8F5E07E0}" type="datetimeFigureOut">
              <a:rPr lang="sv-SE" smtClean="0"/>
              <a:t>2020-10-20</a:t>
            </a:fld>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4" name="Platshållare för bildnummer 3"/>
          <p:cNvSpPr>
            <a:spLocks noGrp="1"/>
          </p:cNvSpPr>
          <p:nvPr>
            <p:ph type="sldNum" sz="quarter" idx="12"/>
          </p:nvPr>
        </p:nvSpPr>
        <p:spPr/>
        <p:txBody>
          <a:bodyPr/>
          <a:lstStyle/>
          <a:p>
            <a:fld id="{34C9B0E5-37D7-412E-A162-6A236BADC197}" type="slidenum">
              <a:rPr lang="sv-SE" smtClean="0"/>
              <a:t>‹#›</a:t>
            </a:fld>
            <a:endParaRPr lang="sv-SE" dirty="0"/>
          </a:p>
        </p:txBody>
      </p:sp>
    </p:spTree>
    <p:extLst>
      <p:ext uri="{BB962C8B-B14F-4D97-AF65-F5344CB8AC3E}">
        <p14:creationId xmlns:p14="http://schemas.microsoft.com/office/powerpoint/2010/main" val="26010009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blank" preserve="1">
  <p:cSld name="Vit">
    <p:bg>
      <p:bgPr>
        <a:solidFill>
          <a:schemeClr val="bg1"/>
        </a:solidFill>
        <a:effectLst/>
      </p:bgPr>
    </p:bg>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4B42D259-ACB8-4FD1-AC0F-9CAC8F5E07E0}" type="datetimeFigureOut">
              <a:rPr lang="sv-SE" smtClean="0"/>
              <a:t>2020-10-20</a:t>
            </a:fld>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4" name="Platshållare för bildnummer 3"/>
          <p:cNvSpPr>
            <a:spLocks noGrp="1"/>
          </p:cNvSpPr>
          <p:nvPr>
            <p:ph type="sldNum" sz="quarter" idx="12"/>
          </p:nvPr>
        </p:nvSpPr>
        <p:spPr/>
        <p:txBody>
          <a:bodyPr/>
          <a:lstStyle/>
          <a:p>
            <a:fld id="{34C9B0E5-37D7-412E-A162-6A236BADC197}" type="slidenum">
              <a:rPr lang="sv-SE" smtClean="0"/>
              <a:t>‹#›</a:t>
            </a:fld>
            <a:endParaRPr lang="sv-SE" dirty="0"/>
          </a:p>
        </p:txBody>
      </p:sp>
    </p:spTree>
    <p:extLst>
      <p:ext uri="{BB962C8B-B14F-4D97-AF65-F5344CB8AC3E}">
        <p14:creationId xmlns:p14="http://schemas.microsoft.com/office/powerpoint/2010/main" val="42108873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Gult avsnitt">
    <p:bg>
      <p:bgPr>
        <a:solidFill>
          <a:schemeClr val="bg1"/>
        </a:solidFill>
        <a:effectLst/>
      </p:bgPr>
    </p:bg>
    <p:spTree>
      <p:nvGrpSpPr>
        <p:cNvPr id="1" name=""/>
        <p:cNvGrpSpPr/>
        <p:nvPr/>
      </p:nvGrpSpPr>
      <p:grpSpPr>
        <a:xfrm>
          <a:off x="0" y="0"/>
          <a:ext cx="0" cy="0"/>
          <a:chOff x="0" y="0"/>
          <a:chExt cx="0" cy="0"/>
        </a:xfrm>
      </p:grpSpPr>
      <p:pic>
        <p:nvPicPr>
          <p:cNvPr id="8" name="Bildobjekt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048"/>
            <a:ext cx="12192000" cy="6851904"/>
          </a:xfrm>
          <a:prstGeom prst="rect">
            <a:avLst/>
          </a:prstGeom>
        </p:spPr>
      </p:pic>
      <p:sp>
        <p:nvSpPr>
          <p:cNvPr id="2" name="Rubrik 1"/>
          <p:cNvSpPr>
            <a:spLocks noGrp="1"/>
          </p:cNvSpPr>
          <p:nvPr>
            <p:ph type="title"/>
          </p:nvPr>
        </p:nvSpPr>
        <p:spPr>
          <a:xfrm>
            <a:off x="666000" y="2747964"/>
            <a:ext cx="9608400" cy="1966912"/>
          </a:xfrm>
        </p:spPr>
        <p:txBody>
          <a:bodyPr anchor="t">
            <a:noAutofit/>
          </a:bodyPr>
          <a:lstStyle>
            <a:lvl1pPr algn="ctr">
              <a:defRPr sz="5400">
                <a:solidFill>
                  <a:srgbClr val="FFFFFF"/>
                </a:solidFill>
              </a:defRPr>
            </a:lvl1p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lvl1pPr>
              <a:defRPr>
                <a:solidFill>
                  <a:srgbClr val="FFFFFF"/>
                </a:solidFill>
              </a:defRPr>
            </a:lvl1pPr>
          </a:lstStyle>
          <a:p>
            <a:fld id="{4B42D259-ACB8-4FD1-AC0F-9CAC8F5E07E0}" type="datetimeFigureOut">
              <a:rPr lang="sv-SE" smtClean="0"/>
              <a:pPr/>
              <a:t>2020-10-20</a:t>
            </a:fld>
            <a:endParaRPr lang="sv-SE" dirty="0"/>
          </a:p>
        </p:txBody>
      </p:sp>
      <p:sp>
        <p:nvSpPr>
          <p:cNvPr id="5" name="Platshållare för sidfot 4"/>
          <p:cNvSpPr>
            <a:spLocks noGrp="1"/>
          </p:cNvSpPr>
          <p:nvPr>
            <p:ph type="ftr" sz="quarter" idx="11"/>
          </p:nvPr>
        </p:nvSpPr>
        <p:spPr/>
        <p:txBody>
          <a:bodyPr/>
          <a:lstStyle>
            <a:lvl1pPr>
              <a:defRPr>
                <a:solidFill>
                  <a:srgbClr val="FFFFFF"/>
                </a:solidFill>
              </a:defRPr>
            </a:lvl1pPr>
          </a:lstStyle>
          <a:p>
            <a:endParaRPr lang="sv-SE" dirty="0"/>
          </a:p>
        </p:txBody>
      </p:sp>
      <p:sp>
        <p:nvSpPr>
          <p:cNvPr id="6" name="Platshållare för bildnummer 5"/>
          <p:cNvSpPr>
            <a:spLocks noGrp="1"/>
          </p:cNvSpPr>
          <p:nvPr>
            <p:ph type="sldNum" sz="quarter" idx="12"/>
          </p:nvPr>
        </p:nvSpPr>
        <p:spPr/>
        <p:txBody>
          <a:bodyPr/>
          <a:lstStyle>
            <a:lvl1pPr>
              <a:defRPr>
                <a:solidFill>
                  <a:srgbClr val="FFFFFF"/>
                </a:solidFill>
              </a:defRPr>
            </a:lvl1pPr>
          </a:lstStyle>
          <a:p>
            <a:fld id="{34C9B0E5-37D7-412E-A162-6A236BADC197}" type="slidenum">
              <a:rPr lang="sv-SE" smtClean="0"/>
              <a:pPr/>
              <a:t>‹#›</a:t>
            </a:fld>
            <a:endParaRPr lang="sv-SE" dirty="0"/>
          </a:p>
        </p:txBody>
      </p:sp>
      <p:pic>
        <p:nvPicPr>
          <p:cNvPr id="9" name="Bildobjekt 8"/>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111778" y="-9524"/>
            <a:ext cx="3096000" cy="3599059"/>
          </a:xfrm>
          <a:prstGeom prst="rect">
            <a:avLst/>
          </a:prstGeom>
        </p:spPr>
      </p:pic>
    </p:spTree>
    <p:extLst>
      <p:ext uri="{BB962C8B-B14F-4D97-AF65-F5344CB8AC3E}">
        <p14:creationId xmlns:p14="http://schemas.microsoft.com/office/powerpoint/2010/main" val="8307096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Rött avsnitt">
    <p:bg>
      <p:bgPr>
        <a:solidFill>
          <a:schemeClr val="bg1"/>
        </a:solidFill>
        <a:effectLst/>
      </p:bgPr>
    </p:bg>
    <p:spTree>
      <p:nvGrpSpPr>
        <p:cNvPr id="1" name=""/>
        <p:cNvGrpSpPr/>
        <p:nvPr/>
      </p:nvGrpSpPr>
      <p:grpSpPr>
        <a:xfrm>
          <a:off x="0" y="0"/>
          <a:ext cx="0" cy="0"/>
          <a:chOff x="0" y="0"/>
          <a:chExt cx="0" cy="0"/>
        </a:xfrm>
      </p:grpSpPr>
      <p:pic>
        <p:nvPicPr>
          <p:cNvPr id="7" name="Bildobjekt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048"/>
            <a:ext cx="12192000" cy="6851904"/>
          </a:xfrm>
          <a:prstGeom prst="rect">
            <a:avLst/>
          </a:prstGeom>
        </p:spPr>
      </p:pic>
      <p:sp>
        <p:nvSpPr>
          <p:cNvPr id="2" name="Rubrik 1"/>
          <p:cNvSpPr>
            <a:spLocks noGrp="1"/>
          </p:cNvSpPr>
          <p:nvPr>
            <p:ph type="title"/>
          </p:nvPr>
        </p:nvSpPr>
        <p:spPr>
          <a:xfrm>
            <a:off x="666000" y="2747964"/>
            <a:ext cx="9608400" cy="1966912"/>
          </a:xfrm>
        </p:spPr>
        <p:txBody>
          <a:bodyPr anchor="t">
            <a:noAutofit/>
          </a:bodyPr>
          <a:lstStyle>
            <a:lvl1pPr algn="ctr">
              <a:defRPr sz="5400">
                <a:solidFill>
                  <a:srgbClr val="FFFFFF"/>
                </a:solidFill>
              </a:defRPr>
            </a:lvl1p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lvl1pPr>
              <a:defRPr>
                <a:solidFill>
                  <a:srgbClr val="FFFFFF"/>
                </a:solidFill>
              </a:defRPr>
            </a:lvl1pPr>
          </a:lstStyle>
          <a:p>
            <a:fld id="{4B42D259-ACB8-4FD1-AC0F-9CAC8F5E07E0}" type="datetimeFigureOut">
              <a:rPr lang="sv-SE" smtClean="0"/>
              <a:pPr/>
              <a:t>2020-10-20</a:t>
            </a:fld>
            <a:endParaRPr lang="sv-SE" dirty="0"/>
          </a:p>
        </p:txBody>
      </p:sp>
      <p:sp>
        <p:nvSpPr>
          <p:cNvPr id="5" name="Platshållare för sidfot 4"/>
          <p:cNvSpPr>
            <a:spLocks noGrp="1"/>
          </p:cNvSpPr>
          <p:nvPr>
            <p:ph type="ftr" sz="quarter" idx="11"/>
          </p:nvPr>
        </p:nvSpPr>
        <p:spPr/>
        <p:txBody>
          <a:bodyPr/>
          <a:lstStyle>
            <a:lvl1pPr>
              <a:defRPr>
                <a:solidFill>
                  <a:srgbClr val="FFFFFF"/>
                </a:solidFill>
              </a:defRPr>
            </a:lvl1pPr>
          </a:lstStyle>
          <a:p>
            <a:endParaRPr lang="sv-SE" dirty="0"/>
          </a:p>
        </p:txBody>
      </p:sp>
      <p:sp>
        <p:nvSpPr>
          <p:cNvPr id="6" name="Platshållare för bildnummer 5"/>
          <p:cNvSpPr>
            <a:spLocks noGrp="1"/>
          </p:cNvSpPr>
          <p:nvPr>
            <p:ph type="sldNum" sz="quarter" idx="12"/>
          </p:nvPr>
        </p:nvSpPr>
        <p:spPr/>
        <p:txBody>
          <a:bodyPr/>
          <a:lstStyle>
            <a:lvl1pPr>
              <a:defRPr>
                <a:solidFill>
                  <a:srgbClr val="FFFFFF"/>
                </a:solidFill>
              </a:defRPr>
            </a:lvl1pPr>
          </a:lstStyle>
          <a:p>
            <a:fld id="{34C9B0E5-37D7-412E-A162-6A236BADC197}" type="slidenum">
              <a:rPr lang="sv-SE" smtClean="0"/>
              <a:pPr/>
              <a:t>‹#›</a:t>
            </a:fld>
            <a:endParaRPr lang="sv-SE" dirty="0"/>
          </a:p>
        </p:txBody>
      </p:sp>
      <p:pic>
        <p:nvPicPr>
          <p:cNvPr id="8" name="Bildobjekt 7"/>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111778" y="-9524"/>
            <a:ext cx="3096000" cy="3599059"/>
          </a:xfrm>
          <a:prstGeom prst="rect">
            <a:avLst/>
          </a:prstGeom>
        </p:spPr>
      </p:pic>
    </p:spTree>
    <p:extLst>
      <p:ext uri="{BB962C8B-B14F-4D97-AF65-F5344CB8AC3E}">
        <p14:creationId xmlns:p14="http://schemas.microsoft.com/office/powerpoint/2010/main" val="108994519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Grått avsnitt">
    <p:bg>
      <p:bgPr>
        <a:solidFill>
          <a:schemeClr val="bg1"/>
        </a:solidFill>
        <a:effectLst/>
      </p:bgPr>
    </p:bg>
    <p:spTree>
      <p:nvGrpSpPr>
        <p:cNvPr id="1" name=""/>
        <p:cNvGrpSpPr/>
        <p:nvPr/>
      </p:nvGrpSpPr>
      <p:grpSpPr>
        <a:xfrm>
          <a:off x="0" y="0"/>
          <a:ext cx="0" cy="0"/>
          <a:chOff x="0" y="0"/>
          <a:chExt cx="0" cy="0"/>
        </a:xfrm>
      </p:grpSpPr>
      <p:pic>
        <p:nvPicPr>
          <p:cNvPr id="8" name="Bildobjekt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048"/>
            <a:ext cx="12192000" cy="6851904"/>
          </a:xfrm>
          <a:prstGeom prst="rect">
            <a:avLst/>
          </a:prstGeom>
        </p:spPr>
      </p:pic>
      <p:sp>
        <p:nvSpPr>
          <p:cNvPr id="2" name="Rubrik 1"/>
          <p:cNvSpPr>
            <a:spLocks noGrp="1"/>
          </p:cNvSpPr>
          <p:nvPr>
            <p:ph type="title"/>
          </p:nvPr>
        </p:nvSpPr>
        <p:spPr>
          <a:xfrm>
            <a:off x="666000" y="2747964"/>
            <a:ext cx="9608400" cy="1966912"/>
          </a:xfrm>
        </p:spPr>
        <p:txBody>
          <a:bodyPr anchor="t">
            <a:noAutofit/>
          </a:bodyPr>
          <a:lstStyle>
            <a:lvl1pPr algn="ctr">
              <a:defRPr sz="5400">
                <a:solidFill>
                  <a:srgbClr val="FFFFFF"/>
                </a:solidFill>
              </a:defRPr>
            </a:lvl1p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lvl1pPr>
              <a:defRPr>
                <a:solidFill>
                  <a:srgbClr val="FFFFFF"/>
                </a:solidFill>
              </a:defRPr>
            </a:lvl1pPr>
          </a:lstStyle>
          <a:p>
            <a:fld id="{4B42D259-ACB8-4FD1-AC0F-9CAC8F5E07E0}" type="datetimeFigureOut">
              <a:rPr lang="sv-SE" smtClean="0"/>
              <a:pPr/>
              <a:t>2020-10-20</a:t>
            </a:fld>
            <a:endParaRPr lang="sv-SE" dirty="0"/>
          </a:p>
        </p:txBody>
      </p:sp>
      <p:sp>
        <p:nvSpPr>
          <p:cNvPr id="5" name="Platshållare för sidfot 4"/>
          <p:cNvSpPr>
            <a:spLocks noGrp="1"/>
          </p:cNvSpPr>
          <p:nvPr>
            <p:ph type="ftr" sz="quarter" idx="11"/>
          </p:nvPr>
        </p:nvSpPr>
        <p:spPr/>
        <p:txBody>
          <a:bodyPr/>
          <a:lstStyle>
            <a:lvl1pPr>
              <a:defRPr>
                <a:solidFill>
                  <a:srgbClr val="FFFFFF"/>
                </a:solidFill>
              </a:defRPr>
            </a:lvl1pPr>
          </a:lstStyle>
          <a:p>
            <a:endParaRPr lang="sv-SE" dirty="0"/>
          </a:p>
        </p:txBody>
      </p:sp>
      <p:sp>
        <p:nvSpPr>
          <p:cNvPr id="6" name="Platshållare för bildnummer 5"/>
          <p:cNvSpPr>
            <a:spLocks noGrp="1"/>
          </p:cNvSpPr>
          <p:nvPr>
            <p:ph type="sldNum" sz="quarter" idx="12"/>
          </p:nvPr>
        </p:nvSpPr>
        <p:spPr/>
        <p:txBody>
          <a:bodyPr/>
          <a:lstStyle>
            <a:lvl1pPr>
              <a:defRPr>
                <a:solidFill>
                  <a:srgbClr val="FFFFFF"/>
                </a:solidFill>
              </a:defRPr>
            </a:lvl1pPr>
          </a:lstStyle>
          <a:p>
            <a:fld id="{34C9B0E5-37D7-412E-A162-6A236BADC197}" type="slidenum">
              <a:rPr lang="sv-SE" smtClean="0"/>
              <a:pPr/>
              <a:t>‹#›</a:t>
            </a:fld>
            <a:endParaRPr lang="sv-SE" dirty="0"/>
          </a:p>
        </p:txBody>
      </p:sp>
      <p:pic>
        <p:nvPicPr>
          <p:cNvPr id="7" name="Bildobjekt 6"/>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111778" y="-9524"/>
            <a:ext cx="3096000" cy="3599059"/>
          </a:xfrm>
          <a:prstGeom prst="rect">
            <a:avLst/>
          </a:prstGeom>
        </p:spPr>
      </p:pic>
    </p:spTree>
    <p:extLst>
      <p:ext uri="{BB962C8B-B14F-4D97-AF65-F5344CB8AC3E}">
        <p14:creationId xmlns:p14="http://schemas.microsoft.com/office/powerpoint/2010/main" val="18949965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66000" y="2746800"/>
            <a:ext cx="9608400" cy="1965600"/>
          </a:xfrm>
        </p:spPr>
        <p:txBody>
          <a:bodyPr anchor="t">
            <a:noAutofit/>
          </a:bodyPr>
          <a:lstStyle>
            <a:lvl1pPr algn="ctr">
              <a:defRPr sz="4400"/>
            </a:lvl1pPr>
          </a:lstStyle>
          <a:p>
            <a:r>
              <a:rPr lang="sv-SE"/>
              <a:t>Klicka här för att ändra format</a:t>
            </a:r>
            <a:endParaRPr lang="sv-SE" dirty="0"/>
          </a:p>
        </p:txBody>
      </p:sp>
      <p:sp>
        <p:nvSpPr>
          <p:cNvPr id="3" name="Underrubrik 2"/>
          <p:cNvSpPr>
            <a:spLocks noGrp="1"/>
          </p:cNvSpPr>
          <p:nvPr>
            <p:ph type="subTitle" idx="1"/>
          </p:nvPr>
        </p:nvSpPr>
        <p:spPr>
          <a:xfrm>
            <a:off x="666000" y="4809600"/>
            <a:ext cx="9608400" cy="1425600"/>
          </a:xfrm>
        </p:spPr>
        <p:txBody>
          <a:bodyPr>
            <a:no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om du vill redigera mall för underrubrikformat</a:t>
            </a:r>
            <a:endParaRPr lang="sv-SE" dirty="0"/>
          </a:p>
        </p:txBody>
      </p:sp>
      <p:sp>
        <p:nvSpPr>
          <p:cNvPr id="4" name="Platshållare för datum 3"/>
          <p:cNvSpPr>
            <a:spLocks noGrp="1"/>
          </p:cNvSpPr>
          <p:nvPr>
            <p:ph type="dt" sz="half" idx="10"/>
          </p:nvPr>
        </p:nvSpPr>
        <p:spPr/>
        <p:txBody>
          <a:bodyPr/>
          <a:lstStyle/>
          <a:p>
            <a:fld id="{D230B7FC-8DD1-423E-8EF4-94D7897E47A9}" type="datetimeFigureOut">
              <a:rPr lang="sv-SE" smtClean="0"/>
              <a:t>2020-10-20</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2A89D212-3966-4D00-A59B-EFC19ACC4594}" type="slidenum">
              <a:rPr lang="sv-SE" smtClean="0"/>
              <a:t>‹#›</a:t>
            </a:fld>
            <a:endParaRPr lang="sv-SE" dirty="0"/>
          </a:p>
        </p:txBody>
      </p:sp>
    </p:spTree>
    <p:extLst>
      <p:ext uri="{BB962C8B-B14F-4D97-AF65-F5344CB8AC3E}">
        <p14:creationId xmlns:p14="http://schemas.microsoft.com/office/powerpoint/2010/main" val="372731547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3" name="Platshållare för innehåll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D230B7FC-8DD1-423E-8EF4-94D7897E47A9}" type="datetimeFigureOut">
              <a:rPr lang="sv-SE" smtClean="0"/>
              <a:t>2020-10-20</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2A89D212-3966-4D00-A59B-EFC19ACC4594}" type="slidenum">
              <a:rPr lang="sv-SE" smtClean="0"/>
              <a:t>‹#›</a:t>
            </a:fld>
            <a:endParaRPr lang="sv-SE" dirty="0"/>
          </a:p>
        </p:txBody>
      </p:sp>
    </p:spTree>
    <p:extLst>
      <p:ext uri="{BB962C8B-B14F-4D97-AF65-F5344CB8AC3E}">
        <p14:creationId xmlns:p14="http://schemas.microsoft.com/office/powerpoint/2010/main" val="40749396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666000" y="2746800"/>
            <a:ext cx="9608400" cy="1965600"/>
          </a:xfrm>
        </p:spPr>
        <p:txBody>
          <a:bodyPr anchor="t">
            <a:noAutofit/>
          </a:bodyPr>
          <a:lstStyle>
            <a:lvl1pPr algn="ctr">
              <a:defRPr sz="5400">
                <a:solidFill>
                  <a:schemeClr val="bg1"/>
                </a:solidFill>
              </a:defRPr>
            </a:lvl1pPr>
          </a:lstStyle>
          <a:p>
            <a:r>
              <a:rPr lang="sv-SE"/>
              <a:t>Klicka här för att ändra format</a:t>
            </a:r>
            <a:endParaRPr lang="sv-SE" dirty="0"/>
          </a:p>
        </p:txBody>
      </p:sp>
      <p:sp>
        <p:nvSpPr>
          <p:cNvPr id="3" name="Platshållare för text 2"/>
          <p:cNvSpPr>
            <a:spLocks noGrp="1"/>
          </p:cNvSpPr>
          <p:nvPr>
            <p:ph type="body" idx="1"/>
          </p:nvPr>
        </p:nvSpPr>
        <p:spPr>
          <a:xfrm>
            <a:off x="666000" y="4810125"/>
            <a:ext cx="9608400" cy="1427163"/>
          </a:xfrm>
        </p:spPr>
        <p:txBody>
          <a:bodyPr>
            <a:noAutofit/>
          </a:bodyPr>
          <a:lstStyle>
            <a:lvl1pPr marL="0" indent="0" algn="ctr">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p:cNvSpPr>
            <a:spLocks noGrp="1"/>
          </p:cNvSpPr>
          <p:nvPr>
            <p:ph type="dt" sz="half" idx="10"/>
          </p:nvPr>
        </p:nvSpPr>
        <p:spPr/>
        <p:txBody>
          <a:bodyPr/>
          <a:lstStyle>
            <a:lvl1pPr>
              <a:defRPr>
                <a:solidFill>
                  <a:schemeClr val="bg1"/>
                </a:solidFill>
              </a:defRPr>
            </a:lvl1pPr>
          </a:lstStyle>
          <a:p>
            <a:fld id="{D230B7FC-8DD1-423E-8EF4-94D7897E47A9}" type="datetimeFigureOut">
              <a:rPr lang="sv-SE" smtClean="0"/>
              <a:pPr/>
              <a:t>2020-10-20</a:t>
            </a:fld>
            <a:endParaRPr lang="sv-SE" dirty="0"/>
          </a:p>
        </p:txBody>
      </p:sp>
      <p:sp>
        <p:nvSpPr>
          <p:cNvPr id="5" name="Platshållare för sidfot 4"/>
          <p:cNvSpPr>
            <a:spLocks noGrp="1"/>
          </p:cNvSpPr>
          <p:nvPr>
            <p:ph type="ftr" sz="quarter" idx="11"/>
          </p:nvPr>
        </p:nvSpPr>
        <p:spPr/>
        <p:txBody>
          <a:bodyPr/>
          <a:lstStyle>
            <a:lvl1pPr>
              <a:defRPr>
                <a:solidFill>
                  <a:schemeClr val="bg1"/>
                </a:solidFill>
              </a:defRPr>
            </a:lvl1pPr>
          </a:lstStyle>
          <a:p>
            <a:endParaRPr lang="sv-SE" dirty="0"/>
          </a:p>
        </p:txBody>
      </p:sp>
      <p:sp>
        <p:nvSpPr>
          <p:cNvPr id="6" name="Platshållare för bildnummer 5"/>
          <p:cNvSpPr>
            <a:spLocks noGrp="1"/>
          </p:cNvSpPr>
          <p:nvPr>
            <p:ph type="sldNum" sz="quarter" idx="12"/>
          </p:nvPr>
        </p:nvSpPr>
        <p:spPr/>
        <p:txBody>
          <a:bodyPr/>
          <a:lstStyle>
            <a:lvl1pPr>
              <a:defRPr>
                <a:solidFill>
                  <a:schemeClr val="bg1"/>
                </a:solidFill>
              </a:defRPr>
            </a:lvl1pPr>
          </a:lstStyle>
          <a:p>
            <a:fld id="{2A89D212-3966-4D00-A59B-EFC19ACC4594}" type="slidenum">
              <a:rPr lang="sv-SE" smtClean="0"/>
              <a:pPr/>
              <a:t>‹#›</a:t>
            </a:fld>
            <a:endParaRPr lang="sv-SE" dirty="0"/>
          </a:p>
        </p:txBody>
      </p:sp>
    </p:spTree>
    <p:extLst>
      <p:ext uri="{BB962C8B-B14F-4D97-AF65-F5344CB8AC3E}">
        <p14:creationId xmlns:p14="http://schemas.microsoft.com/office/powerpoint/2010/main" val="424059544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3" name="Platshållare för innehåll 2"/>
          <p:cNvSpPr>
            <a:spLocks noGrp="1"/>
          </p:cNvSpPr>
          <p:nvPr>
            <p:ph sz="half" idx="1"/>
          </p:nvPr>
        </p:nvSpPr>
        <p:spPr>
          <a:xfrm>
            <a:off x="666000" y="2494800"/>
            <a:ext cx="4716000" cy="374040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5552325" y="2494800"/>
            <a:ext cx="4716000" cy="374040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datum 4"/>
          <p:cNvSpPr>
            <a:spLocks noGrp="1"/>
          </p:cNvSpPr>
          <p:nvPr>
            <p:ph type="dt" sz="half" idx="10"/>
          </p:nvPr>
        </p:nvSpPr>
        <p:spPr/>
        <p:txBody>
          <a:bodyPr/>
          <a:lstStyle/>
          <a:p>
            <a:fld id="{D230B7FC-8DD1-423E-8EF4-94D7897E47A9}" type="datetimeFigureOut">
              <a:rPr lang="sv-SE" smtClean="0"/>
              <a:t>2020-10-20</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2A89D212-3966-4D00-A59B-EFC19ACC4594}" type="slidenum">
              <a:rPr lang="sv-SE" smtClean="0"/>
              <a:t>‹#›</a:t>
            </a:fld>
            <a:endParaRPr lang="sv-SE" dirty="0"/>
          </a:p>
        </p:txBody>
      </p:sp>
    </p:spTree>
    <p:extLst>
      <p:ext uri="{BB962C8B-B14F-4D97-AF65-F5344CB8AC3E}">
        <p14:creationId xmlns:p14="http://schemas.microsoft.com/office/powerpoint/2010/main" val="3210736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765C18DA-410A-4124-BB0F-DE8CA676B1E5}" type="datetimeFigureOut">
              <a:rPr lang="sv-SE" smtClean="0"/>
              <a:t>2020-10-20</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2DBAD975-63FF-4468-AC34-025F73E043F9}" type="slidenum">
              <a:rPr lang="sv-SE" smtClean="0"/>
              <a:t>‹#›</a:t>
            </a:fld>
            <a:endParaRPr lang="sv-SE" dirty="0"/>
          </a:p>
        </p:txBody>
      </p:sp>
    </p:spTree>
    <p:extLst>
      <p:ext uri="{BB962C8B-B14F-4D97-AF65-F5344CB8AC3E}">
        <p14:creationId xmlns:p14="http://schemas.microsoft.com/office/powerpoint/2010/main" val="250683783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Större höger mörk">
    <p:spTree>
      <p:nvGrpSpPr>
        <p:cNvPr id="1" name=""/>
        <p:cNvGrpSpPr/>
        <p:nvPr/>
      </p:nvGrpSpPr>
      <p:grpSpPr>
        <a:xfrm>
          <a:off x="0" y="0"/>
          <a:ext cx="0" cy="0"/>
          <a:chOff x="0" y="0"/>
          <a:chExt cx="0" cy="0"/>
        </a:xfrm>
      </p:grpSpPr>
      <p:sp>
        <p:nvSpPr>
          <p:cNvPr id="2" name="Rubrik 1"/>
          <p:cNvSpPr>
            <a:spLocks noGrp="1"/>
          </p:cNvSpPr>
          <p:nvPr>
            <p:ph type="title"/>
          </p:nvPr>
        </p:nvSpPr>
        <p:spPr>
          <a:xfrm>
            <a:off x="664234" y="975186"/>
            <a:ext cx="5326992" cy="1112405"/>
          </a:xfrm>
        </p:spPr>
        <p:txBody>
          <a:bodyPr/>
          <a:lstStyle/>
          <a:p>
            <a:r>
              <a:rPr lang="sv-SE"/>
              <a:t>Klicka här för att ändra format</a:t>
            </a:r>
            <a:endParaRPr lang="sv-SE" dirty="0"/>
          </a:p>
        </p:txBody>
      </p:sp>
      <p:sp>
        <p:nvSpPr>
          <p:cNvPr id="3" name="Platshållare för innehåll 2"/>
          <p:cNvSpPr>
            <a:spLocks noGrp="1"/>
          </p:cNvSpPr>
          <p:nvPr>
            <p:ph sz="half" idx="1"/>
          </p:nvPr>
        </p:nvSpPr>
        <p:spPr>
          <a:xfrm>
            <a:off x="666000" y="2494800"/>
            <a:ext cx="5325226" cy="374040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6095999" y="975186"/>
            <a:ext cx="4172325" cy="5260014"/>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datum 4"/>
          <p:cNvSpPr>
            <a:spLocks noGrp="1"/>
          </p:cNvSpPr>
          <p:nvPr>
            <p:ph type="dt" sz="half" idx="10"/>
          </p:nvPr>
        </p:nvSpPr>
        <p:spPr/>
        <p:txBody>
          <a:bodyPr/>
          <a:lstStyle/>
          <a:p>
            <a:fld id="{D230B7FC-8DD1-423E-8EF4-94D7897E47A9}" type="datetimeFigureOut">
              <a:rPr lang="sv-SE" smtClean="0"/>
              <a:t>2020-10-20</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2A89D212-3966-4D00-A59B-EFC19ACC4594}" type="slidenum">
              <a:rPr lang="sv-SE" smtClean="0"/>
              <a:t>‹#›</a:t>
            </a:fld>
            <a:endParaRPr lang="sv-SE" dirty="0"/>
          </a:p>
        </p:txBody>
      </p:sp>
    </p:spTree>
    <p:extLst>
      <p:ext uri="{BB962C8B-B14F-4D97-AF65-F5344CB8AC3E}">
        <p14:creationId xmlns:p14="http://schemas.microsoft.com/office/powerpoint/2010/main" val="390491663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66000" y="975600"/>
            <a:ext cx="9608400" cy="1112400"/>
          </a:xfrm>
        </p:spPr>
        <p:txBody>
          <a:bodyPr>
            <a:noAutofit/>
          </a:bodyPr>
          <a:lstStyle/>
          <a:p>
            <a:r>
              <a:rPr lang="sv-SE"/>
              <a:t>Klicka här för att ändra format</a:t>
            </a:r>
            <a:endParaRPr lang="sv-SE" dirty="0"/>
          </a:p>
        </p:txBody>
      </p:sp>
      <p:sp>
        <p:nvSpPr>
          <p:cNvPr id="3" name="Platshållare för text 2"/>
          <p:cNvSpPr>
            <a:spLocks noGrp="1"/>
          </p:cNvSpPr>
          <p:nvPr>
            <p:ph type="body" idx="1"/>
          </p:nvPr>
        </p:nvSpPr>
        <p:spPr>
          <a:xfrm>
            <a:off x="666001" y="2162175"/>
            <a:ext cx="4716000" cy="609600"/>
          </a:xfrm>
        </p:spPr>
        <p:txBody>
          <a:bodyPr anchor="ctr">
            <a:no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p:cNvSpPr>
            <a:spLocks noGrp="1"/>
          </p:cNvSpPr>
          <p:nvPr>
            <p:ph sz="half" idx="2"/>
          </p:nvPr>
        </p:nvSpPr>
        <p:spPr>
          <a:xfrm>
            <a:off x="666000" y="2845950"/>
            <a:ext cx="4716000" cy="3391337"/>
          </a:xfrm>
        </p:spPr>
        <p:txBody>
          <a:bodyPr>
            <a:no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text 4"/>
          <p:cNvSpPr>
            <a:spLocks noGrp="1"/>
          </p:cNvSpPr>
          <p:nvPr>
            <p:ph type="body" sz="quarter" idx="3"/>
          </p:nvPr>
        </p:nvSpPr>
        <p:spPr>
          <a:xfrm>
            <a:off x="5551200" y="2162175"/>
            <a:ext cx="4723200" cy="609600"/>
          </a:xfrm>
        </p:spPr>
        <p:txBody>
          <a:bodyPr anchor="ctr">
            <a:no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p:cNvSpPr>
            <a:spLocks noGrp="1"/>
          </p:cNvSpPr>
          <p:nvPr>
            <p:ph sz="quarter" idx="4"/>
          </p:nvPr>
        </p:nvSpPr>
        <p:spPr>
          <a:xfrm>
            <a:off x="5551200" y="2847600"/>
            <a:ext cx="4716000" cy="3391200"/>
          </a:xfrm>
        </p:spPr>
        <p:txBody>
          <a:bodyPr>
            <a:no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datum 6"/>
          <p:cNvSpPr>
            <a:spLocks noGrp="1"/>
          </p:cNvSpPr>
          <p:nvPr>
            <p:ph type="dt" sz="half" idx="10"/>
          </p:nvPr>
        </p:nvSpPr>
        <p:spPr/>
        <p:txBody>
          <a:bodyPr/>
          <a:lstStyle/>
          <a:p>
            <a:fld id="{D230B7FC-8DD1-423E-8EF4-94D7897E47A9}" type="datetimeFigureOut">
              <a:rPr lang="sv-SE" smtClean="0"/>
              <a:t>2020-10-20</a:t>
            </a:fld>
            <a:endParaRPr lang="sv-SE" dirty="0"/>
          </a:p>
        </p:txBody>
      </p:sp>
      <p:sp>
        <p:nvSpPr>
          <p:cNvPr id="8" name="Platshållare för sidfot 7"/>
          <p:cNvSpPr>
            <a:spLocks noGrp="1"/>
          </p:cNvSpPr>
          <p:nvPr>
            <p:ph type="ftr" sz="quarter" idx="11"/>
          </p:nvPr>
        </p:nvSpPr>
        <p:spPr/>
        <p:txBody>
          <a:bodyPr/>
          <a:lstStyle/>
          <a:p>
            <a:endParaRPr lang="sv-SE" dirty="0"/>
          </a:p>
        </p:txBody>
      </p:sp>
      <p:sp>
        <p:nvSpPr>
          <p:cNvPr id="9" name="Platshållare för bildnummer 8"/>
          <p:cNvSpPr>
            <a:spLocks noGrp="1"/>
          </p:cNvSpPr>
          <p:nvPr>
            <p:ph type="sldNum" sz="quarter" idx="12"/>
          </p:nvPr>
        </p:nvSpPr>
        <p:spPr/>
        <p:txBody>
          <a:bodyPr/>
          <a:lstStyle/>
          <a:p>
            <a:fld id="{2A89D212-3966-4D00-A59B-EFC19ACC4594}" type="slidenum">
              <a:rPr lang="sv-SE" smtClean="0"/>
              <a:t>‹#›</a:t>
            </a:fld>
            <a:endParaRPr lang="sv-SE" dirty="0"/>
          </a:p>
        </p:txBody>
      </p:sp>
    </p:spTree>
    <p:extLst>
      <p:ext uri="{BB962C8B-B14F-4D97-AF65-F5344CB8AC3E}">
        <p14:creationId xmlns:p14="http://schemas.microsoft.com/office/powerpoint/2010/main" val="26016446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fld id="{D230B7FC-8DD1-423E-8EF4-94D7897E47A9}" type="datetimeFigureOut">
              <a:rPr lang="sv-SE" smtClean="0"/>
              <a:t>2020-10-20</a:t>
            </a:fld>
            <a:endParaRPr lang="sv-SE" dirty="0"/>
          </a:p>
        </p:txBody>
      </p:sp>
      <p:sp>
        <p:nvSpPr>
          <p:cNvPr id="4" name="Platshållare för sidfot 3"/>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2A89D212-3966-4D00-A59B-EFC19ACC4594}" type="slidenum">
              <a:rPr lang="sv-SE" smtClean="0"/>
              <a:t>‹#›</a:t>
            </a:fld>
            <a:endParaRPr lang="sv-SE" dirty="0"/>
          </a:p>
        </p:txBody>
      </p:sp>
    </p:spTree>
    <p:extLst>
      <p:ext uri="{BB962C8B-B14F-4D97-AF65-F5344CB8AC3E}">
        <p14:creationId xmlns:p14="http://schemas.microsoft.com/office/powerpoint/2010/main" val="174875445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D230B7FC-8DD1-423E-8EF4-94D7897E47A9}" type="datetimeFigureOut">
              <a:rPr lang="sv-SE" smtClean="0"/>
              <a:t>2020-10-20</a:t>
            </a:fld>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4" name="Platshållare för bildnummer 3"/>
          <p:cNvSpPr>
            <a:spLocks noGrp="1"/>
          </p:cNvSpPr>
          <p:nvPr>
            <p:ph type="sldNum" sz="quarter" idx="12"/>
          </p:nvPr>
        </p:nvSpPr>
        <p:spPr/>
        <p:txBody>
          <a:bodyPr/>
          <a:lstStyle/>
          <a:p>
            <a:fld id="{2A89D212-3966-4D00-A59B-EFC19ACC4594}" type="slidenum">
              <a:rPr lang="sv-SE" smtClean="0"/>
              <a:t>‹#›</a:t>
            </a:fld>
            <a:endParaRPr lang="sv-SE" dirty="0"/>
          </a:p>
        </p:txBody>
      </p:sp>
    </p:spTree>
    <p:extLst>
      <p:ext uri="{BB962C8B-B14F-4D97-AF65-F5344CB8AC3E}">
        <p14:creationId xmlns:p14="http://schemas.microsoft.com/office/powerpoint/2010/main" val="1802427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666000" y="2746800"/>
            <a:ext cx="9608400" cy="1965600"/>
          </a:xfrm>
        </p:spPr>
        <p:txBody>
          <a:bodyPr anchor="t">
            <a:noAutofit/>
          </a:bodyPr>
          <a:lstStyle>
            <a:lvl1pPr algn="ctr">
              <a:defRPr sz="5400">
                <a:solidFill>
                  <a:schemeClr val="tx1"/>
                </a:solidFill>
              </a:defRPr>
            </a:lvl1pPr>
          </a:lstStyle>
          <a:p>
            <a:r>
              <a:rPr lang="sv-SE"/>
              <a:t>Klicka här för att ändra format</a:t>
            </a:r>
            <a:endParaRPr lang="sv-SE" dirty="0"/>
          </a:p>
        </p:txBody>
      </p:sp>
      <p:sp>
        <p:nvSpPr>
          <p:cNvPr id="3" name="Platshållare för text 2"/>
          <p:cNvSpPr>
            <a:spLocks noGrp="1"/>
          </p:cNvSpPr>
          <p:nvPr>
            <p:ph type="body" idx="1"/>
          </p:nvPr>
        </p:nvSpPr>
        <p:spPr>
          <a:xfrm>
            <a:off x="666000" y="4810125"/>
            <a:ext cx="9608400" cy="1427163"/>
          </a:xfrm>
        </p:spPr>
        <p:txBody>
          <a:bodyPr>
            <a:noAutofit/>
          </a:bodyPr>
          <a:lstStyle>
            <a:lvl1pPr marL="0" indent="0" algn="ctr">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lvl1pPr>
              <a:defRPr>
                <a:solidFill>
                  <a:schemeClr val="tx1"/>
                </a:solidFill>
              </a:defRPr>
            </a:lvl1pPr>
          </a:lstStyle>
          <a:p>
            <a:fld id="{765C18DA-410A-4124-BB0F-DE8CA676B1E5}" type="datetimeFigureOut">
              <a:rPr lang="sv-SE" smtClean="0"/>
              <a:t>2020-10-20</a:t>
            </a:fld>
            <a:endParaRPr lang="sv-SE" dirty="0"/>
          </a:p>
        </p:txBody>
      </p:sp>
      <p:sp>
        <p:nvSpPr>
          <p:cNvPr id="5" name="Platshållare för sidfot 4"/>
          <p:cNvSpPr>
            <a:spLocks noGrp="1"/>
          </p:cNvSpPr>
          <p:nvPr>
            <p:ph type="ftr" sz="quarter" idx="11"/>
          </p:nvPr>
        </p:nvSpPr>
        <p:spPr/>
        <p:txBody>
          <a:bodyPr/>
          <a:lstStyle>
            <a:lvl1pPr>
              <a:defRPr>
                <a:solidFill>
                  <a:schemeClr val="tx1"/>
                </a:solidFill>
              </a:defRPr>
            </a:lvl1pPr>
          </a:lstStyle>
          <a:p>
            <a:endParaRPr lang="sv-SE" dirty="0"/>
          </a:p>
        </p:txBody>
      </p:sp>
      <p:sp>
        <p:nvSpPr>
          <p:cNvPr id="6" name="Platshållare för bildnummer 5"/>
          <p:cNvSpPr>
            <a:spLocks noGrp="1"/>
          </p:cNvSpPr>
          <p:nvPr>
            <p:ph type="sldNum" sz="quarter" idx="12"/>
          </p:nvPr>
        </p:nvSpPr>
        <p:spPr/>
        <p:txBody>
          <a:bodyPr/>
          <a:lstStyle>
            <a:lvl1pPr>
              <a:defRPr>
                <a:solidFill>
                  <a:schemeClr val="tx1"/>
                </a:solidFill>
              </a:defRPr>
            </a:lvl1pPr>
          </a:lstStyle>
          <a:p>
            <a:fld id="{2DBAD975-63FF-4468-AC34-025F73E043F9}" type="slidenum">
              <a:rPr lang="sv-SE" smtClean="0"/>
              <a:t>‹#›</a:t>
            </a:fld>
            <a:endParaRPr lang="sv-SE" dirty="0"/>
          </a:p>
        </p:txBody>
      </p:sp>
    </p:spTree>
    <p:extLst>
      <p:ext uri="{BB962C8B-B14F-4D97-AF65-F5344CB8AC3E}">
        <p14:creationId xmlns:p14="http://schemas.microsoft.com/office/powerpoint/2010/main" val="1836915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3" name="Platshållare för innehåll 2"/>
          <p:cNvSpPr>
            <a:spLocks noGrp="1"/>
          </p:cNvSpPr>
          <p:nvPr>
            <p:ph sz="half" idx="1"/>
          </p:nvPr>
        </p:nvSpPr>
        <p:spPr>
          <a:xfrm>
            <a:off x="666000" y="2494800"/>
            <a:ext cx="4716000" cy="37404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5552325" y="2494800"/>
            <a:ext cx="4716000" cy="37404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datum 4"/>
          <p:cNvSpPr>
            <a:spLocks noGrp="1"/>
          </p:cNvSpPr>
          <p:nvPr>
            <p:ph type="dt" sz="half" idx="10"/>
          </p:nvPr>
        </p:nvSpPr>
        <p:spPr/>
        <p:txBody>
          <a:bodyPr/>
          <a:lstStyle/>
          <a:p>
            <a:fld id="{765C18DA-410A-4124-BB0F-DE8CA676B1E5}" type="datetimeFigureOut">
              <a:rPr lang="sv-SE" smtClean="0"/>
              <a:t>2020-10-20</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2DBAD975-63FF-4468-AC34-025F73E043F9}" type="slidenum">
              <a:rPr lang="sv-SE" smtClean="0"/>
              <a:t>‹#›</a:t>
            </a:fld>
            <a:endParaRPr lang="sv-SE" dirty="0"/>
          </a:p>
        </p:txBody>
      </p:sp>
    </p:spTree>
    <p:extLst>
      <p:ext uri="{BB962C8B-B14F-4D97-AF65-F5344CB8AC3E}">
        <p14:creationId xmlns:p14="http://schemas.microsoft.com/office/powerpoint/2010/main" val="2235239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Större höger">
    <p:spTree>
      <p:nvGrpSpPr>
        <p:cNvPr id="1" name=""/>
        <p:cNvGrpSpPr/>
        <p:nvPr/>
      </p:nvGrpSpPr>
      <p:grpSpPr>
        <a:xfrm>
          <a:off x="0" y="0"/>
          <a:ext cx="0" cy="0"/>
          <a:chOff x="0" y="0"/>
          <a:chExt cx="0" cy="0"/>
        </a:xfrm>
      </p:grpSpPr>
      <p:sp>
        <p:nvSpPr>
          <p:cNvPr id="2" name="Rubrik 1"/>
          <p:cNvSpPr>
            <a:spLocks noGrp="1"/>
          </p:cNvSpPr>
          <p:nvPr>
            <p:ph type="title"/>
          </p:nvPr>
        </p:nvSpPr>
        <p:spPr>
          <a:xfrm>
            <a:off x="664234" y="874602"/>
            <a:ext cx="5326992" cy="1228518"/>
          </a:xfrm>
        </p:spPr>
        <p:txBody>
          <a:bodyPr/>
          <a:lstStyle/>
          <a:p>
            <a:r>
              <a:rPr lang="sv-SE"/>
              <a:t>Klicka här för att ändra format</a:t>
            </a:r>
            <a:endParaRPr lang="sv-SE" dirty="0"/>
          </a:p>
        </p:txBody>
      </p:sp>
      <p:sp>
        <p:nvSpPr>
          <p:cNvPr id="3" name="Platshållare för innehåll 2"/>
          <p:cNvSpPr>
            <a:spLocks noGrp="1"/>
          </p:cNvSpPr>
          <p:nvPr>
            <p:ph sz="half" idx="1"/>
          </p:nvPr>
        </p:nvSpPr>
        <p:spPr>
          <a:xfrm>
            <a:off x="666000" y="2494800"/>
            <a:ext cx="5325226" cy="37404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6095999" y="874602"/>
            <a:ext cx="4172325" cy="536059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datum 4"/>
          <p:cNvSpPr>
            <a:spLocks noGrp="1"/>
          </p:cNvSpPr>
          <p:nvPr>
            <p:ph type="dt" sz="half" idx="10"/>
          </p:nvPr>
        </p:nvSpPr>
        <p:spPr/>
        <p:txBody>
          <a:bodyPr/>
          <a:lstStyle/>
          <a:p>
            <a:fld id="{765C18DA-410A-4124-BB0F-DE8CA676B1E5}" type="datetimeFigureOut">
              <a:rPr lang="sv-SE" smtClean="0"/>
              <a:t>2020-10-20</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2DBAD975-63FF-4468-AC34-025F73E043F9}" type="slidenum">
              <a:rPr lang="sv-SE" smtClean="0"/>
              <a:t>‹#›</a:t>
            </a:fld>
            <a:endParaRPr lang="sv-SE" dirty="0"/>
          </a:p>
        </p:txBody>
      </p:sp>
    </p:spTree>
    <p:extLst>
      <p:ext uri="{BB962C8B-B14F-4D97-AF65-F5344CB8AC3E}">
        <p14:creationId xmlns:p14="http://schemas.microsoft.com/office/powerpoint/2010/main" val="238499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66000" y="875015"/>
            <a:ext cx="9608400" cy="1228105"/>
          </a:xfrm>
        </p:spPr>
        <p:txBody>
          <a:bodyPr>
            <a:noAutofit/>
          </a:bodyPr>
          <a:lstStyle/>
          <a:p>
            <a:r>
              <a:rPr lang="sv-SE"/>
              <a:t>Klicka här för att ändra format</a:t>
            </a:r>
            <a:endParaRPr lang="sv-SE" dirty="0"/>
          </a:p>
        </p:txBody>
      </p:sp>
      <p:sp>
        <p:nvSpPr>
          <p:cNvPr id="3" name="Platshållare för text 2"/>
          <p:cNvSpPr>
            <a:spLocks noGrp="1"/>
          </p:cNvSpPr>
          <p:nvPr>
            <p:ph type="body" idx="1"/>
          </p:nvPr>
        </p:nvSpPr>
        <p:spPr>
          <a:xfrm>
            <a:off x="666001" y="2162175"/>
            <a:ext cx="4716000" cy="609600"/>
          </a:xfrm>
        </p:spPr>
        <p:txBody>
          <a:bodyPr anchor="ctr">
            <a:no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666000" y="2845950"/>
            <a:ext cx="4716000" cy="3391337"/>
          </a:xfrm>
        </p:spPr>
        <p:txBody>
          <a:bodyPr>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text 4"/>
          <p:cNvSpPr>
            <a:spLocks noGrp="1"/>
          </p:cNvSpPr>
          <p:nvPr>
            <p:ph type="body" sz="quarter" idx="3"/>
          </p:nvPr>
        </p:nvSpPr>
        <p:spPr>
          <a:xfrm>
            <a:off x="5551200" y="2162175"/>
            <a:ext cx="4723200" cy="609600"/>
          </a:xfrm>
        </p:spPr>
        <p:txBody>
          <a:bodyPr anchor="ctr">
            <a:no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5551200" y="2847600"/>
            <a:ext cx="4716000" cy="3391200"/>
          </a:xfrm>
        </p:spPr>
        <p:txBody>
          <a:bodyPr>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datum 6"/>
          <p:cNvSpPr>
            <a:spLocks noGrp="1"/>
          </p:cNvSpPr>
          <p:nvPr>
            <p:ph type="dt" sz="half" idx="10"/>
          </p:nvPr>
        </p:nvSpPr>
        <p:spPr/>
        <p:txBody>
          <a:bodyPr/>
          <a:lstStyle/>
          <a:p>
            <a:fld id="{765C18DA-410A-4124-BB0F-DE8CA676B1E5}" type="datetimeFigureOut">
              <a:rPr lang="sv-SE" smtClean="0"/>
              <a:t>2020-10-20</a:t>
            </a:fld>
            <a:endParaRPr lang="sv-SE" dirty="0"/>
          </a:p>
        </p:txBody>
      </p:sp>
      <p:sp>
        <p:nvSpPr>
          <p:cNvPr id="8" name="Platshållare för sidfot 7"/>
          <p:cNvSpPr>
            <a:spLocks noGrp="1"/>
          </p:cNvSpPr>
          <p:nvPr>
            <p:ph type="ftr" sz="quarter" idx="11"/>
          </p:nvPr>
        </p:nvSpPr>
        <p:spPr/>
        <p:txBody>
          <a:bodyPr/>
          <a:lstStyle/>
          <a:p>
            <a:endParaRPr lang="sv-SE" dirty="0"/>
          </a:p>
        </p:txBody>
      </p:sp>
      <p:sp>
        <p:nvSpPr>
          <p:cNvPr id="9" name="Platshållare för bildnummer 8"/>
          <p:cNvSpPr>
            <a:spLocks noGrp="1"/>
          </p:cNvSpPr>
          <p:nvPr>
            <p:ph type="sldNum" sz="quarter" idx="12"/>
          </p:nvPr>
        </p:nvSpPr>
        <p:spPr/>
        <p:txBody>
          <a:bodyPr/>
          <a:lstStyle/>
          <a:p>
            <a:fld id="{2DBAD975-63FF-4468-AC34-025F73E043F9}" type="slidenum">
              <a:rPr lang="sv-SE" smtClean="0"/>
              <a:t>‹#›</a:t>
            </a:fld>
            <a:endParaRPr lang="sv-SE" dirty="0"/>
          </a:p>
        </p:txBody>
      </p:sp>
    </p:spTree>
    <p:extLst>
      <p:ext uri="{BB962C8B-B14F-4D97-AF65-F5344CB8AC3E}">
        <p14:creationId xmlns:p14="http://schemas.microsoft.com/office/powerpoint/2010/main" val="2259653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fld id="{765C18DA-410A-4124-BB0F-DE8CA676B1E5}" type="datetimeFigureOut">
              <a:rPr lang="sv-SE" smtClean="0"/>
              <a:t>2020-10-20</a:t>
            </a:fld>
            <a:endParaRPr lang="sv-SE" dirty="0"/>
          </a:p>
        </p:txBody>
      </p:sp>
      <p:sp>
        <p:nvSpPr>
          <p:cNvPr id="4" name="Platshållare för sidfot 3"/>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2DBAD975-63FF-4468-AC34-025F73E043F9}" type="slidenum">
              <a:rPr lang="sv-SE" smtClean="0"/>
              <a:t>‹#›</a:t>
            </a:fld>
            <a:endParaRPr lang="sv-SE" dirty="0"/>
          </a:p>
        </p:txBody>
      </p:sp>
    </p:spTree>
    <p:extLst>
      <p:ext uri="{BB962C8B-B14F-4D97-AF65-F5344CB8AC3E}">
        <p14:creationId xmlns:p14="http://schemas.microsoft.com/office/powerpoint/2010/main" val="2578970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765C18DA-410A-4124-BB0F-DE8CA676B1E5}" type="datetimeFigureOut">
              <a:rPr lang="sv-SE" smtClean="0"/>
              <a:t>2020-10-20</a:t>
            </a:fld>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4" name="Platshållare för bildnummer 3"/>
          <p:cNvSpPr>
            <a:spLocks noGrp="1"/>
          </p:cNvSpPr>
          <p:nvPr>
            <p:ph type="sldNum" sz="quarter" idx="12"/>
          </p:nvPr>
        </p:nvSpPr>
        <p:spPr/>
        <p:txBody>
          <a:bodyPr/>
          <a:lstStyle/>
          <a:p>
            <a:fld id="{2DBAD975-63FF-4468-AC34-025F73E043F9}" type="slidenum">
              <a:rPr lang="sv-SE" smtClean="0"/>
              <a:t>‹#›</a:t>
            </a:fld>
            <a:endParaRPr lang="sv-SE" dirty="0"/>
          </a:p>
        </p:txBody>
      </p:sp>
    </p:spTree>
    <p:extLst>
      <p:ext uri="{BB962C8B-B14F-4D97-AF65-F5344CB8AC3E}">
        <p14:creationId xmlns:p14="http://schemas.microsoft.com/office/powerpoint/2010/main" val="1311594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theme" Target="../theme/theme2.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5" Type="http://schemas.openxmlformats.org/officeDocument/2006/relationships/image" Target="../media/image1.emf"/><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5" Type="http://schemas.openxmlformats.org/officeDocument/2006/relationships/slideLayout" Target="../slideLayouts/slideLayout30.xml"/><Relationship Id="rId10" Type="http://schemas.openxmlformats.org/officeDocument/2006/relationships/image" Target="../media/image1.emf"/><Relationship Id="rId4" Type="http://schemas.openxmlformats.org/officeDocument/2006/relationships/slideLayout" Target="../slideLayouts/slideLayout29.xml"/><Relationship Id="rId9"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2E2E2"/>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64233" y="874602"/>
            <a:ext cx="9609825" cy="1231392"/>
          </a:xfrm>
          <a:prstGeom prst="rect">
            <a:avLst/>
          </a:prstGeom>
        </p:spPr>
        <p:txBody>
          <a:bodyPr vert="horz" lIns="91440" tIns="45720" rIns="91440" bIns="45720" rtlCol="0" anchor="t">
            <a:noAutofit/>
          </a:bodyPr>
          <a:lstStyle/>
          <a:p>
            <a:r>
              <a:rPr lang="sv-SE" dirty="0"/>
              <a:t>Klicka här för att ändra format</a:t>
            </a:r>
          </a:p>
        </p:txBody>
      </p:sp>
      <p:sp>
        <p:nvSpPr>
          <p:cNvPr id="3" name="Platshållare för text 2"/>
          <p:cNvSpPr>
            <a:spLocks noGrp="1"/>
          </p:cNvSpPr>
          <p:nvPr>
            <p:ph type="body" idx="1"/>
          </p:nvPr>
        </p:nvSpPr>
        <p:spPr>
          <a:xfrm>
            <a:off x="664232" y="2495203"/>
            <a:ext cx="9609825" cy="3738598"/>
          </a:xfrm>
          <a:prstGeom prst="rect">
            <a:avLst/>
          </a:prstGeom>
        </p:spPr>
        <p:txBody>
          <a:bodyPr vert="horz" lIns="91440" tIns="45720" rIns="91440" bIns="45720" rtlCol="0">
            <a:no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664232" y="6356350"/>
            <a:ext cx="1269343" cy="365125"/>
          </a:xfrm>
          <a:prstGeom prst="rect">
            <a:avLst/>
          </a:prstGeom>
        </p:spPr>
        <p:txBody>
          <a:bodyPr vert="horz" lIns="91440" tIns="45720" rIns="91440" bIns="45720" rtlCol="0" anchor="ctr"/>
          <a:lstStyle>
            <a:lvl1pPr algn="l">
              <a:defRPr sz="1200">
                <a:solidFill>
                  <a:schemeClr val="tx1"/>
                </a:solidFill>
              </a:defRPr>
            </a:lvl1pPr>
          </a:lstStyle>
          <a:p>
            <a:fld id="{765C18DA-410A-4124-BB0F-DE8CA676B1E5}" type="datetimeFigureOut">
              <a:rPr lang="sv-SE" smtClean="0"/>
              <a:t>2020-10-20</a:t>
            </a:fld>
            <a:endParaRPr lang="sv-SE" dirty="0"/>
          </a:p>
        </p:txBody>
      </p:sp>
      <p:sp>
        <p:nvSpPr>
          <p:cNvPr id="5" name="Platshållare för sidfot 4"/>
          <p:cNvSpPr>
            <a:spLocks noGrp="1"/>
          </p:cNvSpPr>
          <p:nvPr>
            <p:ph type="ftr" sz="quarter" idx="3"/>
          </p:nvPr>
        </p:nvSpPr>
        <p:spPr>
          <a:xfrm>
            <a:off x="2457449" y="6356350"/>
            <a:ext cx="6029326" cy="365125"/>
          </a:xfrm>
          <a:prstGeom prst="rect">
            <a:avLst/>
          </a:prstGeom>
        </p:spPr>
        <p:txBody>
          <a:bodyPr vert="horz" lIns="91440" tIns="45720" rIns="91440" bIns="45720" rtlCol="0" anchor="ctr"/>
          <a:lstStyle>
            <a:lvl1pPr algn="ctr">
              <a:defRPr sz="1200">
                <a:solidFill>
                  <a:schemeClr val="tx1"/>
                </a:solidFill>
              </a:defRPr>
            </a:lvl1pPr>
          </a:lstStyle>
          <a:p>
            <a:endParaRPr lang="sv-SE" dirty="0"/>
          </a:p>
        </p:txBody>
      </p:sp>
      <p:sp>
        <p:nvSpPr>
          <p:cNvPr id="6" name="Platshållare för bildnummer 5"/>
          <p:cNvSpPr>
            <a:spLocks noGrp="1"/>
          </p:cNvSpPr>
          <p:nvPr>
            <p:ph type="sldNum" sz="quarter" idx="4"/>
          </p:nvPr>
        </p:nvSpPr>
        <p:spPr>
          <a:xfrm>
            <a:off x="9009033" y="6356350"/>
            <a:ext cx="1270800" cy="365125"/>
          </a:xfrm>
          <a:prstGeom prst="rect">
            <a:avLst/>
          </a:prstGeom>
        </p:spPr>
        <p:txBody>
          <a:bodyPr vert="horz" lIns="91440" tIns="45720" rIns="91440" bIns="45720" rtlCol="0" anchor="ctr"/>
          <a:lstStyle>
            <a:lvl1pPr algn="r">
              <a:defRPr sz="1200">
                <a:solidFill>
                  <a:schemeClr val="tx1"/>
                </a:solidFill>
              </a:defRPr>
            </a:lvl1pPr>
          </a:lstStyle>
          <a:p>
            <a:fld id="{2DBAD975-63FF-4468-AC34-025F73E043F9}" type="slidenum">
              <a:rPr lang="sv-SE" smtClean="0"/>
              <a:t>‹#›</a:t>
            </a:fld>
            <a:endParaRPr lang="sv-SE" dirty="0"/>
          </a:p>
        </p:txBody>
      </p:sp>
      <p:pic>
        <p:nvPicPr>
          <p:cNvPr id="10" name="Bildobjekt 9"/>
          <p:cNvPicPr>
            <a:picLocks noChangeAspect="1"/>
          </p:cNvPicPr>
          <p:nvPr/>
        </p:nvPicPr>
        <p:blipFill>
          <a:blip r:embed="rId12" cstate="hqprint">
            <a:extLst>
              <a:ext uri="{28A0092B-C50C-407E-A947-70E740481C1C}">
                <a14:useLocalDpi xmlns:a14="http://schemas.microsoft.com/office/drawing/2010/main" val="0"/>
              </a:ext>
            </a:extLst>
          </a:blip>
          <a:stretch>
            <a:fillRect/>
          </a:stretch>
        </p:blipFill>
        <p:spPr>
          <a:xfrm>
            <a:off x="9111778" y="-9524"/>
            <a:ext cx="3096000" cy="3599059"/>
          </a:xfrm>
          <a:prstGeom prst="rect">
            <a:avLst/>
          </a:prstGeom>
        </p:spPr>
      </p:pic>
    </p:spTree>
    <p:extLst>
      <p:ext uri="{BB962C8B-B14F-4D97-AF65-F5344CB8AC3E}">
        <p14:creationId xmlns:p14="http://schemas.microsoft.com/office/powerpoint/2010/main" val="19971489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l" defTabSz="914400" rtl="0" eaLnBrk="1" latinLnBrk="0" hangingPunct="1">
        <a:lnSpc>
          <a:spcPct val="95000"/>
        </a:lnSpc>
        <a:spcBef>
          <a:spcPct val="0"/>
        </a:spcBef>
        <a:buNone/>
        <a:defRPr sz="4400" b="1" kern="1200">
          <a:solidFill>
            <a:schemeClr val="tx1"/>
          </a:solidFill>
          <a:latin typeface="+mj-lt"/>
          <a:ea typeface="+mj-ea"/>
          <a:cs typeface="+mj-cs"/>
        </a:defRPr>
      </a:lvl1pPr>
    </p:titleStyle>
    <p:bodyStyle>
      <a:lvl1pPr marL="258763" indent="-228600" algn="l" defTabSz="914400" rtl="0" eaLnBrk="1" latinLnBrk="0" hangingPunct="1">
        <a:lnSpc>
          <a:spcPct val="100000"/>
        </a:lnSpc>
        <a:spcBef>
          <a:spcPts val="0"/>
        </a:spcBef>
        <a:spcAft>
          <a:spcPts val="1200"/>
        </a:spcAft>
        <a:buFont typeface="Symbol" panose="05050102010706020507" pitchFamily="18" charset="2"/>
        <a:buChar char=""/>
        <a:defRPr sz="18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Symbol" panose="05050102010706020507" pitchFamily="18" charset="2"/>
        <a:buChar char="-"/>
        <a:defRPr sz="16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9" pos="3840">
          <p15:clr>
            <a:srgbClr val="F26B43"/>
          </p15:clr>
        </p15:guide>
        <p15:guide id="10" orient="horz" pos="216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64233" y="874602"/>
            <a:ext cx="9609825" cy="1231392"/>
          </a:xfrm>
          <a:prstGeom prst="rect">
            <a:avLst/>
          </a:prstGeom>
        </p:spPr>
        <p:txBody>
          <a:bodyPr vert="horz" lIns="91440" tIns="45720" rIns="91440" bIns="45720" rtlCol="0" anchor="t">
            <a:noAutofit/>
          </a:bodyPr>
          <a:lstStyle/>
          <a:p>
            <a:r>
              <a:rPr lang="sv-SE" dirty="0"/>
              <a:t>Klicka här för att ändra format</a:t>
            </a:r>
          </a:p>
        </p:txBody>
      </p:sp>
      <p:sp>
        <p:nvSpPr>
          <p:cNvPr id="3" name="Platshållare för text 2"/>
          <p:cNvSpPr>
            <a:spLocks noGrp="1"/>
          </p:cNvSpPr>
          <p:nvPr>
            <p:ph type="body" idx="1"/>
          </p:nvPr>
        </p:nvSpPr>
        <p:spPr>
          <a:xfrm>
            <a:off x="664232" y="2495203"/>
            <a:ext cx="9609825" cy="3738598"/>
          </a:xfrm>
          <a:prstGeom prst="rect">
            <a:avLst/>
          </a:prstGeom>
        </p:spPr>
        <p:txBody>
          <a:bodyPr vert="horz" lIns="91440" tIns="45720" rIns="91440" bIns="45720" rtlCol="0">
            <a:no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664232" y="6356350"/>
            <a:ext cx="1269343" cy="365125"/>
          </a:xfrm>
          <a:prstGeom prst="rect">
            <a:avLst/>
          </a:prstGeom>
        </p:spPr>
        <p:txBody>
          <a:bodyPr vert="horz" lIns="91440" tIns="45720" rIns="91440" bIns="45720" rtlCol="0" anchor="ctr"/>
          <a:lstStyle>
            <a:lvl1pPr algn="l">
              <a:defRPr sz="1200">
                <a:solidFill>
                  <a:schemeClr val="tx1"/>
                </a:solidFill>
              </a:defRPr>
            </a:lvl1pPr>
          </a:lstStyle>
          <a:p>
            <a:fld id="{4B42D259-ACB8-4FD1-AC0F-9CAC8F5E07E0}" type="datetimeFigureOut">
              <a:rPr lang="sv-SE" smtClean="0"/>
              <a:t>2020-10-20</a:t>
            </a:fld>
            <a:endParaRPr lang="sv-SE" dirty="0"/>
          </a:p>
        </p:txBody>
      </p:sp>
      <p:sp>
        <p:nvSpPr>
          <p:cNvPr id="5" name="Platshållare för sidfot 4"/>
          <p:cNvSpPr>
            <a:spLocks noGrp="1"/>
          </p:cNvSpPr>
          <p:nvPr>
            <p:ph type="ftr" sz="quarter" idx="3"/>
          </p:nvPr>
        </p:nvSpPr>
        <p:spPr>
          <a:xfrm>
            <a:off x="2457449" y="6356350"/>
            <a:ext cx="6029326" cy="365125"/>
          </a:xfrm>
          <a:prstGeom prst="rect">
            <a:avLst/>
          </a:prstGeom>
        </p:spPr>
        <p:txBody>
          <a:bodyPr vert="horz" lIns="91440" tIns="45720" rIns="91440" bIns="45720" rtlCol="0" anchor="ctr"/>
          <a:lstStyle>
            <a:lvl1pPr algn="ctr">
              <a:defRPr sz="1200">
                <a:solidFill>
                  <a:schemeClr val="tx1"/>
                </a:solidFill>
              </a:defRPr>
            </a:lvl1pPr>
          </a:lstStyle>
          <a:p>
            <a:endParaRPr lang="sv-SE" dirty="0"/>
          </a:p>
        </p:txBody>
      </p:sp>
      <p:sp>
        <p:nvSpPr>
          <p:cNvPr id="6" name="Platshållare för bildnummer 5"/>
          <p:cNvSpPr>
            <a:spLocks noGrp="1"/>
          </p:cNvSpPr>
          <p:nvPr>
            <p:ph type="sldNum" sz="quarter" idx="4"/>
          </p:nvPr>
        </p:nvSpPr>
        <p:spPr>
          <a:xfrm>
            <a:off x="9009033" y="6356350"/>
            <a:ext cx="1270800" cy="365125"/>
          </a:xfrm>
          <a:prstGeom prst="rect">
            <a:avLst/>
          </a:prstGeom>
        </p:spPr>
        <p:txBody>
          <a:bodyPr vert="horz" lIns="91440" tIns="45720" rIns="91440" bIns="45720" rtlCol="0" anchor="ctr"/>
          <a:lstStyle>
            <a:lvl1pPr algn="r">
              <a:defRPr sz="1200">
                <a:solidFill>
                  <a:schemeClr val="tx1"/>
                </a:solidFill>
              </a:defRPr>
            </a:lvl1pPr>
          </a:lstStyle>
          <a:p>
            <a:fld id="{34C9B0E5-37D7-412E-A162-6A236BADC197}" type="slidenum">
              <a:rPr lang="sv-SE" smtClean="0"/>
              <a:t>‹#›</a:t>
            </a:fld>
            <a:endParaRPr lang="sv-SE" dirty="0"/>
          </a:p>
        </p:txBody>
      </p:sp>
    </p:spTree>
    <p:extLst>
      <p:ext uri="{BB962C8B-B14F-4D97-AF65-F5344CB8AC3E}">
        <p14:creationId xmlns:p14="http://schemas.microsoft.com/office/powerpoint/2010/main" val="144807772"/>
      </p:ext>
    </p:extLst>
  </p:cSld>
  <p:clrMap bg1="lt1" tx1="dk1" bg2="lt2" tx2="dk2" accent1="accent1" accent2="accent2" accent3="accent3" accent4="accent4" accent5="accent5" accent6="accent6" hlink="hlink" folHlink="folHlink"/>
  <p:sldLayoutIdLst>
    <p:sldLayoutId id="2147483696" r:id="rId1"/>
    <p:sldLayoutId id="2147483695"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Lst>
  <p:txStyles>
    <p:titleStyle>
      <a:lvl1pPr algn="l" defTabSz="914400" rtl="0" eaLnBrk="1" latinLnBrk="0" hangingPunct="1">
        <a:lnSpc>
          <a:spcPct val="95000"/>
        </a:lnSpc>
        <a:spcBef>
          <a:spcPct val="0"/>
        </a:spcBef>
        <a:buNone/>
        <a:defRPr sz="4400" b="1" kern="1200">
          <a:solidFill>
            <a:schemeClr val="tx1"/>
          </a:solidFill>
          <a:latin typeface="+mj-lt"/>
          <a:ea typeface="+mj-ea"/>
          <a:cs typeface="+mj-cs"/>
        </a:defRPr>
      </a:lvl1pPr>
    </p:titleStyle>
    <p:bodyStyle>
      <a:lvl1pPr marL="258763" indent="-228600" algn="l" defTabSz="914400" rtl="0" eaLnBrk="1" latinLnBrk="0" hangingPunct="1">
        <a:lnSpc>
          <a:spcPct val="100000"/>
        </a:lnSpc>
        <a:spcBef>
          <a:spcPts val="0"/>
        </a:spcBef>
        <a:spcAft>
          <a:spcPts val="1200"/>
        </a:spcAft>
        <a:buFont typeface="Symbol" panose="05050102010706020507" pitchFamily="18" charset="2"/>
        <a:buChar char=""/>
        <a:defRPr sz="18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Symbol" panose="05050102010706020507" pitchFamily="18" charset="2"/>
        <a:buChar char="-"/>
        <a:defRPr sz="16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9" pos="3840">
          <p15:clr>
            <a:srgbClr val="F26B43"/>
          </p15:clr>
        </p15:guide>
        <p15:guide id="10" orient="horz" pos="216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E2E2E2"/>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64233" y="874602"/>
            <a:ext cx="9609825" cy="1231392"/>
          </a:xfrm>
          <a:prstGeom prst="rect">
            <a:avLst/>
          </a:prstGeom>
        </p:spPr>
        <p:txBody>
          <a:bodyPr vert="horz" lIns="91440" tIns="45720" rIns="91440" bIns="45720" rtlCol="0" anchor="t">
            <a:noAutofit/>
          </a:bodyPr>
          <a:lstStyle/>
          <a:p>
            <a:r>
              <a:rPr lang="sv-SE" dirty="0"/>
              <a:t>Klicka här för att ändra format</a:t>
            </a:r>
          </a:p>
        </p:txBody>
      </p:sp>
      <p:sp>
        <p:nvSpPr>
          <p:cNvPr id="3" name="Platshållare för text 2"/>
          <p:cNvSpPr>
            <a:spLocks noGrp="1"/>
          </p:cNvSpPr>
          <p:nvPr>
            <p:ph type="body" idx="1"/>
          </p:nvPr>
        </p:nvSpPr>
        <p:spPr>
          <a:xfrm>
            <a:off x="664232" y="2495203"/>
            <a:ext cx="9609825" cy="3738598"/>
          </a:xfrm>
          <a:prstGeom prst="rect">
            <a:avLst/>
          </a:prstGeom>
        </p:spPr>
        <p:txBody>
          <a:bodyPr vert="horz" lIns="91440" tIns="45720" rIns="91440" bIns="45720" rtlCol="0">
            <a:no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664232" y="6356350"/>
            <a:ext cx="1269343" cy="365125"/>
          </a:xfrm>
          <a:prstGeom prst="rect">
            <a:avLst/>
          </a:prstGeom>
        </p:spPr>
        <p:txBody>
          <a:bodyPr vert="horz" lIns="91440" tIns="45720" rIns="91440" bIns="45720" rtlCol="0" anchor="ctr"/>
          <a:lstStyle>
            <a:lvl1pPr algn="l">
              <a:defRPr sz="1200">
                <a:solidFill>
                  <a:srgbClr val="FFFFFF"/>
                </a:solidFill>
              </a:defRPr>
            </a:lvl1pPr>
          </a:lstStyle>
          <a:p>
            <a:fld id="{4B42D259-ACB8-4FD1-AC0F-9CAC8F5E07E0}" type="datetimeFigureOut">
              <a:rPr lang="sv-SE" smtClean="0"/>
              <a:pPr/>
              <a:t>2020-10-20</a:t>
            </a:fld>
            <a:endParaRPr lang="sv-SE" dirty="0"/>
          </a:p>
        </p:txBody>
      </p:sp>
      <p:sp>
        <p:nvSpPr>
          <p:cNvPr id="5" name="Platshållare för sidfot 4"/>
          <p:cNvSpPr>
            <a:spLocks noGrp="1"/>
          </p:cNvSpPr>
          <p:nvPr>
            <p:ph type="ftr" sz="quarter" idx="3"/>
          </p:nvPr>
        </p:nvSpPr>
        <p:spPr>
          <a:xfrm>
            <a:off x="2457449" y="6356350"/>
            <a:ext cx="6029326" cy="365125"/>
          </a:xfrm>
          <a:prstGeom prst="rect">
            <a:avLst/>
          </a:prstGeom>
        </p:spPr>
        <p:txBody>
          <a:bodyPr vert="horz" lIns="91440" tIns="45720" rIns="91440" bIns="45720" rtlCol="0" anchor="ctr"/>
          <a:lstStyle>
            <a:lvl1pPr algn="ctr">
              <a:defRPr sz="1200">
                <a:solidFill>
                  <a:srgbClr val="FFFFFF"/>
                </a:solidFill>
              </a:defRPr>
            </a:lvl1pPr>
          </a:lstStyle>
          <a:p>
            <a:endParaRPr lang="sv-SE" dirty="0"/>
          </a:p>
        </p:txBody>
      </p:sp>
      <p:sp>
        <p:nvSpPr>
          <p:cNvPr id="6" name="Platshållare för bildnummer 5"/>
          <p:cNvSpPr>
            <a:spLocks noGrp="1"/>
          </p:cNvSpPr>
          <p:nvPr>
            <p:ph type="sldNum" sz="quarter" idx="4"/>
          </p:nvPr>
        </p:nvSpPr>
        <p:spPr>
          <a:xfrm>
            <a:off x="9009033" y="6356350"/>
            <a:ext cx="1270800" cy="365125"/>
          </a:xfrm>
          <a:prstGeom prst="rect">
            <a:avLst/>
          </a:prstGeom>
        </p:spPr>
        <p:txBody>
          <a:bodyPr vert="horz" lIns="91440" tIns="45720" rIns="91440" bIns="45720" rtlCol="0" anchor="ctr"/>
          <a:lstStyle>
            <a:lvl1pPr algn="r">
              <a:defRPr sz="1200">
                <a:solidFill>
                  <a:srgbClr val="FFFFFF"/>
                </a:solidFill>
              </a:defRPr>
            </a:lvl1pPr>
          </a:lstStyle>
          <a:p>
            <a:fld id="{34C9B0E5-37D7-412E-A162-6A236BADC197}" type="slidenum">
              <a:rPr lang="sv-SE" smtClean="0"/>
              <a:pPr/>
              <a:t>‹#›</a:t>
            </a:fld>
            <a:endParaRPr lang="sv-SE" dirty="0"/>
          </a:p>
        </p:txBody>
      </p:sp>
      <p:pic>
        <p:nvPicPr>
          <p:cNvPr id="10" name="Bildobjekt 9"/>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9111778" y="-9524"/>
            <a:ext cx="3096000" cy="3599059"/>
          </a:xfrm>
          <a:prstGeom prst="rect">
            <a:avLst/>
          </a:prstGeom>
        </p:spPr>
      </p:pic>
    </p:spTree>
    <p:extLst>
      <p:ext uri="{BB962C8B-B14F-4D97-AF65-F5344CB8AC3E}">
        <p14:creationId xmlns:p14="http://schemas.microsoft.com/office/powerpoint/2010/main" val="2326646358"/>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Lst>
  <p:txStyles>
    <p:titleStyle>
      <a:lvl1pPr algn="l" defTabSz="914400" rtl="0" eaLnBrk="1" latinLnBrk="0" hangingPunct="1">
        <a:lnSpc>
          <a:spcPct val="95000"/>
        </a:lnSpc>
        <a:spcBef>
          <a:spcPct val="0"/>
        </a:spcBef>
        <a:buNone/>
        <a:defRPr sz="4400" b="1" kern="1200">
          <a:solidFill>
            <a:srgbClr val="FFFFFF"/>
          </a:solidFill>
          <a:latin typeface="+mj-lt"/>
          <a:ea typeface="+mj-ea"/>
          <a:cs typeface="+mj-cs"/>
        </a:defRPr>
      </a:lvl1pPr>
    </p:titleStyle>
    <p:bodyStyle>
      <a:lvl1pPr marL="258763" indent="-228600" algn="l" defTabSz="914400" rtl="0" eaLnBrk="1" latinLnBrk="0" hangingPunct="1">
        <a:lnSpc>
          <a:spcPct val="100000"/>
        </a:lnSpc>
        <a:spcBef>
          <a:spcPts val="0"/>
        </a:spcBef>
        <a:spcAft>
          <a:spcPts val="1200"/>
        </a:spcAft>
        <a:buFont typeface="Symbol" panose="05050102010706020507" pitchFamily="18" charset="2"/>
        <a:buChar char=""/>
        <a:defRPr sz="1800" kern="1200">
          <a:solidFill>
            <a:srgbClr val="FFFFFF"/>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Symbol" panose="05050102010706020507" pitchFamily="18" charset="2"/>
        <a:buChar char="-"/>
        <a:defRPr sz="1600" kern="1200">
          <a:solidFill>
            <a:srgbClr val="FFFFFF"/>
          </a:solidFill>
          <a:latin typeface="+mn-lt"/>
          <a:ea typeface="+mn-ea"/>
          <a:cs typeface="+mn-cs"/>
        </a:defRPr>
      </a:lvl2pPr>
      <a:lvl3pPr marL="11430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rgbClr val="FFFFFF"/>
          </a:solidFill>
          <a:latin typeface="+mn-lt"/>
          <a:ea typeface="+mn-ea"/>
          <a:cs typeface="+mn-cs"/>
        </a:defRPr>
      </a:lvl3pPr>
      <a:lvl4pPr marL="16002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rgbClr val="FFFFFF"/>
          </a:solidFill>
          <a:latin typeface="+mn-lt"/>
          <a:ea typeface="+mn-ea"/>
          <a:cs typeface="+mn-cs"/>
        </a:defRPr>
      </a:lvl4pPr>
      <a:lvl5pPr marL="20574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rgbClr val="FFFFF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9" pos="3840">
          <p15:clr>
            <a:srgbClr val="F26B43"/>
          </p15:clr>
        </p15:guide>
        <p15:guide id="10" orient="horz" pos="216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8D8179"/>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64233" y="975186"/>
            <a:ext cx="9609825" cy="1112405"/>
          </a:xfrm>
          <a:prstGeom prst="rect">
            <a:avLst/>
          </a:prstGeom>
        </p:spPr>
        <p:txBody>
          <a:bodyPr vert="horz" lIns="91440" tIns="45720" rIns="91440" bIns="45720" rtlCol="0" anchor="t">
            <a:noAutofit/>
          </a:bodyPr>
          <a:lstStyle/>
          <a:p>
            <a:r>
              <a:rPr lang="sv-SE" dirty="0"/>
              <a:t>Klicka här för att ändra format</a:t>
            </a:r>
          </a:p>
        </p:txBody>
      </p:sp>
      <p:sp>
        <p:nvSpPr>
          <p:cNvPr id="3" name="Platshållare för text 2"/>
          <p:cNvSpPr>
            <a:spLocks noGrp="1"/>
          </p:cNvSpPr>
          <p:nvPr>
            <p:ph type="body" idx="1"/>
          </p:nvPr>
        </p:nvSpPr>
        <p:spPr>
          <a:xfrm>
            <a:off x="664232" y="2495203"/>
            <a:ext cx="9609825" cy="3738598"/>
          </a:xfrm>
          <a:prstGeom prst="rect">
            <a:avLst/>
          </a:prstGeom>
        </p:spPr>
        <p:txBody>
          <a:bodyPr vert="horz" lIns="91440" tIns="45720" rIns="91440" bIns="45720" rtlCol="0">
            <a:no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664232" y="6356350"/>
            <a:ext cx="1269343" cy="365125"/>
          </a:xfrm>
          <a:prstGeom prst="rect">
            <a:avLst/>
          </a:prstGeom>
        </p:spPr>
        <p:txBody>
          <a:bodyPr vert="horz" lIns="91440" tIns="45720" rIns="91440" bIns="45720" rtlCol="0" anchor="ctr"/>
          <a:lstStyle>
            <a:lvl1pPr algn="l">
              <a:defRPr sz="1200">
                <a:solidFill>
                  <a:schemeClr val="bg1"/>
                </a:solidFill>
              </a:defRPr>
            </a:lvl1pPr>
          </a:lstStyle>
          <a:p>
            <a:fld id="{D230B7FC-8DD1-423E-8EF4-94D7897E47A9}" type="datetimeFigureOut">
              <a:rPr lang="sv-SE" smtClean="0"/>
              <a:pPr/>
              <a:t>2020-10-20</a:t>
            </a:fld>
            <a:endParaRPr lang="sv-SE" dirty="0"/>
          </a:p>
        </p:txBody>
      </p:sp>
      <p:sp>
        <p:nvSpPr>
          <p:cNvPr id="5" name="Platshållare för sidfot 4"/>
          <p:cNvSpPr>
            <a:spLocks noGrp="1"/>
          </p:cNvSpPr>
          <p:nvPr>
            <p:ph type="ftr" sz="quarter" idx="3"/>
          </p:nvPr>
        </p:nvSpPr>
        <p:spPr>
          <a:xfrm>
            <a:off x="2457449" y="6356350"/>
            <a:ext cx="6029326" cy="365125"/>
          </a:xfrm>
          <a:prstGeom prst="rect">
            <a:avLst/>
          </a:prstGeom>
        </p:spPr>
        <p:txBody>
          <a:bodyPr vert="horz" lIns="91440" tIns="45720" rIns="91440" bIns="45720" rtlCol="0" anchor="ctr"/>
          <a:lstStyle>
            <a:lvl1pPr algn="ctr">
              <a:defRPr sz="1200">
                <a:solidFill>
                  <a:schemeClr val="bg1"/>
                </a:solidFill>
              </a:defRPr>
            </a:lvl1pPr>
          </a:lstStyle>
          <a:p>
            <a:endParaRPr lang="sv-SE" dirty="0"/>
          </a:p>
        </p:txBody>
      </p:sp>
      <p:sp>
        <p:nvSpPr>
          <p:cNvPr id="6" name="Platshållare för bildnummer 5"/>
          <p:cNvSpPr>
            <a:spLocks noGrp="1"/>
          </p:cNvSpPr>
          <p:nvPr>
            <p:ph type="sldNum" sz="quarter" idx="4"/>
          </p:nvPr>
        </p:nvSpPr>
        <p:spPr>
          <a:xfrm>
            <a:off x="9009033" y="6356350"/>
            <a:ext cx="1270800" cy="365125"/>
          </a:xfrm>
          <a:prstGeom prst="rect">
            <a:avLst/>
          </a:prstGeom>
        </p:spPr>
        <p:txBody>
          <a:bodyPr vert="horz" lIns="91440" tIns="45720" rIns="91440" bIns="45720" rtlCol="0" anchor="ctr"/>
          <a:lstStyle>
            <a:lvl1pPr algn="r">
              <a:defRPr sz="1200">
                <a:solidFill>
                  <a:schemeClr val="bg1"/>
                </a:solidFill>
              </a:defRPr>
            </a:lvl1pPr>
          </a:lstStyle>
          <a:p>
            <a:fld id="{2A89D212-3966-4D00-A59B-EFC19ACC4594}" type="slidenum">
              <a:rPr lang="sv-SE" smtClean="0"/>
              <a:pPr/>
              <a:t>‹#›</a:t>
            </a:fld>
            <a:endParaRPr lang="sv-SE" dirty="0"/>
          </a:p>
        </p:txBody>
      </p:sp>
      <p:pic>
        <p:nvPicPr>
          <p:cNvPr id="10" name="Bildobjekt 9"/>
          <p:cNvPicPr>
            <a:picLocks noChangeAspect="1"/>
          </p:cNvPicPr>
          <p:nvPr/>
        </p:nvPicPr>
        <p:blipFill>
          <a:blip r:embed="rId10" cstate="hqprint">
            <a:extLst>
              <a:ext uri="{28A0092B-C50C-407E-A947-70E740481C1C}">
                <a14:useLocalDpi xmlns:a14="http://schemas.microsoft.com/office/drawing/2010/main" val="0"/>
              </a:ext>
            </a:extLst>
          </a:blip>
          <a:stretch>
            <a:fillRect/>
          </a:stretch>
        </p:blipFill>
        <p:spPr>
          <a:xfrm>
            <a:off x="9111778" y="-9524"/>
            <a:ext cx="3096000" cy="3599059"/>
          </a:xfrm>
          <a:prstGeom prst="rect">
            <a:avLst/>
          </a:prstGeom>
        </p:spPr>
      </p:pic>
    </p:spTree>
    <p:extLst>
      <p:ext uri="{BB962C8B-B14F-4D97-AF65-F5344CB8AC3E}">
        <p14:creationId xmlns:p14="http://schemas.microsoft.com/office/powerpoint/2010/main" val="3541014257"/>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Lst>
  <p:txStyles>
    <p:titleStyle>
      <a:lvl1pPr algn="l" defTabSz="914400" rtl="0" eaLnBrk="1" latinLnBrk="0" hangingPunct="1">
        <a:lnSpc>
          <a:spcPct val="80000"/>
        </a:lnSpc>
        <a:spcBef>
          <a:spcPct val="0"/>
        </a:spcBef>
        <a:buNone/>
        <a:defRPr sz="4400" b="1" kern="1200">
          <a:solidFill>
            <a:schemeClr val="bg1"/>
          </a:solidFill>
          <a:latin typeface="+mj-lt"/>
          <a:ea typeface="+mj-ea"/>
          <a:cs typeface="+mj-cs"/>
        </a:defRPr>
      </a:lvl1pPr>
    </p:titleStyle>
    <p:bodyStyle>
      <a:lvl1pPr marL="258763" indent="-228600" algn="l" defTabSz="914400" rtl="0" eaLnBrk="1" latinLnBrk="0" hangingPunct="1">
        <a:lnSpc>
          <a:spcPct val="100000"/>
        </a:lnSpc>
        <a:spcBef>
          <a:spcPts val="0"/>
        </a:spcBef>
        <a:spcAft>
          <a:spcPts val="1200"/>
        </a:spcAft>
        <a:buFont typeface="Symbol" panose="05050102010706020507" pitchFamily="18" charset="2"/>
        <a:buChar char=""/>
        <a:defRPr sz="1800" kern="1200">
          <a:solidFill>
            <a:schemeClr val="bg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Symbol" panose="05050102010706020507" pitchFamily="18" charset="2"/>
        <a:buChar char="-"/>
        <a:defRPr sz="1600" kern="1200">
          <a:solidFill>
            <a:schemeClr val="bg1"/>
          </a:solidFill>
          <a:latin typeface="+mn-lt"/>
          <a:ea typeface="+mn-ea"/>
          <a:cs typeface="+mn-cs"/>
        </a:defRPr>
      </a:lvl2pPr>
      <a:lvl3pPr marL="11430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bg1"/>
          </a:solidFill>
          <a:latin typeface="+mn-lt"/>
          <a:ea typeface="+mn-ea"/>
          <a:cs typeface="+mn-cs"/>
        </a:defRPr>
      </a:lvl3pPr>
      <a:lvl4pPr marL="16002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bg1"/>
          </a:solidFill>
          <a:latin typeface="+mn-lt"/>
          <a:ea typeface="+mn-ea"/>
          <a:cs typeface="+mn-cs"/>
        </a:defRPr>
      </a:lvl4pPr>
      <a:lvl5pPr marL="20574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9" pos="3840">
          <p15:clr>
            <a:srgbClr val="F26B43"/>
          </p15:clr>
        </p15:guide>
        <p15:guide id="10" orient="horz" pos="216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9.png"/></Relationships>
</file>

<file path=ppt/slides/_rels/slide10.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image" Target="../media/image29.png"/><Relationship Id="rId7" Type="http://schemas.openxmlformats.org/officeDocument/2006/relationships/image" Target="../media/image25.png"/><Relationship Id="rId2" Type="http://schemas.openxmlformats.org/officeDocument/2006/relationships/image" Target="../media/image18.png"/><Relationship Id="rId1" Type="http://schemas.openxmlformats.org/officeDocument/2006/relationships/slideLayout" Target="../slideLayouts/slideLayout12.xml"/><Relationship Id="rId6" Type="http://schemas.openxmlformats.org/officeDocument/2006/relationships/slide" Target="slide9.xml"/><Relationship Id="rId5" Type="http://schemas.openxmlformats.org/officeDocument/2006/relationships/image" Target="../media/image24.png"/><Relationship Id="rId4" Type="http://schemas.openxmlformats.org/officeDocument/2006/relationships/slide" Target="slide11.xml"/><Relationship Id="rId9" Type="http://schemas.openxmlformats.org/officeDocument/2006/relationships/image" Target="../media/image23.png"/></Relationships>
</file>

<file path=ppt/slides/_rels/slide11.xml.rels><?xml version="1.0" encoding="UTF-8" standalone="yes"?>
<Relationships xmlns="http://schemas.openxmlformats.org/package/2006/relationships"><Relationship Id="rId8" Type="http://schemas.openxmlformats.org/officeDocument/2006/relationships/slide" Target="slide10.xml"/><Relationship Id="rId3" Type="http://schemas.openxmlformats.org/officeDocument/2006/relationships/image" Target="../media/image30.png"/><Relationship Id="rId7" Type="http://schemas.openxmlformats.org/officeDocument/2006/relationships/image" Target="../media/image23.png"/><Relationship Id="rId2" Type="http://schemas.openxmlformats.org/officeDocument/2006/relationships/image" Target="../media/image16.png"/><Relationship Id="rId1" Type="http://schemas.openxmlformats.org/officeDocument/2006/relationships/slideLayout" Target="../slideLayouts/slideLayout12.xml"/><Relationship Id="rId6" Type="http://schemas.openxmlformats.org/officeDocument/2006/relationships/slide" Target="slide8.xml"/><Relationship Id="rId5" Type="http://schemas.openxmlformats.org/officeDocument/2006/relationships/image" Target="../media/image25.png"/><Relationship Id="rId4" Type="http://schemas.openxmlformats.org/officeDocument/2006/relationships/slide" Target="slide9.xml"/><Relationship Id="rId9" Type="http://schemas.openxmlformats.org/officeDocument/2006/relationships/image" Target="../media/image26.png"/></Relationships>
</file>

<file path=ppt/slides/_rels/slide12.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slide" Target="slide15.xml"/><Relationship Id="rId7" Type="http://schemas.openxmlformats.org/officeDocument/2006/relationships/slide" Target="slide14.xml"/><Relationship Id="rId2" Type="http://schemas.openxmlformats.org/officeDocument/2006/relationships/image" Target="../media/image23.png"/><Relationship Id="rId1" Type="http://schemas.openxmlformats.org/officeDocument/2006/relationships/slideLayout" Target="../slideLayouts/slideLayout12.xml"/><Relationship Id="rId6" Type="http://schemas.openxmlformats.org/officeDocument/2006/relationships/image" Target="../media/image25.png"/><Relationship Id="rId11" Type="http://schemas.openxmlformats.org/officeDocument/2006/relationships/slide" Target="slide8.xml"/><Relationship Id="rId5" Type="http://schemas.openxmlformats.org/officeDocument/2006/relationships/slide" Target="slide13.xml"/><Relationship Id="rId10" Type="http://schemas.openxmlformats.org/officeDocument/2006/relationships/image" Target="../media/image27.png"/><Relationship Id="rId4" Type="http://schemas.openxmlformats.org/officeDocument/2006/relationships/image" Target="../media/image24.png"/><Relationship Id="rId9" Type="http://schemas.openxmlformats.org/officeDocument/2006/relationships/image" Target="../media/image15.png"/></Relationships>
</file>

<file path=ppt/slides/_rels/slide13.xml.rels><?xml version="1.0" encoding="UTF-8" standalone="yes"?>
<Relationships xmlns="http://schemas.openxmlformats.org/package/2006/relationships"><Relationship Id="rId8" Type="http://schemas.openxmlformats.org/officeDocument/2006/relationships/slide" Target="slide14.xml"/><Relationship Id="rId3" Type="http://schemas.openxmlformats.org/officeDocument/2006/relationships/slide" Target="slide12.xml"/><Relationship Id="rId7" Type="http://schemas.openxmlformats.org/officeDocument/2006/relationships/image" Target="../media/image24.png"/><Relationship Id="rId2" Type="http://schemas.openxmlformats.org/officeDocument/2006/relationships/image" Target="../media/image17.png"/><Relationship Id="rId1" Type="http://schemas.openxmlformats.org/officeDocument/2006/relationships/slideLayout" Target="../slideLayouts/slideLayout12.xml"/><Relationship Id="rId6" Type="http://schemas.openxmlformats.org/officeDocument/2006/relationships/slide" Target="slide15.xml"/><Relationship Id="rId5" Type="http://schemas.openxmlformats.org/officeDocument/2006/relationships/image" Target="../media/image28.png"/><Relationship Id="rId10" Type="http://schemas.openxmlformats.org/officeDocument/2006/relationships/slide" Target="slide8.xml"/><Relationship Id="rId4" Type="http://schemas.openxmlformats.org/officeDocument/2006/relationships/image" Target="../media/image23.png"/><Relationship Id="rId9" Type="http://schemas.openxmlformats.org/officeDocument/2006/relationships/image" Target="../media/image26.png"/></Relationships>
</file>

<file path=ppt/slides/_rels/slide14.xml.rels><?xml version="1.0" encoding="UTF-8" standalone="yes"?>
<Relationships xmlns="http://schemas.openxmlformats.org/package/2006/relationships"><Relationship Id="rId8" Type="http://schemas.openxmlformats.org/officeDocument/2006/relationships/slide" Target="slide13.xml"/><Relationship Id="rId3" Type="http://schemas.openxmlformats.org/officeDocument/2006/relationships/image" Target="../media/image29.png"/><Relationship Id="rId7" Type="http://schemas.openxmlformats.org/officeDocument/2006/relationships/image" Target="../media/image23.png"/><Relationship Id="rId2" Type="http://schemas.openxmlformats.org/officeDocument/2006/relationships/image" Target="../media/image18.png"/><Relationship Id="rId1" Type="http://schemas.openxmlformats.org/officeDocument/2006/relationships/slideLayout" Target="../slideLayouts/slideLayout12.xml"/><Relationship Id="rId6" Type="http://schemas.openxmlformats.org/officeDocument/2006/relationships/slide" Target="slide12.xml"/><Relationship Id="rId5" Type="http://schemas.openxmlformats.org/officeDocument/2006/relationships/image" Target="../media/image24.png"/><Relationship Id="rId10" Type="http://schemas.openxmlformats.org/officeDocument/2006/relationships/slide" Target="slide8.xml"/><Relationship Id="rId4" Type="http://schemas.openxmlformats.org/officeDocument/2006/relationships/slide" Target="slide15.xml"/><Relationship Id="rId9" Type="http://schemas.openxmlformats.org/officeDocument/2006/relationships/image" Target="../media/image25.png"/></Relationships>
</file>

<file path=ppt/slides/_rels/slide15.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30.png"/><Relationship Id="rId7" Type="http://schemas.openxmlformats.org/officeDocument/2006/relationships/slide" Target="slide13.xml"/><Relationship Id="rId2" Type="http://schemas.openxmlformats.org/officeDocument/2006/relationships/image" Target="../media/image16.png"/><Relationship Id="rId1" Type="http://schemas.openxmlformats.org/officeDocument/2006/relationships/slideLayout" Target="../slideLayouts/slideLayout12.xml"/><Relationship Id="rId6" Type="http://schemas.openxmlformats.org/officeDocument/2006/relationships/image" Target="../media/image23.png"/><Relationship Id="rId5" Type="http://schemas.openxmlformats.org/officeDocument/2006/relationships/slide" Target="slide12.xml"/><Relationship Id="rId10" Type="http://schemas.openxmlformats.org/officeDocument/2006/relationships/image" Target="../media/image26.png"/><Relationship Id="rId4" Type="http://schemas.openxmlformats.org/officeDocument/2006/relationships/slide" Target="slide8.xml"/><Relationship Id="rId9" Type="http://schemas.openxmlformats.org/officeDocument/2006/relationships/slide" Target="slide14.xml"/></Relationships>
</file>

<file path=ppt/slides/_rels/slide16.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slide" Target="slide19.xml"/><Relationship Id="rId7" Type="http://schemas.openxmlformats.org/officeDocument/2006/relationships/slide" Target="slide18.xml"/><Relationship Id="rId12" Type="http://schemas.openxmlformats.org/officeDocument/2006/relationships/slide" Target="slide8.xml"/><Relationship Id="rId2" Type="http://schemas.openxmlformats.org/officeDocument/2006/relationships/image" Target="../media/image23.png"/><Relationship Id="rId1" Type="http://schemas.openxmlformats.org/officeDocument/2006/relationships/slideLayout" Target="../slideLayouts/slideLayout12.xml"/><Relationship Id="rId6" Type="http://schemas.openxmlformats.org/officeDocument/2006/relationships/image" Target="../media/image25.png"/><Relationship Id="rId11" Type="http://schemas.openxmlformats.org/officeDocument/2006/relationships/slide" Target="slide12.xml"/><Relationship Id="rId5" Type="http://schemas.openxmlformats.org/officeDocument/2006/relationships/slide" Target="slide17.xml"/><Relationship Id="rId10" Type="http://schemas.openxmlformats.org/officeDocument/2006/relationships/image" Target="../media/image27.png"/><Relationship Id="rId4" Type="http://schemas.openxmlformats.org/officeDocument/2006/relationships/image" Target="../media/image24.png"/><Relationship Id="rId9" Type="http://schemas.openxmlformats.org/officeDocument/2006/relationships/image" Target="../media/image15.png"/></Relationships>
</file>

<file path=ppt/slides/_rels/slide17.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6.xml"/><Relationship Id="rId7" Type="http://schemas.openxmlformats.org/officeDocument/2006/relationships/image" Target="../media/image24.png"/><Relationship Id="rId2" Type="http://schemas.openxmlformats.org/officeDocument/2006/relationships/image" Target="../media/image17.png"/><Relationship Id="rId1" Type="http://schemas.openxmlformats.org/officeDocument/2006/relationships/slideLayout" Target="../slideLayouts/slideLayout12.xml"/><Relationship Id="rId6" Type="http://schemas.openxmlformats.org/officeDocument/2006/relationships/slide" Target="slide19.xml"/><Relationship Id="rId11" Type="http://schemas.openxmlformats.org/officeDocument/2006/relationships/slide" Target="slide8.xml"/><Relationship Id="rId5" Type="http://schemas.openxmlformats.org/officeDocument/2006/relationships/image" Target="../media/image28.png"/><Relationship Id="rId10" Type="http://schemas.openxmlformats.org/officeDocument/2006/relationships/slide" Target="slide12.xml"/><Relationship Id="rId4" Type="http://schemas.openxmlformats.org/officeDocument/2006/relationships/image" Target="../media/image23.png"/><Relationship Id="rId9" Type="http://schemas.openxmlformats.org/officeDocument/2006/relationships/image" Target="../media/image26.png"/></Relationships>
</file>

<file path=ppt/slides/_rels/slide18.xml.rels><?xml version="1.0" encoding="UTF-8" standalone="yes"?>
<Relationships xmlns="http://schemas.openxmlformats.org/package/2006/relationships"><Relationship Id="rId8" Type="http://schemas.openxmlformats.org/officeDocument/2006/relationships/slide" Target="slide17.xml"/><Relationship Id="rId3" Type="http://schemas.openxmlformats.org/officeDocument/2006/relationships/image" Target="../media/image29.png"/><Relationship Id="rId7" Type="http://schemas.openxmlformats.org/officeDocument/2006/relationships/image" Target="../media/image23.png"/><Relationship Id="rId2" Type="http://schemas.openxmlformats.org/officeDocument/2006/relationships/image" Target="../media/image18.png"/><Relationship Id="rId1" Type="http://schemas.openxmlformats.org/officeDocument/2006/relationships/slideLayout" Target="../slideLayouts/slideLayout12.xml"/><Relationship Id="rId6" Type="http://schemas.openxmlformats.org/officeDocument/2006/relationships/slide" Target="slide16.xml"/><Relationship Id="rId11" Type="http://schemas.openxmlformats.org/officeDocument/2006/relationships/slide" Target="slide8.xml"/><Relationship Id="rId5" Type="http://schemas.openxmlformats.org/officeDocument/2006/relationships/image" Target="../media/image24.png"/><Relationship Id="rId10" Type="http://schemas.openxmlformats.org/officeDocument/2006/relationships/slide" Target="slide12.xml"/><Relationship Id="rId4" Type="http://schemas.openxmlformats.org/officeDocument/2006/relationships/slide" Target="slide19.xml"/><Relationship Id="rId9" Type="http://schemas.openxmlformats.org/officeDocument/2006/relationships/image" Target="../media/image25.png"/></Relationships>
</file>

<file path=ppt/slides/_rels/slide19.xml.rels><?xml version="1.0" encoding="UTF-8" standalone="yes"?>
<Relationships xmlns="http://schemas.openxmlformats.org/package/2006/relationships"><Relationship Id="rId8" Type="http://schemas.openxmlformats.org/officeDocument/2006/relationships/slide" Target="slide17.xml"/><Relationship Id="rId3" Type="http://schemas.openxmlformats.org/officeDocument/2006/relationships/image" Target="../media/image30.png"/><Relationship Id="rId7" Type="http://schemas.openxmlformats.org/officeDocument/2006/relationships/image" Target="../media/image23.png"/><Relationship Id="rId2" Type="http://schemas.openxmlformats.org/officeDocument/2006/relationships/image" Target="../media/image16.png"/><Relationship Id="rId1" Type="http://schemas.openxmlformats.org/officeDocument/2006/relationships/slideLayout" Target="../slideLayouts/slideLayout12.xml"/><Relationship Id="rId6" Type="http://schemas.openxmlformats.org/officeDocument/2006/relationships/slide" Target="slide16.xml"/><Relationship Id="rId11" Type="http://schemas.openxmlformats.org/officeDocument/2006/relationships/image" Target="../media/image26.png"/><Relationship Id="rId5" Type="http://schemas.openxmlformats.org/officeDocument/2006/relationships/slide" Target="slide8.xml"/><Relationship Id="rId10" Type="http://schemas.openxmlformats.org/officeDocument/2006/relationships/slide" Target="slide18.xml"/><Relationship Id="rId4" Type="http://schemas.openxmlformats.org/officeDocument/2006/relationships/slide" Target="slide12.xml"/><Relationship Id="rId9" Type="http://schemas.openxmlformats.org/officeDocument/2006/relationships/image" Target="../media/image2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image" Target="../media/image32.png"/><Relationship Id="rId7" Type="http://schemas.openxmlformats.org/officeDocument/2006/relationships/slide" Target="slide12.xml"/><Relationship Id="rId12" Type="http://schemas.openxmlformats.org/officeDocument/2006/relationships/image" Target="../media/image3.png"/><Relationship Id="rId2" Type="http://schemas.openxmlformats.org/officeDocument/2006/relationships/image" Target="../media/image31.png"/><Relationship Id="rId1" Type="http://schemas.openxmlformats.org/officeDocument/2006/relationships/slideLayout" Target="../slideLayouts/slideLayout11.xml"/><Relationship Id="rId6" Type="http://schemas.openxmlformats.org/officeDocument/2006/relationships/slide" Target="slide16.xml"/><Relationship Id="rId11" Type="http://schemas.openxmlformats.org/officeDocument/2006/relationships/slide" Target="slide6.xml"/><Relationship Id="rId5" Type="http://schemas.openxmlformats.org/officeDocument/2006/relationships/image" Target="../media/image34.png"/><Relationship Id="rId10" Type="http://schemas.openxmlformats.org/officeDocument/2006/relationships/image" Target="../media/image36.png"/><Relationship Id="rId4" Type="http://schemas.openxmlformats.org/officeDocument/2006/relationships/image" Target="../media/image33.png"/><Relationship Id="rId9" Type="http://schemas.openxmlformats.org/officeDocument/2006/relationships/image" Target="../media/image35.png"/></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1.xml"/><Relationship Id="rId5" Type="http://schemas.openxmlformats.org/officeDocument/2006/relationships/slide" Target="slide8.xml"/><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11.xml"/><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4.xml"/><Relationship Id="rId1" Type="http://schemas.openxmlformats.org/officeDocument/2006/relationships/slideLayout" Target="../slideLayouts/slideLayout11.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slide" Target="slide14.xml"/><Relationship Id="rId3" Type="http://schemas.openxmlformats.org/officeDocument/2006/relationships/image" Target="../media/image19.png"/><Relationship Id="rId7" Type="http://schemas.openxmlformats.org/officeDocument/2006/relationships/image" Target="../media/image21.png"/><Relationship Id="rId12" Type="http://schemas.openxmlformats.org/officeDocument/2006/relationships/slide" Target="slide13.xml"/><Relationship Id="rId17" Type="http://schemas.openxmlformats.org/officeDocument/2006/relationships/slide" Target="slide18.xml"/><Relationship Id="rId2" Type="http://schemas.openxmlformats.org/officeDocument/2006/relationships/slide" Target="slide8.xml"/><Relationship Id="rId16" Type="http://schemas.openxmlformats.org/officeDocument/2006/relationships/slide" Target="slide17.xml"/><Relationship Id="rId1" Type="http://schemas.openxmlformats.org/officeDocument/2006/relationships/slideLayout" Target="../slideLayouts/slideLayout11.xml"/><Relationship Id="rId6" Type="http://schemas.openxmlformats.org/officeDocument/2006/relationships/slide" Target="slide9.xml"/><Relationship Id="rId11" Type="http://schemas.openxmlformats.org/officeDocument/2006/relationships/slide" Target="slide15.xml"/><Relationship Id="rId5" Type="http://schemas.openxmlformats.org/officeDocument/2006/relationships/image" Target="../media/image20.png"/><Relationship Id="rId15" Type="http://schemas.openxmlformats.org/officeDocument/2006/relationships/slide" Target="slide19.xml"/><Relationship Id="rId10" Type="http://schemas.openxmlformats.org/officeDocument/2006/relationships/slide" Target="slide12.xml"/><Relationship Id="rId4" Type="http://schemas.openxmlformats.org/officeDocument/2006/relationships/slide" Target="slide11.xml"/><Relationship Id="rId9" Type="http://schemas.openxmlformats.org/officeDocument/2006/relationships/image" Target="../media/image22.png"/><Relationship Id="rId14" Type="http://schemas.openxmlformats.org/officeDocument/2006/relationships/slide" Target="slide16.xml"/></Relationships>
</file>

<file path=ppt/slides/_rels/slide7.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slide" Target="slide11.xml"/><Relationship Id="rId7" Type="http://schemas.openxmlformats.org/officeDocument/2006/relationships/slide" Target="slide10.xml"/><Relationship Id="rId2" Type="http://schemas.openxmlformats.org/officeDocument/2006/relationships/image" Target="../media/image23.png"/><Relationship Id="rId1" Type="http://schemas.openxmlformats.org/officeDocument/2006/relationships/slideLayout" Target="../slideLayouts/slideLayout12.xml"/><Relationship Id="rId6" Type="http://schemas.openxmlformats.org/officeDocument/2006/relationships/image" Target="../media/image25.png"/><Relationship Id="rId5" Type="http://schemas.openxmlformats.org/officeDocument/2006/relationships/slide" Target="slide9.xml"/><Relationship Id="rId10" Type="http://schemas.openxmlformats.org/officeDocument/2006/relationships/image" Target="../media/image27.png"/><Relationship Id="rId4" Type="http://schemas.openxmlformats.org/officeDocument/2006/relationships/image" Target="../media/image24.png"/><Relationship Id="rId9" Type="http://schemas.openxmlformats.org/officeDocument/2006/relationships/image" Target="../media/image15.png"/></Relationships>
</file>

<file path=ppt/slides/_rels/slide9.xml.rels><?xml version="1.0" encoding="UTF-8" standalone="yes"?>
<Relationships xmlns="http://schemas.openxmlformats.org/package/2006/relationships"><Relationship Id="rId8" Type="http://schemas.openxmlformats.org/officeDocument/2006/relationships/slide" Target="slide10.xml"/><Relationship Id="rId3" Type="http://schemas.openxmlformats.org/officeDocument/2006/relationships/slide" Target="slide8.xml"/><Relationship Id="rId7" Type="http://schemas.openxmlformats.org/officeDocument/2006/relationships/image" Target="../media/image24.png"/><Relationship Id="rId2" Type="http://schemas.openxmlformats.org/officeDocument/2006/relationships/image" Target="../media/image17.png"/><Relationship Id="rId1" Type="http://schemas.openxmlformats.org/officeDocument/2006/relationships/slideLayout" Target="../slideLayouts/slideLayout12.xml"/><Relationship Id="rId6" Type="http://schemas.openxmlformats.org/officeDocument/2006/relationships/slide" Target="slide11.xml"/><Relationship Id="rId5" Type="http://schemas.openxmlformats.org/officeDocument/2006/relationships/image" Target="../media/image28.png"/><Relationship Id="rId4" Type="http://schemas.openxmlformats.org/officeDocument/2006/relationships/image" Target="../media/image23.png"/><Relationship Id="rId9" Type="http://schemas.openxmlformats.org/officeDocument/2006/relationships/image" Target="../media/image2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14189D-C4CE-43F4-B622-FC7EDE6EA69B}"/>
              </a:ext>
            </a:extLst>
          </p:cNvPr>
          <p:cNvSpPr>
            <a:spLocks noGrp="1"/>
          </p:cNvSpPr>
          <p:nvPr>
            <p:ph type="title"/>
          </p:nvPr>
        </p:nvSpPr>
        <p:spPr>
          <a:xfrm>
            <a:off x="2154292" y="2667959"/>
            <a:ext cx="7875464" cy="677108"/>
          </a:xfrm>
        </p:spPr>
        <p:txBody>
          <a:bodyPr/>
          <a:lstStyle/>
          <a:p>
            <a:r>
              <a:rPr lang="sv-SE" sz="4000" dirty="0"/>
              <a:t>Kunskapsstyrning</a:t>
            </a:r>
          </a:p>
        </p:txBody>
      </p:sp>
      <p:pic>
        <p:nvPicPr>
          <p:cNvPr id="4" name="Bildobjekt 3">
            <a:extLst>
              <a:ext uri="{FF2B5EF4-FFF2-40B4-BE49-F238E27FC236}">
                <a16:creationId xmlns:a16="http://schemas.microsoft.com/office/drawing/2014/main" id="{4B7C5DC4-CB3D-4868-BE2B-7A16C20497A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5355203" y="1487812"/>
            <a:ext cx="2918130" cy="1191569"/>
          </a:xfrm>
          <a:prstGeom prst="rect">
            <a:avLst/>
          </a:prstGeom>
        </p:spPr>
      </p:pic>
      <p:pic>
        <p:nvPicPr>
          <p:cNvPr id="6" name="Bildobjekt 5">
            <a:extLst>
              <a:ext uri="{FF2B5EF4-FFF2-40B4-BE49-F238E27FC236}">
                <a16:creationId xmlns:a16="http://schemas.microsoft.com/office/drawing/2014/main" id="{DE00B28F-892C-4F37-B337-3AB60AC66007}"/>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7244639" y="3389143"/>
            <a:ext cx="651443" cy="645298"/>
          </a:xfrm>
          <a:prstGeom prst="rect">
            <a:avLst/>
          </a:prstGeom>
        </p:spPr>
      </p:pic>
      <p:sp>
        <p:nvSpPr>
          <p:cNvPr id="7" name="Platshållare för innehåll 5">
            <a:extLst>
              <a:ext uri="{FF2B5EF4-FFF2-40B4-BE49-F238E27FC236}">
                <a16:creationId xmlns:a16="http://schemas.microsoft.com/office/drawing/2014/main" id="{25726042-EA16-4E0D-A603-9B01900230C8}"/>
              </a:ext>
            </a:extLst>
          </p:cNvPr>
          <p:cNvSpPr txBox="1">
            <a:spLocks/>
          </p:cNvSpPr>
          <p:nvPr/>
        </p:nvSpPr>
        <p:spPr>
          <a:xfrm>
            <a:off x="3785811" y="3318081"/>
            <a:ext cx="4936757" cy="595493"/>
          </a:xfrm>
          <a:prstGeom prst="rect">
            <a:avLst/>
          </a:prstGeom>
        </p:spPr>
        <p:txBody>
          <a:bodyPr vert="horz" lIns="91440" tIns="45720" rIns="91440" bIns="45720" rtlCol="0">
            <a:noAutofit/>
          </a:bodyPr>
          <a:lstStyle>
            <a:lvl1pPr marL="258763" indent="-228600" algn="l" defTabSz="914400" rtl="0" eaLnBrk="1" latinLnBrk="0" hangingPunct="1">
              <a:lnSpc>
                <a:spcPct val="100000"/>
              </a:lnSpc>
              <a:spcBef>
                <a:spcPts val="0"/>
              </a:spcBef>
              <a:spcAft>
                <a:spcPts val="1200"/>
              </a:spcAft>
              <a:buFont typeface="Symbol" panose="05050102010706020507" pitchFamily="18" charset="2"/>
              <a:buChar char=""/>
              <a:defRPr sz="18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Symbol" panose="05050102010706020507" pitchFamily="18" charset="2"/>
              <a:buChar char="-"/>
              <a:defRPr sz="16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163" indent="0">
              <a:buFont typeface="Symbol" panose="05050102010706020507" pitchFamily="18" charset="2"/>
              <a:buNone/>
            </a:pPr>
            <a:r>
              <a:rPr lang="sv-SE" sz="1700" spc="-20" dirty="0"/>
              <a:t>Att utveckla, sprida och använda</a:t>
            </a:r>
            <a:br>
              <a:rPr lang="sv-SE" sz="1700" spc="-20" dirty="0"/>
            </a:br>
            <a:r>
              <a:rPr lang="sv-SE" sz="1700" spc="-20" dirty="0"/>
              <a:t>bästa tillgängliga kunskap </a:t>
            </a:r>
          </a:p>
        </p:txBody>
      </p:sp>
      <p:grpSp>
        <p:nvGrpSpPr>
          <p:cNvPr id="11" name="Grupp 10">
            <a:extLst>
              <a:ext uri="{FF2B5EF4-FFF2-40B4-BE49-F238E27FC236}">
                <a16:creationId xmlns:a16="http://schemas.microsoft.com/office/drawing/2014/main" id="{D66E8609-A10F-41FF-A3DC-D6388096B53D}"/>
              </a:ext>
            </a:extLst>
          </p:cNvPr>
          <p:cNvGrpSpPr/>
          <p:nvPr/>
        </p:nvGrpSpPr>
        <p:grpSpPr>
          <a:xfrm>
            <a:off x="5128588" y="5072932"/>
            <a:ext cx="1940118" cy="364282"/>
            <a:chOff x="5128588" y="5072932"/>
            <a:chExt cx="1940118" cy="364282"/>
          </a:xfrm>
        </p:grpSpPr>
        <p:sp>
          <p:nvSpPr>
            <p:cNvPr id="8" name="Platshållare för innehåll 5">
              <a:extLst>
                <a:ext uri="{FF2B5EF4-FFF2-40B4-BE49-F238E27FC236}">
                  <a16:creationId xmlns:a16="http://schemas.microsoft.com/office/drawing/2014/main" id="{3C0D385E-2A9E-466D-A617-C15845C188F0}"/>
                </a:ext>
              </a:extLst>
            </p:cNvPr>
            <p:cNvSpPr txBox="1">
              <a:spLocks/>
            </p:cNvSpPr>
            <p:nvPr/>
          </p:nvSpPr>
          <p:spPr>
            <a:xfrm>
              <a:off x="5128588" y="5083271"/>
              <a:ext cx="1940118" cy="353943"/>
            </a:xfrm>
            <a:prstGeom prst="rect">
              <a:avLst/>
            </a:prstGeom>
          </p:spPr>
          <p:txBody>
            <a:bodyPr vert="horz" lIns="91440" tIns="45720" rIns="91440" bIns="45720" rtlCol="0">
              <a:spAutoFit/>
            </a:bodyPr>
            <a:lstStyle>
              <a:lvl1pPr marL="258763" indent="-228600" algn="l" defTabSz="914400" rtl="0" eaLnBrk="1" latinLnBrk="0" hangingPunct="1">
                <a:lnSpc>
                  <a:spcPct val="100000"/>
                </a:lnSpc>
                <a:spcBef>
                  <a:spcPts val="0"/>
                </a:spcBef>
                <a:spcAft>
                  <a:spcPts val="1200"/>
                </a:spcAft>
                <a:buFont typeface="Symbol" panose="05050102010706020507" pitchFamily="18" charset="2"/>
                <a:buChar char=""/>
                <a:defRPr sz="18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Symbol" panose="05050102010706020507" pitchFamily="18" charset="2"/>
                <a:buChar char="-"/>
                <a:defRPr sz="16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163" indent="0" algn="ctr">
                <a:buFont typeface="Symbol" panose="05050102010706020507" pitchFamily="18" charset="2"/>
                <a:buNone/>
              </a:pPr>
              <a:r>
                <a:rPr lang="sv-SE" sz="1700" b="1" spc="-20" dirty="0"/>
                <a:t>Socialtjänsten</a:t>
              </a:r>
            </a:p>
          </p:txBody>
        </p:sp>
        <p:cxnSp>
          <p:nvCxnSpPr>
            <p:cNvPr id="10" name="Rak koppling 9">
              <a:extLst>
                <a:ext uri="{FF2B5EF4-FFF2-40B4-BE49-F238E27FC236}">
                  <a16:creationId xmlns:a16="http://schemas.microsoft.com/office/drawing/2014/main" id="{08ED92CA-4308-46F9-92C7-E56EF336B1D3}"/>
                </a:ext>
              </a:extLst>
            </p:cNvPr>
            <p:cNvCxnSpPr/>
            <p:nvPr/>
          </p:nvCxnSpPr>
          <p:spPr>
            <a:xfrm>
              <a:off x="5414838" y="5072932"/>
              <a:ext cx="140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6175959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837ADD0B-D914-416C-869C-9D8C200503D3}"/>
              </a:ext>
            </a:extLst>
          </p:cNvPr>
          <p:cNvSpPr>
            <a:spLocks noGrp="1"/>
          </p:cNvSpPr>
          <p:nvPr>
            <p:ph type="title"/>
          </p:nvPr>
        </p:nvSpPr>
        <p:spPr/>
        <p:txBody>
          <a:bodyPr/>
          <a:lstStyle/>
          <a:p>
            <a:r>
              <a:rPr lang="sv-SE" dirty="0"/>
              <a:t>Lokal nivå</a:t>
            </a:r>
            <a:endParaRPr lang="sv-SE" b="0" dirty="0"/>
          </a:p>
        </p:txBody>
      </p:sp>
      <p:sp>
        <p:nvSpPr>
          <p:cNvPr id="8" name="Underrubrik 7">
            <a:extLst>
              <a:ext uri="{FF2B5EF4-FFF2-40B4-BE49-F238E27FC236}">
                <a16:creationId xmlns:a16="http://schemas.microsoft.com/office/drawing/2014/main" id="{76BFE554-A0D5-4F98-9785-A742DAB6497A}"/>
              </a:ext>
            </a:extLst>
          </p:cNvPr>
          <p:cNvSpPr>
            <a:spLocks noGrp="1"/>
          </p:cNvSpPr>
          <p:nvPr>
            <p:ph type="subTitle" idx="1"/>
          </p:nvPr>
        </p:nvSpPr>
        <p:spPr/>
        <p:txBody>
          <a:bodyPr/>
          <a:lstStyle/>
          <a:p>
            <a:r>
              <a:rPr lang="sv-SE" dirty="0"/>
              <a:t>Verksamhetsutveckling</a:t>
            </a:r>
          </a:p>
        </p:txBody>
      </p:sp>
      <p:sp>
        <p:nvSpPr>
          <p:cNvPr id="5" name="Platshållare för text 4">
            <a:extLst>
              <a:ext uri="{FF2B5EF4-FFF2-40B4-BE49-F238E27FC236}">
                <a16:creationId xmlns:a16="http://schemas.microsoft.com/office/drawing/2014/main" id="{F80CFD74-3510-4B8F-A77B-A8851E74AAA8}"/>
              </a:ext>
            </a:extLst>
          </p:cNvPr>
          <p:cNvSpPr>
            <a:spLocks noGrp="1"/>
          </p:cNvSpPr>
          <p:nvPr>
            <p:ph type="body" sz="quarter" idx="13"/>
          </p:nvPr>
        </p:nvSpPr>
        <p:spPr>
          <a:xfrm>
            <a:off x="3427413" y="2360428"/>
            <a:ext cx="4926426" cy="2761214"/>
          </a:xfrm>
        </p:spPr>
        <p:txBody>
          <a:bodyPr/>
          <a:lstStyle/>
          <a:p>
            <a:r>
              <a:rPr lang="sv-SE" dirty="0"/>
              <a:t>Säkrar verksamhetens tillgång till stödresurser som till exempel utvecklingsledare, verksamhetsutvecklare, kvalitetstrateger, </a:t>
            </a:r>
            <a:br>
              <a:rPr lang="sv-SE" dirty="0"/>
            </a:br>
            <a:r>
              <a:rPr lang="sv-SE" dirty="0"/>
              <a:t>MAS och SAS</a:t>
            </a:r>
          </a:p>
          <a:p>
            <a:r>
              <a:rPr lang="sv-SE" dirty="0"/>
              <a:t>Arbetar med ständiga förbättringar och implementering av bästa tillgängliga kunskap</a:t>
            </a:r>
          </a:p>
          <a:p>
            <a:r>
              <a:rPr lang="sv-SE" dirty="0"/>
              <a:t>Sprider goda exempel och erfarenheter inom organisationen</a:t>
            </a:r>
          </a:p>
          <a:p>
            <a:r>
              <a:rPr lang="sv-SE" dirty="0"/>
              <a:t>Handleder och utbildar</a:t>
            </a:r>
          </a:p>
        </p:txBody>
      </p:sp>
      <p:grpSp>
        <p:nvGrpSpPr>
          <p:cNvPr id="76" name="Grupp 75">
            <a:extLst>
              <a:ext uri="{FF2B5EF4-FFF2-40B4-BE49-F238E27FC236}">
                <a16:creationId xmlns:a16="http://schemas.microsoft.com/office/drawing/2014/main" id="{A07D5DF7-52E6-49AB-9ABC-C9B8732F508D}"/>
              </a:ext>
            </a:extLst>
          </p:cNvPr>
          <p:cNvGrpSpPr/>
          <p:nvPr/>
        </p:nvGrpSpPr>
        <p:grpSpPr>
          <a:xfrm>
            <a:off x="1535040" y="538182"/>
            <a:ext cx="1260000" cy="1260000"/>
            <a:chOff x="6525281" y="5442108"/>
            <a:chExt cx="1260000" cy="1260000"/>
          </a:xfrm>
        </p:grpSpPr>
        <p:sp>
          <p:nvSpPr>
            <p:cNvPr id="50" name="Ellips 49">
              <a:extLst>
                <a:ext uri="{FF2B5EF4-FFF2-40B4-BE49-F238E27FC236}">
                  <a16:creationId xmlns:a16="http://schemas.microsoft.com/office/drawing/2014/main" id="{CF7B3E4F-72F7-4133-8A23-6B583D879395}"/>
                </a:ext>
              </a:extLst>
            </p:cNvPr>
            <p:cNvSpPr>
              <a:spLocks noChangeAspect="1"/>
            </p:cNvSpPr>
            <p:nvPr/>
          </p:nvSpPr>
          <p:spPr>
            <a:xfrm>
              <a:off x="6525281" y="5442108"/>
              <a:ext cx="1260000" cy="1260000"/>
            </a:xfrm>
            <a:prstGeom prst="ellipse">
              <a:avLst/>
            </a:prstGeom>
            <a:solidFill>
              <a:schemeClr val="accent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55" name="Bildobjekt 54">
              <a:extLst>
                <a:ext uri="{FF2B5EF4-FFF2-40B4-BE49-F238E27FC236}">
                  <a16:creationId xmlns:a16="http://schemas.microsoft.com/office/drawing/2014/main" id="{813FE312-E999-42DD-9793-DC55B4320083}"/>
                </a:ext>
              </a:extLst>
            </p:cNvPr>
            <p:cNvPicPr>
              <a:picLocks noChangeAspect="1"/>
            </p:cNvPicPr>
            <p:nvPr/>
          </p:nvPicPr>
          <p:blipFill>
            <a:blip r:embed="rId2" cstate="hq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6807658" y="5809731"/>
              <a:ext cx="708894" cy="531670"/>
            </a:xfrm>
            <a:prstGeom prst="rect">
              <a:avLst/>
            </a:prstGeom>
          </p:spPr>
        </p:pic>
      </p:grpSp>
      <p:grpSp>
        <p:nvGrpSpPr>
          <p:cNvPr id="36" name="Grupp 35">
            <a:extLst>
              <a:ext uri="{FF2B5EF4-FFF2-40B4-BE49-F238E27FC236}">
                <a16:creationId xmlns:a16="http://schemas.microsoft.com/office/drawing/2014/main" id="{955066C8-9696-4F77-8172-0145A1308F10}"/>
              </a:ext>
            </a:extLst>
          </p:cNvPr>
          <p:cNvGrpSpPr>
            <a:grpSpLocks noChangeAspect="1"/>
          </p:cNvGrpSpPr>
          <p:nvPr/>
        </p:nvGrpSpPr>
        <p:grpSpPr>
          <a:xfrm>
            <a:off x="10113738" y="4830923"/>
            <a:ext cx="1330070" cy="1334540"/>
            <a:chOff x="689956" y="668547"/>
            <a:chExt cx="1570861" cy="1576140"/>
          </a:xfrm>
        </p:grpSpPr>
        <p:sp>
          <p:nvSpPr>
            <p:cNvPr id="37" name="Ellips 36">
              <a:extLst>
                <a:ext uri="{FF2B5EF4-FFF2-40B4-BE49-F238E27FC236}">
                  <a16:creationId xmlns:a16="http://schemas.microsoft.com/office/drawing/2014/main" id="{2C1FDBD5-58E3-43B2-8C98-8341D8E4533C}"/>
                </a:ext>
              </a:extLst>
            </p:cNvPr>
            <p:cNvSpPr>
              <a:spLocks noChangeAspect="1"/>
            </p:cNvSpPr>
            <p:nvPr/>
          </p:nvSpPr>
          <p:spPr>
            <a:xfrm>
              <a:off x="754687" y="740000"/>
              <a:ext cx="1440000" cy="1440000"/>
            </a:xfrm>
            <a:prstGeom prst="ellipse">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8" name="Ellips 37">
              <a:extLst>
                <a:ext uri="{FF2B5EF4-FFF2-40B4-BE49-F238E27FC236}">
                  <a16:creationId xmlns:a16="http://schemas.microsoft.com/office/drawing/2014/main" id="{AD82A1B9-2F11-42AB-B47B-15115B0778A6}"/>
                </a:ext>
              </a:extLst>
            </p:cNvPr>
            <p:cNvSpPr>
              <a:spLocks noChangeAspect="1"/>
            </p:cNvSpPr>
            <p:nvPr/>
          </p:nvSpPr>
          <p:spPr>
            <a:xfrm>
              <a:off x="898687" y="868881"/>
              <a:ext cx="1152000" cy="1152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9" name="Rektangel 38">
              <a:extLst>
                <a:ext uri="{FF2B5EF4-FFF2-40B4-BE49-F238E27FC236}">
                  <a16:creationId xmlns:a16="http://schemas.microsoft.com/office/drawing/2014/main" id="{C868D46B-D807-494D-B2DB-10290A6BDD92}"/>
                </a:ext>
              </a:extLst>
            </p:cNvPr>
            <p:cNvSpPr/>
            <p:nvPr/>
          </p:nvSpPr>
          <p:spPr>
            <a:xfrm>
              <a:off x="844687" y="1290992"/>
              <a:ext cx="1260000" cy="290796"/>
            </a:xfrm>
            <a:prstGeom prst="rect">
              <a:avLst/>
            </a:prstGeom>
          </p:spPr>
          <p:txBody>
            <a:bodyPr wrap="square" lIns="0" tIns="0" rIns="0" bIns="0">
              <a:spAutoFit/>
            </a:bodyPr>
            <a:lstStyle/>
            <a:p>
              <a:pPr algn="ctr"/>
              <a:r>
                <a:rPr lang="sv-SE" sz="1600" b="1" spc="-50" dirty="0">
                  <a:solidFill>
                    <a:schemeClr val="bg1"/>
                  </a:solidFill>
                </a:rPr>
                <a:t>Brukare</a:t>
              </a:r>
            </a:p>
          </p:txBody>
        </p:sp>
        <p:sp>
          <p:nvSpPr>
            <p:cNvPr id="40" name="Ellips 39">
              <a:extLst>
                <a:ext uri="{FF2B5EF4-FFF2-40B4-BE49-F238E27FC236}">
                  <a16:creationId xmlns:a16="http://schemas.microsoft.com/office/drawing/2014/main" id="{94C6D92B-492F-40B1-8128-0185B0D519F5}"/>
                </a:ext>
              </a:extLst>
            </p:cNvPr>
            <p:cNvSpPr>
              <a:spLocks noChangeAspect="1"/>
            </p:cNvSpPr>
            <p:nvPr/>
          </p:nvSpPr>
          <p:spPr>
            <a:xfrm>
              <a:off x="1412272" y="673826"/>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1" name="Ellips 40">
              <a:extLst>
                <a:ext uri="{FF2B5EF4-FFF2-40B4-BE49-F238E27FC236}">
                  <a16:creationId xmlns:a16="http://schemas.microsoft.com/office/drawing/2014/main" id="{6A3E125C-7354-4DEA-8BDD-BF9384DD11DE}"/>
                </a:ext>
              </a:extLst>
            </p:cNvPr>
            <p:cNvSpPr>
              <a:spLocks noChangeAspect="1"/>
            </p:cNvSpPr>
            <p:nvPr/>
          </p:nvSpPr>
          <p:spPr>
            <a:xfrm>
              <a:off x="1408513" y="2112340"/>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2" name="Ellips 41">
              <a:extLst>
                <a:ext uri="{FF2B5EF4-FFF2-40B4-BE49-F238E27FC236}">
                  <a16:creationId xmlns:a16="http://schemas.microsoft.com/office/drawing/2014/main" id="{B6E8DB60-E86C-4704-B72E-B4409B8EB9CE}"/>
                </a:ext>
              </a:extLst>
            </p:cNvPr>
            <p:cNvSpPr>
              <a:spLocks noChangeAspect="1"/>
            </p:cNvSpPr>
            <p:nvPr/>
          </p:nvSpPr>
          <p:spPr>
            <a:xfrm>
              <a:off x="2126468" y="1387923"/>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3" name="Ellips 42">
              <a:extLst>
                <a:ext uri="{FF2B5EF4-FFF2-40B4-BE49-F238E27FC236}">
                  <a16:creationId xmlns:a16="http://schemas.microsoft.com/office/drawing/2014/main" id="{C42E20AD-2825-4A23-947C-EB31C3C31434}"/>
                </a:ext>
              </a:extLst>
            </p:cNvPr>
            <p:cNvSpPr>
              <a:spLocks noChangeAspect="1"/>
            </p:cNvSpPr>
            <p:nvPr/>
          </p:nvSpPr>
          <p:spPr>
            <a:xfrm>
              <a:off x="691958" y="1393826"/>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44" name="Grupp 43">
              <a:extLst>
                <a:ext uri="{FF2B5EF4-FFF2-40B4-BE49-F238E27FC236}">
                  <a16:creationId xmlns:a16="http://schemas.microsoft.com/office/drawing/2014/main" id="{B2D1457E-C7BA-4DD2-B8FD-75892E57475E}"/>
                </a:ext>
              </a:extLst>
            </p:cNvPr>
            <p:cNvGrpSpPr/>
            <p:nvPr/>
          </p:nvGrpSpPr>
          <p:grpSpPr>
            <a:xfrm rot="1813151">
              <a:off x="691258" y="668547"/>
              <a:ext cx="1566857" cy="1570861"/>
              <a:chOff x="645919" y="995229"/>
              <a:chExt cx="1566857" cy="1570861"/>
            </a:xfrm>
          </p:grpSpPr>
          <p:sp>
            <p:nvSpPr>
              <p:cNvPr id="51" name="Ellips 50">
                <a:extLst>
                  <a:ext uri="{FF2B5EF4-FFF2-40B4-BE49-F238E27FC236}">
                    <a16:creationId xmlns:a16="http://schemas.microsoft.com/office/drawing/2014/main" id="{B31E65C0-2714-434D-AB03-5E74B6E709F8}"/>
                  </a:ext>
                </a:extLst>
              </p:cNvPr>
              <p:cNvSpPr>
                <a:spLocks noChangeAspect="1"/>
              </p:cNvSpPr>
              <p:nvPr/>
            </p:nvSpPr>
            <p:spPr>
              <a:xfrm>
                <a:off x="1366233" y="995229"/>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2" name="Ellips 51">
                <a:extLst>
                  <a:ext uri="{FF2B5EF4-FFF2-40B4-BE49-F238E27FC236}">
                    <a16:creationId xmlns:a16="http://schemas.microsoft.com/office/drawing/2014/main" id="{AA7A0A7C-DF11-49B6-BA36-8FE0B92138EC}"/>
                  </a:ext>
                </a:extLst>
              </p:cNvPr>
              <p:cNvSpPr>
                <a:spLocks noChangeAspect="1"/>
              </p:cNvSpPr>
              <p:nvPr/>
            </p:nvSpPr>
            <p:spPr>
              <a:xfrm>
                <a:off x="1362474" y="2433743"/>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3" name="Ellips 52">
                <a:extLst>
                  <a:ext uri="{FF2B5EF4-FFF2-40B4-BE49-F238E27FC236}">
                    <a16:creationId xmlns:a16="http://schemas.microsoft.com/office/drawing/2014/main" id="{7724A359-967D-4833-98A2-889917AF4D93}"/>
                  </a:ext>
                </a:extLst>
              </p:cNvPr>
              <p:cNvSpPr>
                <a:spLocks noChangeAspect="1"/>
              </p:cNvSpPr>
              <p:nvPr/>
            </p:nvSpPr>
            <p:spPr>
              <a:xfrm>
                <a:off x="2080429" y="1709326"/>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4" name="Ellips 53">
                <a:extLst>
                  <a:ext uri="{FF2B5EF4-FFF2-40B4-BE49-F238E27FC236}">
                    <a16:creationId xmlns:a16="http://schemas.microsoft.com/office/drawing/2014/main" id="{DB4CC6AD-C13F-4C83-8B38-12B4CBCC974D}"/>
                  </a:ext>
                </a:extLst>
              </p:cNvPr>
              <p:cNvSpPr>
                <a:spLocks noChangeAspect="1"/>
              </p:cNvSpPr>
              <p:nvPr/>
            </p:nvSpPr>
            <p:spPr>
              <a:xfrm>
                <a:off x="645919" y="1715229"/>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45" name="Grupp 44">
              <a:extLst>
                <a:ext uri="{FF2B5EF4-FFF2-40B4-BE49-F238E27FC236}">
                  <a16:creationId xmlns:a16="http://schemas.microsoft.com/office/drawing/2014/main" id="{6260AF0E-A589-46CD-AA17-3DC2E046FB8E}"/>
                </a:ext>
              </a:extLst>
            </p:cNvPr>
            <p:cNvGrpSpPr/>
            <p:nvPr/>
          </p:nvGrpSpPr>
          <p:grpSpPr>
            <a:xfrm rot="3600077">
              <a:off x="691958" y="673826"/>
              <a:ext cx="1566857" cy="1570861"/>
              <a:chOff x="645919" y="995229"/>
              <a:chExt cx="1566857" cy="1570861"/>
            </a:xfrm>
          </p:grpSpPr>
          <p:sp>
            <p:nvSpPr>
              <p:cNvPr id="46" name="Ellips 45">
                <a:extLst>
                  <a:ext uri="{FF2B5EF4-FFF2-40B4-BE49-F238E27FC236}">
                    <a16:creationId xmlns:a16="http://schemas.microsoft.com/office/drawing/2014/main" id="{44512F0B-BDAE-4C25-B2CB-0600A8E1D8A3}"/>
                  </a:ext>
                </a:extLst>
              </p:cNvPr>
              <p:cNvSpPr>
                <a:spLocks noChangeAspect="1"/>
              </p:cNvSpPr>
              <p:nvPr/>
            </p:nvSpPr>
            <p:spPr>
              <a:xfrm>
                <a:off x="1366233" y="995229"/>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7" name="Ellips 46">
                <a:extLst>
                  <a:ext uri="{FF2B5EF4-FFF2-40B4-BE49-F238E27FC236}">
                    <a16:creationId xmlns:a16="http://schemas.microsoft.com/office/drawing/2014/main" id="{5F80102D-6A0E-4656-A879-7DC3806E64B9}"/>
                  </a:ext>
                </a:extLst>
              </p:cNvPr>
              <p:cNvSpPr>
                <a:spLocks noChangeAspect="1"/>
              </p:cNvSpPr>
              <p:nvPr/>
            </p:nvSpPr>
            <p:spPr>
              <a:xfrm>
                <a:off x="1362474" y="2433743"/>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8" name="Ellips 47">
                <a:extLst>
                  <a:ext uri="{FF2B5EF4-FFF2-40B4-BE49-F238E27FC236}">
                    <a16:creationId xmlns:a16="http://schemas.microsoft.com/office/drawing/2014/main" id="{63B8A49E-7B6B-4020-BD0F-AA1729244D8F}"/>
                  </a:ext>
                </a:extLst>
              </p:cNvPr>
              <p:cNvSpPr>
                <a:spLocks noChangeAspect="1"/>
              </p:cNvSpPr>
              <p:nvPr/>
            </p:nvSpPr>
            <p:spPr>
              <a:xfrm>
                <a:off x="2080429" y="1709326"/>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9" name="Ellips 48">
                <a:extLst>
                  <a:ext uri="{FF2B5EF4-FFF2-40B4-BE49-F238E27FC236}">
                    <a16:creationId xmlns:a16="http://schemas.microsoft.com/office/drawing/2014/main" id="{6568392C-4B0D-486D-94C0-BC56F3DDA2E8}"/>
                  </a:ext>
                </a:extLst>
              </p:cNvPr>
              <p:cNvSpPr>
                <a:spLocks noChangeAspect="1"/>
              </p:cNvSpPr>
              <p:nvPr/>
            </p:nvSpPr>
            <p:spPr>
              <a:xfrm>
                <a:off x="645919" y="1715229"/>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sp>
        <p:nvSpPr>
          <p:cNvPr id="56" name="Pratbubbla: oval 55">
            <a:extLst>
              <a:ext uri="{FF2B5EF4-FFF2-40B4-BE49-F238E27FC236}">
                <a16:creationId xmlns:a16="http://schemas.microsoft.com/office/drawing/2014/main" id="{53A7F7AA-FFD0-4D3E-9D19-BAD9154AADAC}"/>
              </a:ext>
            </a:extLst>
          </p:cNvPr>
          <p:cNvSpPr>
            <a:spLocks noChangeAspect="1"/>
          </p:cNvSpPr>
          <p:nvPr/>
        </p:nvSpPr>
        <p:spPr>
          <a:xfrm rot="8100000">
            <a:off x="9556371" y="4301871"/>
            <a:ext cx="576000" cy="576000"/>
          </a:xfrm>
          <a:prstGeom prst="wedgeEllipseCallout">
            <a:avLst>
              <a:gd name="adj1" fmla="val 41"/>
              <a:gd name="adj2" fmla="val 71323"/>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cxnSp>
        <p:nvCxnSpPr>
          <p:cNvPr id="57" name="Rak koppling 56">
            <a:extLst>
              <a:ext uri="{FF2B5EF4-FFF2-40B4-BE49-F238E27FC236}">
                <a16:creationId xmlns:a16="http://schemas.microsoft.com/office/drawing/2014/main" id="{7C6581CB-6B6D-4617-9E90-704B0B6688C7}"/>
              </a:ext>
            </a:extLst>
          </p:cNvPr>
          <p:cNvCxnSpPr>
            <a:cxnSpLocks/>
          </p:cNvCxnSpPr>
          <p:nvPr/>
        </p:nvCxnSpPr>
        <p:spPr>
          <a:xfrm>
            <a:off x="10104715" y="4828086"/>
            <a:ext cx="188354" cy="179476"/>
          </a:xfrm>
          <a:prstGeom prst="line">
            <a:avLst/>
          </a:prstGeom>
          <a:ln w="12700">
            <a:solidFill>
              <a:schemeClr val="tx1"/>
            </a:solidFill>
            <a:prstDash val="sysDash"/>
            <a:headEnd type="triangle" w="med" len="sm"/>
            <a:tailEnd type="triangle" w="med" len="sm"/>
          </a:ln>
        </p:spPr>
        <p:style>
          <a:lnRef idx="1">
            <a:schemeClr val="accent1"/>
          </a:lnRef>
          <a:fillRef idx="0">
            <a:schemeClr val="accent1"/>
          </a:fillRef>
          <a:effectRef idx="0">
            <a:schemeClr val="accent1"/>
          </a:effectRef>
          <a:fontRef idx="minor">
            <a:schemeClr val="tx1"/>
          </a:fontRef>
        </p:style>
      </p:cxnSp>
      <p:pic>
        <p:nvPicPr>
          <p:cNvPr id="60" name="Bildobjekt 59">
            <a:extLst>
              <a:ext uri="{FF2B5EF4-FFF2-40B4-BE49-F238E27FC236}">
                <a16:creationId xmlns:a16="http://schemas.microsoft.com/office/drawing/2014/main" id="{975BBADD-3B3B-427E-B685-59BC5E487B09}"/>
              </a:ext>
            </a:extLst>
          </p:cNvPr>
          <p:cNvPicPr>
            <a:picLocks noChangeAspect="1"/>
          </p:cNvPicPr>
          <p:nvPr/>
        </p:nvPicPr>
        <p:blipFill>
          <a:blip r:embed="rId3" cstate="hq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9693086" y="4480267"/>
            <a:ext cx="318531" cy="238898"/>
          </a:xfrm>
          <a:prstGeom prst="rect">
            <a:avLst/>
          </a:prstGeom>
        </p:spPr>
      </p:pic>
      <p:grpSp>
        <p:nvGrpSpPr>
          <p:cNvPr id="58" name="Grupp 57">
            <a:extLst>
              <a:ext uri="{FF2B5EF4-FFF2-40B4-BE49-F238E27FC236}">
                <a16:creationId xmlns:a16="http://schemas.microsoft.com/office/drawing/2014/main" id="{270D1941-2FB9-4C2A-ACBA-C85B040EF280}"/>
              </a:ext>
            </a:extLst>
          </p:cNvPr>
          <p:cNvGrpSpPr/>
          <p:nvPr/>
        </p:nvGrpSpPr>
        <p:grpSpPr>
          <a:xfrm>
            <a:off x="2961167" y="1021795"/>
            <a:ext cx="292775" cy="292775"/>
            <a:chOff x="9040782" y="3328674"/>
            <a:chExt cx="1260000" cy="1260000"/>
          </a:xfrm>
        </p:grpSpPr>
        <p:sp>
          <p:nvSpPr>
            <p:cNvPr id="59" name="Ellips 58">
              <a:hlinkClick r:id="rId4" action="ppaction://hlinksldjump"/>
              <a:extLst>
                <a:ext uri="{FF2B5EF4-FFF2-40B4-BE49-F238E27FC236}">
                  <a16:creationId xmlns:a16="http://schemas.microsoft.com/office/drawing/2014/main" id="{DDB38B60-7BC5-467E-B2E6-E6C6596414BA}"/>
                </a:ext>
              </a:extLst>
            </p:cNvPr>
            <p:cNvSpPr>
              <a:spLocks noChangeAspect="1"/>
            </p:cNvSpPr>
            <p:nvPr/>
          </p:nvSpPr>
          <p:spPr>
            <a:xfrm>
              <a:off x="9040782" y="3328674"/>
              <a:ext cx="1260000" cy="1260000"/>
            </a:xfrm>
            <a:prstGeom prst="ellipse">
              <a:avLst/>
            </a:prstGeom>
            <a:solidFill>
              <a:schemeClr val="accent1"/>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61" name="Bildobjekt 60">
              <a:hlinkClick r:id="rId4" action="ppaction://hlinksldjump"/>
              <a:extLst>
                <a:ext uri="{FF2B5EF4-FFF2-40B4-BE49-F238E27FC236}">
                  <a16:creationId xmlns:a16="http://schemas.microsoft.com/office/drawing/2014/main" id="{FBF0A638-FC79-421B-851A-125FE171B649}"/>
                </a:ext>
              </a:extLst>
            </p:cNvPr>
            <p:cNvPicPr>
              <a:picLocks noChangeAspect="1"/>
            </p:cNvPicPr>
            <p:nvPr/>
          </p:nvPicPr>
          <p:blipFill>
            <a:blip r:embed="rId5" cstate="hq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9246484" y="3714012"/>
              <a:ext cx="848596" cy="522840"/>
            </a:xfrm>
            <a:prstGeom prst="rect">
              <a:avLst/>
            </a:prstGeom>
          </p:spPr>
        </p:pic>
      </p:grpSp>
      <p:grpSp>
        <p:nvGrpSpPr>
          <p:cNvPr id="78" name="Grupp 77">
            <a:extLst>
              <a:ext uri="{FF2B5EF4-FFF2-40B4-BE49-F238E27FC236}">
                <a16:creationId xmlns:a16="http://schemas.microsoft.com/office/drawing/2014/main" id="{2444DC49-F1F4-4B8B-B709-87C901A8868E}"/>
              </a:ext>
            </a:extLst>
          </p:cNvPr>
          <p:cNvGrpSpPr/>
          <p:nvPr/>
        </p:nvGrpSpPr>
        <p:grpSpPr>
          <a:xfrm>
            <a:off x="1079464" y="1021794"/>
            <a:ext cx="292775" cy="292775"/>
            <a:chOff x="4120764" y="3328674"/>
            <a:chExt cx="1260000" cy="1260000"/>
          </a:xfrm>
        </p:grpSpPr>
        <p:sp>
          <p:nvSpPr>
            <p:cNvPr id="79" name="Ellips 78">
              <a:hlinkClick r:id="rId6" action="ppaction://hlinksldjump"/>
              <a:extLst>
                <a:ext uri="{FF2B5EF4-FFF2-40B4-BE49-F238E27FC236}">
                  <a16:creationId xmlns:a16="http://schemas.microsoft.com/office/drawing/2014/main" id="{C143F0D1-06C0-422D-9D99-8E18C82C484F}"/>
                </a:ext>
              </a:extLst>
            </p:cNvPr>
            <p:cNvSpPr>
              <a:spLocks noChangeAspect="1"/>
            </p:cNvSpPr>
            <p:nvPr/>
          </p:nvSpPr>
          <p:spPr>
            <a:xfrm>
              <a:off x="4120764" y="3328674"/>
              <a:ext cx="1260000" cy="1260000"/>
            </a:xfrm>
            <a:prstGeom prst="ellipse">
              <a:avLst/>
            </a:prstGeom>
            <a:solidFill>
              <a:schemeClr val="accent1"/>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80" name="Bildobjekt 79">
              <a:hlinkClick r:id="rId6" action="ppaction://hlinksldjump"/>
              <a:extLst>
                <a:ext uri="{FF2B5EF4-FFF2-40B4-BE49-F238E27FC236}">
                  <a16:creationId xmlns:a16="http://schemas.microsoft.com/office/drawing/2014/main" id="{3C6C33F5-85D7-47A7-B2F9-CDEEC8FB3036}"/>
                </a:ext>
              </a:extLst>
            </p:cNvPr>
            <p:cNvPicPr>
              <a:picLocks noChangeAspect="1"/>
            </p:cNvPicPr>
            <p:nvPr/>
          </p:nvPicPr>
          <p:blipFill>
            <a:blip r:embed="rId7" cstate="hq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4394652" y="3610339"/>
              <a:ext cx="725872" cy="600433"/>
            </a:xfrm>
            <a:prstGeom prst="rect">
              <a:avLst/>
            </a:prstGeom>
          </p:spPr>
        </p:pic>
      </p:grpSp>
      <p:grpSp>
        <p:nvGrpSpPr>
          <p:cNvPr id="81" name="Grupp 80">
            <a:extLst>
              <a:ext uri="{FF2B5EF4-FFF2-40B4-BE49-F238E27FC236}">
                <a16:creationId xmlns:a16="http://schemas.microsoft.com/office/drawing/2014/main" id="{6E41F9C5-0DB2-4CEB-A48A-CA4ECC05EBD7}"/>
              </a:ext>
            </a:extLst>
          </p:cNvPr>
          <p:cNvGrpSpPr/>
          <p:nvPr/>
        </p:nvGrpSpPr>
        <p:grpSpPr>
          <a:xfrm>
            <a:off x="623888" y="1024225"/>
            <a:ext cx="292775" cy="292775"/>
            <a:chOff x="1670991" y="3328674"/>
            <a:chExt cx="1260000" cy="1260000"/>
          </a:xfrm>
        </p:grpSpPr>
        <p:sp>
          <p:nvSpPr>
            <p:cNvPr id="82" name="Ellips 81">
              <a:hlinkClick r:id="rId8" action="ppaction://hlinksldjump"/>
              <a:extLst>
                <a:ext uri="{FF2B5EF4-FFF2-40B4-BE49-F238E27FC236}">
                  <a16:creationId xmlns:a16="http://schemas.microsoft.com/office/drawing/2014/main" id="{42F5BAB7-E0F8-42C6-895F-339A7AC3E070}"/>
                </a:ext>
              </a:extLst>
            </p:cNvPr>
            <p:cNvSpPr>
              <a:spLocks noChangeAspect="1"/>
            </p:cNvSpPr>
            <p:nvPr/>
          </p:nvSpPr>
          <p:spPr>
            <a:xfrm>
              <a:off x="1670991" y="3328674"/>
              <a:ext cx="1260000" cy="1260000"/>
            </a:xfrm>
            <a:prstGeom prst="ellipse">
              <a:avLst/>
            </a:prstGeom>
            <a:solidFill>
              <a:schemeClr val="accent1"/>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83" name="Bildobjekt 82">
              <a:hlinkClick r:id="rId8" action="ppaction://hlinksldjump"/>
              <a:extLst>
                <a:ext uri="{FF2B5EF4-FFF2-40B4-BE49-F238E27FC236}">
                  <a16:creationId xmlns:a16="http://schemas.microsoft.com/office/drawing/2014/main" id="{E05D3E41-5712-4359-84DA-8A5AB7F1822F}"/>
                </a:ext>
              </a:extLst>
            </p:cNvPr>
            <p:cNvPicPr>
              <a:picLocks noChangeAspect="1"/>
            </p:cNvPicPr>
            <p:nvPr/>
          </p:nvPicPr>
          <p:blipFill>
            <a:blip r:embed="rId9" cstate="hq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966783" y="3616747"/>
              <a:ext cx="628414" cy="679324"/>
            </a:xfrm>
            <a:prstGeom prst="rect">
              <a:avLst/>
            </a:prstGeom>
          </p:spPr>
        </p:pic>
      </p:grpSp>
    </p:spTree>
    <p:extLst>
      <p:ext uri="{BB962C8B-B14F-4D97-AF65-F5344CB8AC3E}">
        <p14:creationId xmlns:p14="http://schemas.microsoft.com/office/powerpoint/2010/main" val="1415289129"/>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837ADD0B-D914-416C-869C-9D8C200503D3}"/>
              </a:ext>
            </a:extLst>
          </p:cNvPr>
          <p:cNvSpPr>
            <a:spLocks noGrp="1"/>
          </p:cNvSpPr>
          <p:nvPr>
            <p:ph type="title"/>
          </p:nvPr>
        </p:nvSpPr>
        <p:spPr/>
        <p:txBody>
          <a:bodyPr/>
          <a:lstStyle/>
          <a:p>
            <a:r>
              <a:rPr lang="sv-SE" dirty="0"/>
              <a:t>Lokal nivå</a:t>
            </a:r>
            <a:endParaRPr lang="sv-SE" b="0" dirty="0"/>
          </a:p>
        </p:txBody>
      </p:sp>
      <p:sp>
        <p:nvSpPr>
          <p:cNvPr id="8" name="Underrubrik 7">
            <a:extLst>
              <a:ext uri="{FF2B5EF4-FFF2-40B4-BE49-F238E27FC236}">
                <a16:creationId xmlns:a16="http://schemas.microsoft.com/office/drawing/2014/main" id="{76BFE554-A0D5-4F98-9785-A742DAB6497A}"/>
              </a:ext>
            </a:extLst>
          </p:cNvPr>
          <p:cNvSpPr>
            <a:spLocks noGrp="1"/>
          </p:cNvSpPr>
          <p:nvPr>
            <p:ph type="subTitle" idx="1"/>
          </p:nvPr>
        </p:nvSpPr>
        <p:spPr/>
        <p:txBody>
          <a:bodyPr/>
          <a:lstStyle/>
          <a:p>
            <a:r>
              <a:rPr lang="sv-SE" dirty="0"/>
              <a:t>Ledarskap</a:t>
            </a:r>
          </a:p>
        </p:txBody>
      </p:sp>
      <p:sp>
        <p:nvSpPr>
          <p:cNvPr id="5" name="Platshållare för text 4">
            <a:extLst>
              <a:ext uri="{FF2B5EF4-FFF2-40B4-BE49-F238E27FC236}">
                <a16:creationId xmlns:a16="http://schemas.microsoft.com/office/drawing/2014/main" id="{F80CFD74-3510-4B8F-A77B-A8851E74AAA8}"/>
              </a:ext>
            </a:extLst>
          </p:cNvPr>
          <p:cNvSpPr>
            <a:spLocks noGrp="1"/>
          </p:cNvSpPr>
          <p:nvPr>
            <p:ph type="body" sz="quarter" idx="13"/>
          </p:nvPr>
        </p:nvSpPr>
        <p:spPr>
          <a:xfrm>
            <a:off x="3427413" y="2360428"/>
            <a:ext cx="4946304" cy="2569934"/>
          </a:xfrm>
        </p:spPr>
        <p:txBody>
          <a:bodyPr/>
          <a:lstStyle/>
          <a:p>
            <a:r>
              <a:rPr lang="sv-SE" dirty="0"/>
              <a:t>Sätter mål</a:t>
            </a:r>
          </a:p>
          <a:p>
            <a:r>
              <a:rPr lang="sv-SE" dirty="0"/>
              <a:t>Styr, finansierar, prioriterar och </a:t>
            </a:r>
            <a:r>
              <a:rPr lang="sv-SE" dirty="0" smtClean="0"/>
              <a:t>fördelar resurser</a:t>
            </a:r>
            <a:endParaRPr lang="sv-SE" dirty="0"/>
          </a:p>
          <a:p>
            <a:r>
              <a:rPr lang="sv-SE" dirty="0"/>
              <a:t>Omvärldsbevakar</a:t>
            </a:r>
          </a:p>
          <a:p>
            <a:r>
              <a:rPr lang="sv-SE" dirty="0"/>
              <a:t>Säkerställer att bästa tillgängliga kunskap används</a:t>
            </a:r>
          </a:p>
          <a:p>
            <a:r>
              <a:rPr lang="sv-SE" dirty="0"/>
              <a:t>Skapar delaktighet</a:t>
            </a:r>
          </a:p>
          <a:p>
            <a:r>
              <a:rPr lang="sv-SE" dirty="0"/>
              <a:t>Efterfrågar resultat (både tjänstemannaledning och politik)</a:t>
            </a:r>
          </a:p>
        </p:txBody>
      </p:sp>
      <p:grpSp>
        <p:nvGrpSpPr>
          <p:cNvPr id="77" name="Grupp 76">
            <a:extLst>
              <a:ext uri="{FF2B5EF4-FFF2-40B4-BE49-F238E27FC236}">
                <a16:creationId xmlns:a16="http://schemas.microsoft.com/office/drawing/2014/main" id="{B26CDF18-612A-4C7F-917F-9F2B3F38DC5C}"/>
              </a:ext>
            </a:extLst>
          </p:cNvPr>
          <p:cNvGrpSpPr/>
          <p:nvPr/>
        </p:nvGrpSpPr>
        <p:grpSpPr>
          <a:xfrm>
            <a:off x="1997860" y="540086"/>
            <a:ext cx="1260000" cy="1260000"/>
            <a:chOff x="9002350" y="5442108"/>
            <a:chExt cx="1260000" cy="1260000"/>
          </a:xfrm>
        </p:grpSpPr>
        <p:sp>
          <p:nvSpPr>
            <p:cNvPr id="51" name="Ellips 50">
              <a:extLst>
                <a:ext uri="{FF2B5EF4-FFF2-40B4-BE49-F238E27FC236}">
                  <a16:creationId xmlns:a16="http://schemas.microsoft.com/office/drawing/2014/main" id="{F3E30540-B484-48AF-9B91-BA4C3D2A4B4C}"/>
                </a:ext>
              </a:extLst>
            </p:cNvPr>
            <p:cNvSpPr>
              <a:spLocks noChangeAspect="1"/>
            </p:cNvSpPr>
            <p:nvPr/>
          </p:nvSpPr>
          <p:spPr>
            <a:xfrm>
              <a:off x="9002350" y="5442108"/>
              <a:ext cx="1260000" cy="1260000"/>
            </a:xfrm>
            <a:prstGeom prst="ellipse">
              <a:avLst/>
            </a:prstGeom>
            <a:solidFill>
              <a:schemeClr val="accent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53" name="Bildobjekt 52">
              <a:extLst>
                <a:ext uri="{FF2B5EF4-FFF2-40B4-BE49-F238E27FC236}">
                  <a16:creationId xmlns:a16="http://schemas.microsoft.com/office/drawing/2014/main" id="{65BB2CD1-1D83-4227-AB25-E0CCF14FCBB0}"/>
                </a:ext>
              </a:extLst>
            </p:cNvPr>
            <p:cNvPicPr>
              <a:picLocks noChangeAspect="1"/>
            </p:cNvPicPr>
            <p:nvPr/>
          </p:nvPicPr>
          <p:blipFill>
            <a:blip r:embed="rId2" cstate="hq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9208052" y="5827446"/>
              <a:ext cx="848596" cy="522840"/>
            </a:xfrm>
            <a:prstGeom prst="rect">
              <a:avLst/>
            </a:prstGeom>
          </p:spPr>
        </p:pic>
      </p:grpSp>
      <p:grpSp>
        <p:nvGrpSpPr>
          <p:cNvPr id="36" name="Grupp 35">
            <a:extLst>
              <a:ext uri="{FF2B5EF4-FFF2-40B4-BE49-F238E27FC236}">
                <a16:creationId xmlns:a16="http://schemas.microsoft.com/office/drawing/2014/main" id="{4F7836EF-44FF-425D-B86E-E459964B1166}"/>
              </a:ext>
            </a:extLst>
          </p:cNvPr>
          <p:cNvGrpSpPr>
            <a:grpSpLocks noChangeAspect="1"/>
          </p:cNvGrpSpPr>
          <p:nvPr/>
        </p:nvGrpSpPr>
        <p:grpSpPr>
          <a:xfrm>
            <a:off x="10113738" y="4830923"/>
            <a:ext cx="1330070" cy="1334540"/>
            <a:chOff x="689956" y="668547"/>
            <a:chExt cx="1570861" cy="1576140"/>
          </a:xfrm>
        </p:grpSpPr>
        <p:sp>
          <p:nvSpPr>
            <p:cNvPr id="37" name="Ellips 36">
              <a:extLst>
                <a:ext uri="{FF2B5EF4-FFF2-40B4-BE49-F238E27FC236}">
                  <a16:creationId xmlns:a16="http://schemas.microsoft.com/office/drawing/2014/main" id="{4FDDDAC9-0908-44A2-8A38-F97FDAD63CB4}"/>
                </a:ext>
              </a:extLst>
            </p:cNvPr>
            <p:cNvSpPr>
              <a:spLocks noChangeAspect="1"/>
            </p:cNvSpPr>
            <p:nvPr/>
          </p:nvSpPr>
          <p:spPr>
            <a:xfrm>
              <a:off x="754687" y="740000"/>
              <a:ext cx="1440000" cy="1440000"/>
            </a:xfrm>
            <a:prstGeom prst="ellipse">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8" name="Ellips 37">
              <a:extLst>
                <a:ext uri="{FF2B5EF4-FFF2-40B4-BE49-F238E27FC236}">
                  <a16:creationId xmlns:a16="http://schemas.microsoft.com/office/drawing/2014/main" id="{F0A9BDA9-ECED-4B35-9989-B34AA8E635BA}"/>
                </a:ext>
              </a:extLst>
            </p:cNvPr>
            <p:cNvSpPr>
              <a:spLocks noChangeAspect="1"/>
            </p:cNvSpPr>
            <p:nvPr/>
          </p:nvSpPr>
          <p:spPr>
            <a:xfrm>
              <a:off x="898687" y="868881"/>
              <a:ext cx="1152000" cy="1152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9" name="Rektangel 38">
              <a:extLst>
                <a:ext uri="{FF2B5EF4-FFF2-40B4-BE49-F238E27FC236}">
                  <a16:creationId xmlns:a16="http://schemas.microsoft.com/office/drawing/2014/main" id="{6277010A-1C2D-413A-B9DF-6176DFF05BF3}"/>
                </a:ext>
              </a:extLst>
            </p:cNvPr>
            <p:cNvSpPr/>
            <p:nvPr/>
          </p:nvSpPr>
          <p:spPr>
            <a:xfrm>
              <a:off x="844687" y="1290992"/>
              <a:ext cx="1260000" cy="290796"/>
            </a:xfrm>
            <a:prstGeom prst="rect">
              <a:avLst/>
            </a:prstGeom>
          </p:spPr>
          <p:txBody>
            <a:bodyPr wrap="square" lIns="0" tIns="0" rIns="0" bIns="0">
              <a:spAutoFit/>
            </a:bodyPr>
            <a:lstStyle/>
            <a:p>
              <a:pPr algn="ctr"/>
              <a:r>
                <a:rPr lang="sv-SE" sz="1600" b="1" spc="-50" dirty="0">
                  <a:solidFill>
                    <a:schemeClr val="bg1"/>
                  </a:solidFill>
                </a:rPr>
                <a:t>Brukare</a:t>
              </a:r>
            </a:p>
          </p:txBody>
        </p:sp>
        <p:sp>
          <p:nvSpPr>
            <p:cNvPr id="40" name="Ellips 39">
              <a:extLst>
                <a:ext uri="{FF2B5EF4-FFF2-40B4-BE49-F238E27FC236}">
                  <a16:creationId xmlns:a16="http://schemas.microsoft.com/office/drawing/2014/main" id="{8742C068-FE9F-4625-BBB5-7A8648A49727}"/>
                </a:ext>
              </a:extLst>
            </p:cNvPr>
            <p:cNvSpPr>
              <a:spLocks noChangeAspect="1"/>
            </p:cNvSpPr>
            <p:nvPr/>
          </p:nvSpPr>
          <p:spPr>
            <a:xfrm>
              <a:off x="1412272" y="673826"/>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1" name="Ellips 40">
              <a:extLst>
                <a:ext uri="{FF2B5EF4-FFF2-40B4-BE49-F238E27FC236}">
                  <a16:creationId xmlns:a16="http://schemas.microsoft.com/office/drawing/2014/main" id="{E290E314-4B80-4902-AC10-19D10ECA59A5}"/>
                </a:ext>
              </a:extLst>
            </p:cNvPr>
            <p:cNvSpPr>
              <a:spLocks noChangeAspect="1"/>
            </p:cNvSpPr>
            <p:nvPr/>
          </p:nvSpPr>
          <p:spPr>
            <a:xfrm>
              <a:off x="1408513" y="2112340"/>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2" name="Ellips 41">
              <a:extLst>
                <a:ext uri="{FF2B5EF4-FFF2-40B4-BE49-F238E27FC236}">
                  <a16:creationId xmlns:a16="http://schemas.microsoft.com/office/drawing/2014/main" id="{6B0AD80C-531C-4F09-9736-8FF22C4CD931}"/>
                </a:ext>
              </a:extLst>
            </p:cNvPr>
            <p:cNvSpPr>
              <a:spLocks noChangeAspect="1"/>
            </p:cNvSpPr>
            <p:nvPr/>
          </p:nvSpPr>
          <p:spPr>
            <a:xfrm>
              <a:off x="2126468" y="1387923"/>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3" name="Ellips 42">
              <a:extLst>
                <a:ext uri="{FF2B5EF4-FFF2-40B4-BE49-F238E27FC236}">
                  <a16:creationId xmlns:a16="http://schemas.microsoft.com/office/drawing/2014/main" id="{180E04E8-457C-4C0F-8150-EDDD2202C17D}"/>
                </a:ext>
              </a:extLst>
            </p:cNvPr>
            <p:cNvSpPr>
              <a:spLocks noChangeAspect="1"/>
            </p:cNvSpPr>
            <p:nvPr/>
          </p:nvSpPr>
          <p:spPr>
            <a:xfrm>
              <a:off x="691958" y="1393826"/>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44" name="Grupp 43">
              <a:extLst>
                <a:ext uri="{FF2B5EF4-FFF2-40B4-BE49-F238E27FC236}">
                  <a16:creationId xmlns:a16="http://schemas.microsoft.com/office/drawing/2014/main" id="{E046CA7B-00BD-4E5A-AE77-45530DDB9DE1}"/>
                </a:ext>
              </a:extLst>
            </p:cNvPr>
            <p:cNvGrpSpPr/>
            <p:nvPr/>
          </p:nvGrpSpPr>
          <p:grpSpPr>
            <a:xfrm rot="1813151">
              <a:off x="691258" y="668547"/>
              <a:ext cx="1566857" cy="1570861"/>
              <a:chOff x="645919" y="995229"/>
              <a:chExt cx="1566857" cy="1570861"/>
            </a:xfrm>
          </p:grpSpPr>
          <p:sp>
            <p:nvSpPr>
              <p:cNvPr id="50" name="Ellips 49">
                <a:extLst>
                  <a:ext uri="{FF2B5EF4-FFF2-40B4-BE49-F238E27FC236}">
                    <a16:creationId xmlns:a16="http://schemas.microsoft.com/office/drawing/2014/main" id="{138CC8F5-7D3A-44A1-ADB4-E49BC53F648E}"/>
                  </a:ext>
                </a:extLst>
              </p:cNvPr>
              <p:cNvSpPr>
                <a:spLocks noChangeAspect="1"/>
              </p:cNvSpPr>
              <p:nvPr/>
            </p:nvSpPr>
            <p:spPr>
              <a:xfrm>
                <a:off x="1366233" y="995229"/>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2" name="Ellips 51">
                <a:extLst>
                  <a:ext uri="{FF2B5EF4-FFF2-40B4-BE49-F238E27FC236}">
                    <a16:creationId xmlns:a16="http://schemas.microsoft.com/office/drawing/2014/main" id="{75B574E9-927A-4F26-B6E7-A67BE4917F7D}"/>
                  </a:ext>
                </a:extLst>
              </p:cNvPr>
              <p:cNvSpPr>
                <a:spLocks noChangeAspect="1"/>
              </p:cNvSpPr>
              <p:nvPr/>
            </p:nvSpPr>
            <p:spPr>
              <a:xfrm>
                <a:off x="1362474" y="2433743"/>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4" name="Ellips 53">
                <a:extLst>
                  <a:ext uri="{FF2B5EF4-FFF2-40B4-BE49-F238E27FC236}">
                    <a16:creationId xmlns:a16="http://schemas.microsoft.com/office/drawing/2014/main" id="{3438318F-EF86-466A-8A31-0AD0EC94E8BF}"/>
                  </a:ext>
                </a:extLst>
              </p:cNvPr>
              <p:cNvSpPr>
                <a:spLocks noChangeAspect="1"/>
              </p:cNvSpPr>
              <p:nvPr/>
            </p:nvSpPr>
            <p:spPr>
              <a:xfrm>
                <a:off x="2080429" y="1709326"/>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5" name="Ellips 54">
                <a:extLst>
                  <a:ext uri="{FF2B5EF4-FFF2-40B4-BE49-F238E27FC236}">
                    <a16:creationId xmlns:a16="http://schemas.microsoft.com/office/drawing/2014/main" id="{D94BBDF0-A817-4B78-A850-0354E3C19F37}"/>
                  </a:ext>
                </a:extLst>
              </p:cNvPr>
              <p:cNvSpPr>
                <a:spLocks noChangeAspect="1"/>
              </p:cNvSpPr>
              <p:nvPr/>
            </p:nvSpPr>
            <p:spPr>
              <a:xfrm>
                <a:off x="645919" y="1715229"/>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45" name="Grupp 44">
              <a:extLst>
                <a:ext uri="{FF2B5EF4-FFF2-40B4-BE49-F238E27FC236}">
                  <a16:creationId xmlns:a16="http://schemas.microsoft.com/office/drawing/2014/main" id="{9458F4D9-E4A3-422C-AEA1-6BD4053370B2}"/>
                </a:ext>
              </a:extLst>
            </p:cNvPr>
            <p:cNvGrpSpPr/>
            <p:nvPr/>
          </p:nvGrpSpPr>
          <p:grpSpPr>
            <a:xfrm rot="3600077">
              <a:off x="691958" y="673826"/>
              <a:ext cx="1566857" cy="1570861"/>
              <a:chOff x="645919" y="995229"/>
              <a:chExt cx="1566857" cy="1570861"/>
            </a:xfrm>
          </p:grpSpPr>
          <p:sp>
            <p:nvSpPr>
              <p:cNvPr id="46" name="Ellips 45">
                <a:extLst>
                  <a:ext uri="{FF2B5EF4-FFF2-40B4-BE49-F238E27FC236}">
                    <a16:creationId xmlns:a16="http://schemas.microsoft.com/office/drawing/2014/main" id="{D0A8E688-D706-485E-8E20-83F3DEF058BC}"/>
                  </a:ext>
                </a:extLst>
              </p:cNvPr>
              <p:cNvSpPr>
                <a:spLocks noChangeAspect="1"/>
              </p:cNvSpPr>
              <p:nvPr/>
            </p:nvSpPr>
            <p:spPr>
              <a:xfrm>
                <a:off x="1366233" y="995229"/>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7" name="Ellips 46">
                <a:extLst>
                  <a:ext uri="{FF2B5EF4-FFF2-40B4-BE49-F238E27FC236}">
                    <a16:creationId xmlns:a16="http://schemas.microsoft.com/office/drawing/2014/main" id="{756516AA-626D-4856-9A16-09AFB069C1F9}"/>
                  </a:ext>
                </a:extLst>
              </p:cNvPr>
              <p:cNvSpPr>
                <a:spLocks noChangeAspect="1"/>
              </p:cNvSpPr>
              <p:nvPr/>
            </p:nvSpPr>
            <p:spPr>
              <a:xfrm>
                <a:off x="1362474" y="2433743"/>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8" name="Ellips 47">
                <a:extLst>
                  <a:ext uri="{FF2B5EF4-FFF2-40B4-BE49-F238E27FC236}">
                    <a16:creationId xmlns:a16="http://schemas.microsoft.com/office/drawing/2014/main" id="{D3235493-430F-4849-85E3-9AAC81B42887}"/>
                  </a:ext>
                </a:extLst>
              </p:cNvPr>
              <p:cNvSpPr>
                <a:spLocks noChangeAspect="1"/>
              </p:cNvSpPr>
              <p:nvPr/>
            </p:nvSpPr>
            <p:spPr>
              <a:xfrm>
                <a:off x="2080429" y="1709326"/>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9" name="Ellips 48">
                <a:extLst>
                  <a:ext uri="{FF2B5EF4-FFF2-40B4-BE49-F238E27FC236}">
                    <a16:creationId xmlns:a16="http://schemas.microsoft.com/office/drawing/2014/main" id="{FC065DAD-3BF3-4490-8EDB-36001D75FF5A}"/>
                  </a:ext>
                </a:extLst>
              </p:cNvPr>
              <p:cNvSpPr>
                <a:spLocks noChangeAspect="1"/>
              </p:cNvSpPr>
              <p:nvPr/>
            </p:nvSpPr>
            <p:spPr>
              <a:xfrm>
                <a:off x="645919" y="1715229"/>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sp>
        <p:nvSpPr>
          <p:cNvPr id="56" name="Pratbubbla: oval 55">
            <a:extLst>
              <a:ext uri="{FF2B5EF4-FFF2-40B4-BE49-F238E27FC236}">
                <a16:creationId xmlns:a16="http://schemas.microsoft.com/office/drawing/2014/main" id="{A1F2E919-BD02-46AB-B21E-B70F975C5EA6}"/>
              </a:ext>
            </a:extLst>
          </p:cNvPr>
          <p:cNvSpPr>
            <a:spLocks noChangeAspect="1"/>
          </p:cNvSpPr>
          <p:nvPr/>
        </p:nvSpPr>
        <p:spPr>
          <a:xfrm rot="8100000">
            <a:off x="9556371" y="4301871"/>
            <a:ext cx="576000" cy="576000"/>
          </a:xfrm>
          <a:prstGeom prst="wedgeEllipseCallout">
            <a:avLst>
              <a:gd name="adj1" fmla="val 41"/>
              <a:gd name="adj2" fmla="val 71323"/>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cxnSp>
        <p:nvCxnSpPr>
          <p:cNvPr id="57" name="Rak koppling 56">
            <a:extLst>
              <a:ext uri="{FF2B5EF4-FFF2-40B4-BE49-F238E27FC236}">
                <a16:creationId xmlns:a16="http://schemas.microsoft.com/office/drawing/2014/main" id="{C22BC2E2-B823-4198-847D-D3257C98F906}"/>
              </a:ext>
            </a:extLst>
          </p:cNvPr>
          <p:cNvCxnSpPr>
            <a:cxnSpLocks/>
          </p:cNvCxnSpPr>
          <p:nvPr/>
        </p:nvCxnSpPr>
        <p:spPr>
          <a:xfrm>
            <a:off x="10104715" y="4828086"/>
            <a:ext cx="188354" cy="179476"/>
          </a:xfrm>
          <a:prstGeom prst="line">
            <a:avLst/>
          </a:prstGeom>
          <a:ln w="12700">
            <a:solidFill>
              <a:schemeClr val="tx1"/>
            </a:solidFill>
            <a:prstDash val="sysDash"/>
            <a:headEnd type="triangle" w="med" len="sm"/>
            <a:tailEnd type="triangle" w="med" len="sm"/>
          </a:ln>
        </p:spPr>
        <p:style>
          <a:lnRef idx="1">
            <a:schemeClr val="accent1"/>
          </a:lnRef>
          <a:fillRef idx="0">
            <a:schemeClr val="accent1"/>
          </a:fillRef>
          <a:effectRef idx="0">
            <a:schemeClr val="accent1"/>
          </a:effectRef>
          <a:fontRef idx="minor">
            <a:schemeClr val="tx1"/>
          </a:fontRef>
        </p:style>
      </p:cxnSp>
      <p:pic>
        <p:nvPicPr>
          <p:cNvPr id="60" name="Bildobjekt 59">
            <a:extLst>
              <a:ext uri="{FF2B5EF4-FFF2-40B4-BE49-F238E27FC236}">
                <a16:creationId xmlns:a16="http://schemas.microsoft.com/office/drawing/2014/main" id="{ADF6CF40-8728-4F88-9D14-BD2FE278D41E}"/>
              </a:ext>
            </a:extLst>
          </p:cNvPr>
          <p:cNvPicPr>
            <a:picLocks noChangeAspect="1"/>
          </p:cNvPicPr>
          <p:nvPr/>
        </p:nvPicPr>
        <p:blipFill>
          <a:blip r:embed="rId3" cstate="hq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9651920" y="4477775"/>
            <a:ext cx="389164" cy="239773"/>
          </a:xfrm>
          <a:prstGeom prst="rect">
            <a:avLst/>
          </a:prstGeom>
        </p:spPr>
      </p:pic>
      <p:grpSp>
        <p:nvGrpSpPr>
          <p:cNvPr id="58" name="Grupp 57">
            <a:extLst>
              <a:ext uri="{FF2B5EF4-FFF2-40B4-BE49-F238E27FC236}">
                <a16:creationId xmlns:a16="http://schemas.microsoft.com/office/drawing/2014/main" id="{823719C0-0716-4D2A-87E8-EB8282BF6AEF}"/>
              </a:ext>
            </a:extLst>
          </p:cNvPr>
          <p:cNvGrpSpPr/>
          <p:nvPr/>
        </p:nvGrpSpPr>
        <p:grpSpPr>
          <a:xfrm>
            <a:off x="1079464" y="1021794"/>
            <a:ext cx="292775" cy="292775"/>
            <a:chOff x="4120764" y="3328674"/>
            <a:chExt cx="1260000" cy="1260000"/>
          </a:xfrm>
        </p:grpSpPr>
        <p:sp>
          <p:nvSpPr>
            <p:cNvPr id="59" name="Ellips 58">
              <a:hlinkClick r:id="rId4" action="ppaction://hlinksldjump"/>
              <a:extLst>
                <a:ext uri="{FF2B5EF4-FFF2-40B4-BE49-F238E27FC236}">
                  <a16:creationId xmlns:a16="http://schemas.microsoft.com/office/drawing/2014/main" id="{0B788BFB-94AD-4FD4-A8DD-9C4BE1D95EEB}"/>
                </a:ext>
              </a:extLst>
            </p:cNvPr>
            <p:cNvSpPr>
              <a:spLocks noChangeAspect="1"/>
            </p:cNvSpPr>
            <p:nvPr/>
          </p:nvSpPr>
          <p:spPr>
            <a:xfrm>
              <a:off x="4120764" y="3328674"/>
              <a:ext cx="1260000" cy="1260000"/>
            </a:xfrm>
            <a:prstGeom prst="ellipse">
              <a:avLst/>
            </a:prstGeom>
            <a:solidFill>
              <a:schemeClr val="accent1"/>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61" name="Bildobjekt 60">
              <a:hlinkClick r:id="rId4" action="ppaction://hlinksldjump"/>
              <a:extLst>
                <a:ext uri="{FF2B5EF4-FFF2-40B4-BE49-F238E27FC236}">
                  <a16:creationId xmlns:a16="http://schemas.microsoft.com/office/drawing/2014/main" id="{8052FE59-9152-4CDD-8033-7EA9503D541F}"/>
                </a:ext>
              </a:extLst>
            </p:cNvPr>
            <p:cNvPicPr>
              <a:picLocks noChangeAspect="1"/>
            </p:cNvPicPr>
            <p:nvPr/>
          </p:nvPicPr>
          <p:blipFill>
            <a:blip r:embed="rId5" cstate="hq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4394652" y="3610339"/>
              <a:ext cx="725872" cy="600433"/>
            </a:xfrm>
            <a:prstGeom prst="rect">
              <a:avLst/>
            </a:prstGeom>
          </p:spPr>
        </p:pic>
      </p:grpSp>
      <p:grpSp>
        <p:nvGrpSpPr>
          <p:cNvPr id="65" name="Grupp 64">
            <a:extLst>
              <a:ext uri="{FF2B5EF4-FFF2-40B4-BE49-F238E27FC236}">
                <a16:creationId xmlns:a16="http://schemas.microsoft.com/office/drawing/2014/main" id="{42757FE4-CD4A-474F-BFA8-A0D8CCFD5BA2}"/>
              </a:ext>
            </a:extLst>
          </p:cNvPr>
          <p:cNvGrpSpPr/>
          <p:nvPr/>
        </p:nvGrpSpPr>
        <p:grpSpPr>
          <a:xfrm>
            <a:off x="623888" y="1024225"/>
            <a:ext cx="292775" cy="292775"/>
            <a:chOff x="1670991" y="3328674"/>
            <a:chExt cx="1260000" cy="1260000"/>
          </a:xfrm>
        </p:grpSpPr>
        <p:sp>
          <p:nvSpPr>
            <p:cNvPr id="66" name="Ellips 65">
              <a:hlinkClick r:id="rId6" action="ppaction://hlinksldjump"/>
              <a:extLst>
                <a:ext uri="{FF2B5EF4-FFF2-40B4-BE49-F238E27FC236}">
                  <a16:creationId xmlns:a16="http://schemas.microsoft.com/office/drawing/2014/main" id="{859F4F6E-EFF5-43E3-994C-EE2DDEE4FD14}"/>
                </a:ext>
              </a:extLst>
            </p:cNvPr>
            <p:cNvSpPr>
              <a:spLocks noChangeAspect="1"/>
            </p:cNvSpPr>
            <p:nvPr/>
          </p:nvSpPr>
          <p:spPr>
            <a:xfrm>
              <a:off x="1670991" y="3328674"/>
              <a:ext cx="1260000" cy="1260000"/>
            </a:xfrm>
            <a:prstGeom prst="ellipse">
              <a:avLst/>
            </a:prstGeom>
            <a:solidFill>
              <a:schemeClr val="accent1"/>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67" name="Bildobjekt 66">
              <a:hlinkClick r:id="rId6" action="ppaction://hlinksldjump"/>
              <a:extLst>
                <a:ext uri="{FF2B5EF4-FFF2-40B4-BE49-F238E27FC236}">
                  <a16:creationId xmlns:a16="http://schemas.microsoft.com/office/drawing/2014/main" id="{D8A7C307-3895-4454-B415-36E4A1C43D5A}"/>
                </a:ext>
              </a:extLst>
            </p:cNvPr>
            <p:cNvPicPr>
              <a:picLocks noChangeAspect="1"/>
            </p:cNvPicPr>
            <p:nvPr/>
          </p:nvPicPr>
          <p:blipFill>
            <a:blip r:embed="rId7" cstate="hq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966783" y="3616747"/>
              <a:ext cx="628414" cy="679324"/>
            </a:xfrm>
            <a:prstGeom prst="rect">
              <a:avLst/>
            </a:prstGeom>
          </p:spPr>
        </p:pic>
      </p:grpSp>
      <p:grpSp>
        <p:nvGrpSpPr>
          <p:cNvPr id="78" name="Grupp 77">
            <a:extLst>
              <a:ext uri="{FF2B5EF4-FFF2-40B4-BE49-F238E27FC236}">
                <a16:creationId xmlns:a16="http://schemas.microsoft.com/office/drawing/2014/main" id="{32376422-0199-4CD2-8AAF-B0AD6A59AC31}"/>
              </a:ext>
            </a:extLst>
          </p:cNvPr>
          <p:cNvGrpSpPr/>
          <p:nvPr/>
        </p:nvGrpSpPr>
        <p:grpSpPr>
          <a:xfrm>
            <a:off x="1535039" y="1021794"/>
            <a:ext cx="292775" cy="292775"/>
            <a:chOff x="6563713" y="3328674"/>
            <a:chExt cx="1260000" cy="1260000"/>
          </a:xfrm>
        </p:grpSpPr>
        <p:sp>
          <p:nvSpPr>
            <p:cNvPr id="79" name="Ellips 78">
              <a:hlinkClick r:id="rId8" action="ppaction://hlinksldjump"/>
              <a:extLst>
                <a:ext uri="{FF2B5EF4-FFF2-40B4-BE49-F238E27FC236}">
                  <a16:creationId xmlns:a16="http://schemas.microsoft.com/office/drawing/2014/main" id="{69FC5B4E-83E7-4A7C-959A-FD9E399B6725}"/>
                </a:ext>
              </a:extLst>
            </p:cNvPr>
            <p:cNvSpPr>
              <a:spLocks noChangeAspect="1"/>
            </p:cNvSpPr>
            <p:nvPr/>
          </p:nvSpPr>
          <p:spPr>
            <a:xfrm>
              <a:off x="6563713" y="3328674"/>
              <a:ext cx="1260000" cy="1260000"/>
            </a:xfrm>
            <a:prstGeom prst="ellipse">
              <a:avLst/>
            </a:prstGeom>
            <a:solidFill>
              <a:schemeClr val="accent1"/>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80" name="Bildobjekt 79">
              <a:hlinkClick r:id="rId8" action="ppaction://hlinksldjump"/>
              <a:extLst>
                <a:ext uri="{FF2B5EF4-FFF2-40B4-BE49-F238E27FC236}">
                  <a16:creationId xmlns:a16="http://schemas.microsoft.com/office/drawing/2014/main" id="{0CF113A8-6908-4EFC-9AFD-159CF276604C}"/>
                </a:ext>
              </a:extLst>
            </p:cNvPr>
            <p:cNvPicPr>
              <a:picLocks noChangeAspect="1"/>
            </p:cNvPicPr>
            <p:nvPr/>
          </p:nvPicPr>
          <p:blipFill>
            <a:blip r:embed="rId9" cstate="hq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6846088" y="3696300"/>
              <a:ext cx="708892" cy="531668"/>
            </a:xfrm>
            <a:prstGeom prst="rect">
              <a:avLst/>
            </a:prstGeom>
          </p:spPr>
        </p:pic>
      </p:grpSp>
    </p:spTree>
    <p:extLst>
      <p:ext uri="{BB962C8B-B14F-4D97-AF65-F5344CB8AC3E}">
        <p14:creationId xmlns:p14="http://schemas.microsoft.com/office/powerpoint/2010/main" val="645156694"/>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837ADD0B-D914-416C-869C-9D8C200503D3}"/>
              </a:ext>
            </a:extLst>
          </p:cNvPr>
          <p:cNvSpPr>
            <a:spLocks noGrp="1"/>
          </p:cNvSpPr>
          <p:nvPr>
            <p:ph type="title"/>
          </p:nvPr>
        </p:nvSpPr>
        <p:spPr/>
        <p:txBody>
          <a:bodyPr/>
          <a:lstStyle/>
          <a:p>
            <a:r>
              <a:rPr lang="sv-SE" dirty="0"/>
              <a:t>Regional nivå</a:t>
            </a:r>
            <a:endParaRPr lang="sv-SE" b="0" dirty="0"/>
          </a:p>
        </p:txBody>
      </p:sp>
      <p:sp>
        <p:nvSpPr>
          <p:cNvPr id="8" name="Underrubrik 7">
            <a:extLst>
              <a:ext uri="{FF2B5EF4-FFF2-40B4-BE49-F238E27FC236}">
                <a16:creationId xmlns:a16="http://schemas.microsoft.com/office/drawing/2014/main" id="{76BFE554-A0D5-4F98-9785-A742DAB6497A}"/>
              </a:ext>
            </a:extLst>
          </p:cNvPr>
          <p:cNvSpPr>
            <a:spLocks noGrp="1"/>
          </p:cNvSpPr>
          <p:nvPr>
            <p:ph type="subTitle" idx="1"/>
          </p:nvPr>
        </p:nvSpPr>
        <p:spPr/>
        <p:txBody>
          <a:bodyPr/>
          <a:lstStyle/>
          <a:p>
            <a:r>
              <a:rPr lang="sv-SE" dirty="0"/>
              <a:t>Kunskapsstöd</a:t>
            </a:r>
          </a:p>
        </p:txBody>
      </p:sp>
      <p:sp>
        <p:nvSpPr>
          <p:cNvPr id="5" name="Platshållare för text 4">
            <a:extLst>
              <a:ext uri="{FF2B5EF4-FFF2-40B4-BE49-F238E27FC236}">
                <a16:creationId xmlns:a16="http://schemas.microsoft.com/office/drawing/2014/main" id="{F80CFD74-3510-4B8F-A77B-A8851E74AAA8}"/>
              </a:ext>
            </a:extLst>
          </p:cNvPr>
          <p:cNvSpPr>
            <a:spLocks noGrp="1"/>
          </p:cNvSpPr>
          <p:nvPr>
            <p:ph type="body" sz="quarter" idx="13"/>
          </p:nvPr>
        </p:nvSpPr>
        <p:spPr>
          <a:xfrm>
            <a:off x="3427413" y="2360428"/>
            <a:ext cx="5719762" cy="2385268"/>
          </a:xfrm>
        </p:spPr>
        <p:txBody>
          <a:bodyPr/>
          <a:lstStyle/>
          <a:p>
            <a:r>
              <a:rPr lang="sv-SE" dirty="0"/>
              <a:t>Synliggör kunskapsluckor och utvecklingsbehov</a:t>
            </a:r>
          </a:p>
          <a:p>
            <a:r>
              <a:rPr lang="sv-SE" dirty="0"/>
              <a:t>Omvärldsbevakar</a:t>
            </a:r>
          </a:p>
          <a:p>
            <a:r>
              <a:rPr lang="sv-SE" dirty="0"/>
              <a:t>Stödjer anpassning av kunskapsstöd</a:t>
            </a:r>
          </a:p>
          <a:p>
            <a:r>
              <a:rPr lang="sv-SE" dirty="0"/>
              <a:t>Genomför praktiknära forskning</a:t>
            </a:r>
          </a:p>
          <a:p>
            <a:r>
              <a:rPr lang="sv-SE" dirty="0"/>
              <a:t>Ger struktur och stöd för implementering</a:t>
            </a:r>
          </a:p>
          <a:p>
            <a:r>
              <a:rPr lang="sv-SE" dirty="0"/>
              <a:t>Sprider kunskapsstöd</a:t>
            </a:r>
          </a:p>
          <a:p>
            <a:r>
              <a:rPr lang="sv-SE" dirty="0"/>
              <a:t>Stödjer produktion av lokal kunskap</a:t>
            </a:r>
          </a:p>
        </p:txBody>
      </p:sp>
      <p:grpSp>
        <p:nvGrpSpPr>
          <p:cNvPr id="62" name="Grupp 61">
            <a:extLst>
              <a:ext uri="{FF2B5EF4-FFF2-40B4-BE49-F238E27FC236}">
                <a16:creationId xmlns:a16="http://schemas.microsoft.com/office/drawing/2014/main" id="{2C3156F0-84A7-4545-9973-165AB50F86A0}"/>
              </a:ext>
            </a:extLst>
          </p:cNvPr>
          <p:cNvGrpSpPr/>
          <p:nvPr/>
        </p:nvGrpSpPr>
        <p:grpSpPr>
          <a:xfrm>
            <a:off x="1594439" y="1021795"/>
            <a:ext cx="292775" cy="292775"/>
            <a:chOff x="1670991" y="3328674"/>
            <a:chExt cx="1260000" cy="1260000"/>
          </a:xfrm>
        </p:grpSpPr>
        <p:sp>
          <p:nvSpPr>
            <p:cNvPr id="63" name="Ellips 62">
              <a:extLst>
                <a:ext uri="{FF2B5EF4-FFF2-40B4-BE49-F238E27FC236}">
                  <a16:creationId xmlns:a16="http://schemas.microsoft.com/office/drawing/2014/main" id="{3E1A5D46-596C-4D39-B929-2A5333FE800C}"/>
                </a:ext>
              </a:extLst>
            </p:cNvPr>
            <p:cNvSpPr>
              <a:spLocks noChangeAspect="1"/>
            </p:cNvSpPr>
            <p:nvPr/>
          </p:nvSpPr>
          <p:spPr>
            <a:xfrm>
              <a:off x="1670991" y="3328674"/>
              <a:ext cx="1260000" cy="1260000"/>
            </a:xfrm>
            <a:prstGeom prst="ellipse">
              <a:avLst/>
            </a:prstGeom>
            <a:solidFill>
              <a:schemeClr val="accent6"/>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64" name="Bildobjekt 63">
              <a:extLst>
                <a:ext uri="{FF2B5EF4-FFF2-40B4-BE49-F238E27FC236}">
                  <a16:creationId xmlns:a16="http://schemas.microsoft.com/office/drawing/2014/main" id="{3D08EDB9-ADC7-45C1-BE20-A61B098DF8BC}"/>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966783" y="3616747"/>
              <a:ext cx="628414" cy="679324"/>
            </a:xfrm>
            <a:prstGeom prst="rect">
              <a:avLst/>
            </a:prstGeom>
          </p:spPr>
        </p:pic>
      </p:grpSp>
      <p:grpSp>
        <p:nvGrpSpPr>
          <p:cNvPr id="65" name="Grupp 64">
            <a:extLst>
              <a:ext uri="{FF2B5EF4-FFF2-40B4-BE49-F238E27FC236}">
                <a16:creationId xmlns:a16="http://schemas.microsoft.com/office/drawing/2014/main" id="{F35A0F66-7038-4528-BEAE-FBC1D8DACEF4}"/>
              </a:ext>
            </a:extLst>
          </p:cNvPr>
          <p:cNvGrpSpPr/>
          <p:nvPr/>
        </p:nvGrpSpPr>
        <p:grpSpPr>
          <a:xfrm>
            <a:off x="2961167" y="1021795"/>
            <a:ext cx="292775" cy="292775"/>
            <a:chOff x="9040782" y="3328674"/>
            <a:chExt cx="1260000" cy="1260000"/>
          </a:xfrm>
        </p:grpSpPr>
        <p:sp>
          <p:nvSpPr>
            <p:cNvPr id="66" name="Ellips 65">
              <a:hlinkClick r:id="rId3" action="ppaction://hlinksldjump"/>
              <a:extLst>
                <a:ext uri="{FF2B5EF4-FFF2-40B4-BE49-F238E27FC236}">
                  <a16:creationId xmlns:a16="http://schemas.microsoft.com/office/drawing/2014/main" id="{463A8ECD-9887-4398-95B6-EDE57EE63F52}"/>
                </a:ext>
              </a:extLst>
            </p:cNvPr>
            <p:cNvSpPr>
              <a:spLocks noChangeAspect="1"/>
            </p:cNvSpPr>
            <p:nvPr/>
          </p:nvSpPr>
          <p:spPr>
            <a:xfrm>
              <a:off x="9040782" y="3328674"/>
              <a:ext cx="1260000" cy="1260000"/>
            </a:xfrm>
            <a:prstGeom prst="ellipse">
              <a:avLst/>
            </a:prstGeom>
            <a:solidFill>
              <a:schemeClr val="accent3"/>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67" name="Bildobjekt 66">
              <a:hlinkClick r:id="rId3" action="ppaction://hlinksldjump"/>
              <a:extLst>
                <a:ext uri="{FF2B5EF4-FFF2-40B4-BE49-F238E27FC236}">
                  <a16:creationId xmlns:a16="http://schemas.microsoft.com/office/drawing/2014/main" id="{F220C973-66C9-458B-9A09-6078621FA4CD}"/>
                </a:ext>
              </a:extLst>
            </p:cNvPr>
            <p:cNvPicPr>
              <a:picLocks noChangeAspect="1"/>
            </p:cNvPicPr>
            <p:nvPr/>
          </p:nvPicPr>
          <p:blipFill>
            <a:blip r:embed="rId4" cstate="hq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9246484" y="3714012"/>
              <a:ext cx="848596" cy="522840"/>
            </a:xfrm>
            <a:prstGeom prst="rect">
              <a:avLst/>
            </a:prstGeom>
          </p:spPr>
        </p:pic>
      </p:grpSp>
      <p:grpSp>
        <p:nvGrpSpPr>
          <p:cNvPr id="68" name="Grupp 67">
            <a:extLst>
              <a:ext uri="{FF2B5EF4-FFF2-40B4-BE49-F238E27FC236}">
                <a16:creationId xmlns:a16="http://schemas.microsoft.com/office/drawing/2014/main" id="{10384A13-1BDC-45EE-B73D-075FA8EC80A8}"/>
              </a:ext>
            </a:extLst>
          </p:cNvPr>
          <p:cNvGrpSpPr/>
          <p:nvPr/>
        </p:nvGrpSpPr>
        <p:grpSpPr>
          <a:xfrm>
            <a:off x="2050015" y="1021795"/>
            <a:ext cx="292775" cy="292775"/>
            <a:chOff x="4120764" y="3328674"/>
            <a:chExt cx="1260000" cy="1260000"/>
          </a:xfrm>
        </p:grpSpPr>
        <p:sp>
          <p:nvSpPr>
            <p:cNvPr id="69" name="Ellips 68">
              <a:hlinkClick r:id="rId5" action="ppaction://hlinksldjump"/>
              <a:extLst>
                <a:ext uri="{FF2B5EF4-FFF2-40B4-BE49-F238E27FC236}">
                  <a16:creationId xmlns:a16="http://schemas.microsoft.com/office/drawing/2014/main" id="{F2D9D65B-8052-4464-B396-4E1585A642EB}"/>
                </a:ext>
              </a:extLst>
            </p:cNvPr>
            <p:cNvSpPr>
              <a:spLocks noChangeAspect="1"/>
            </p:cNvSpPr>
            <p:nvPr/>
          </p:nvSpPr>
          <p:spPr>
            <a:xfrm>
              <a:off x="4120764" y="3328674"/>
              <a:ext cx="1260000" cy="1260000"/>
            </a:xfrm>
            <a:prstGeom prst="ellipse">
              <a:avLst/>
            </a:prstGeom>
            <a:solidFill>
              <a:schemeClr val="accent3"/>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70" name="Bildobjekt 69">
              <a:hlinkClick r:id="rId5" action="ppaction://hlinksldjump"/>
              <a:extLst>
                <a:ext uri="{FF2B5EF4-FFF2-40B4-BE49-F238E27FC236}">
                  <a16:creationId xmlns:a16="http://schemas.microsoft.com/office/drawing/2014/main" id="{B4C5721E-3B92-4812-B8E9-81644C8A011C}"/>
                </a:ext>
              </a:extLst>
            </p:cNvPr>
            <p:cNvPicPr>
              <a:picLocks noChangeAspect="1"/>
            </p:cNvPicPr>
            <p:nvPr/>
          </p:nvPicPr>
          <p:blipFill>
            <a:blip r:embed="rId6" cstate="hq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4394652" y="3610339"/>
              <a:ext cx="725872" cy="600433"/>
            </a:xfrm>
            <a:prstGeom prst="rect">
              <a:avLst/>
            </a:prstGeom>
          </p:spPr>
        </p:pic>
      </p:grpSp>
      <p:grpSp>
        <p:nvGrpSpPr>
          <p:cNvPr id="71" name="Grupp 70">
            <a:extLst>
              <a:ext uri="{FF2B5EF4-FFF2-40B4-BE49-F238E27FC236}">
                <a16:creationId xmlns:a16="http://schemas.microsoft.com/office/drawing/2014/main" id="{E3CDD5B3-01DD-472C-A390-4803B9D6C75B}"/>
              </a:ext>
            </a:extLst>
          </p:cNvPr>
          <p:cNvGrpSpPr/>
          <p:nvPr/>
        </p:nvGrpSpPr>
        <p:grpSpPr>
          <a:xfrm>
            <a:off x="2505591" y="1021795"/>
            <a:ext cx="292775" cy="292775"/>
            <a:chOff x="6563713" y="3328674"/>
            <a:chExt cx="1260000" cy="1260000"/>
          </a:xfrm>
        </p:grpSpPr>
        <p:sp>
          <p:nvSpPr>
            <p:cNvPr id="72" name="Ellips 71">
              <a:hlinkClick r:id="rId7" action="ppaction://hlinksldjump"/>
              <a:extLst>
                <a:ext uri="{FF2B5EF4-FFF2-40B4-BE49-F238E27FC236}">
                  <a16:creationId xmlns:a16="http://schemas.microsoft.com/office/drawing/2014/main" id="{286766C4-FA92-49BF-93F7-9F639E8CE339}"/>
                </a:ext>
              </a:extLst>
            </p:cNvPr>
            <p:cNvSpPr>
              <a:spLocks noChangeAspect="1"/>
            </p:cNvSpPr>
            <p:nvPr/>
          </p:nvSpPr>
          <p:spPr>
            <a:xfrm>
              <a:off x="6563713" y="3328674"/>
              <a:ext cx="1260000" cy="1260000"/>
            </a:xfrm>
            <a:prstGeom prst="ellipse">
              <a:avLst/>
            </a:prstGeom>
            <a:solidFill>
              <a:schemeClr val="accent3"/>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73" name="Bildobjekt 72">
              <a:hlinkClick r:id="rId7" action="ppaction://hlinksldjump"/>
              <a:extLst>
                <a:ext uri="{FF2B5EF4-FFF2-40B4-BE49-F238E27FC236}">
                  <a16:creationId xmlns:a16="http://schemas.microsoft.com/office/drawing/2014/main" id="{ECF9B84E-A91B-4873-930F-68708324A770}"/>
                </a:ext>
              </a:extLst>
            </p:cNvPr>
            <p:cNvPicPr>
              <a:picLocks noChangeAspect="1"/>
            </p:cNvPicPr>
            <p:nvPr/>
          </p:nvPicPr>
          <p:blipFill>
            <a:blip r:embed="rId8" cstate="hq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6846088" y="3696300"/>
              <a:ext cx="708892" cy="531668"/>
            </a:xfrm>
            <a:prstGeom prst="rect">
              <a:avLst/>
            </a:prstGeom>
          </p:spPr>
        </p:pic>
      </p:grpSp>
      <p:grpSp>
        <p:nvGrpSpPr>
          <p:cNvPr id="78" name="Grupp 77">
            <a:extLst>
              <a:ext uri="{FF2B5EF4-FFF2-40B4-BE49-F238E27FC236}">
                <a16:creationId xmlns:a16="http://schemas.microsoft.com/office/drawing/2014/main" id="{3D20BB21-3BED-485E-B10D-C12EC3FE2435}"/>
              </a:ext>
            </a:extLst>
          </p:cNvPr>
          <p:cNvGrpSpPr/>
          <p:nvPr/>
        </p:nvGrpSpPr>
        <p:grpSpPr>
          <a:xfrm>
            <a:off x="631209" y="527001"/>
            <a:ext cx="1260000" cy="1260000"/>
            <a:chOff x="1632559" y="5442108"/>
            <a:chExt cx="1260000" cy="1260000"/>
          </a:xfrm>
        </p:grpSpPr>
        <p:sp>
          <p:nvSpPr>
            <p:cNvPr id="79" name="Ellips 78">
              <a:extLst>
                <a:ext uri="{FF2B5EF4-FFF2-40B4-BE49-F238E27FC236}">
                  <a16:creationId xmlns:a16="http://schemas.microsoft.com/office/drawing/2014/main" id="{A8630A09-9746-4C7D-A8C6-A4D0919F9097}"/>
                </a:ext>
              </a:extLst>
            </p:cNvPr>
            <p:cNvSpPr>
              <a:spLocks noChangeAspect="1"/>
            </p:cNvSpPr>
            <p:nvPr/>
          </p:nvSpPr>
          <p:spPr>
            <a:xfrm>
              <a:off x="1632559" y="5442108"/>
              <a:ext cx="1260000" cy="1260000"/>
            </a:xfrm>
            <a:prstGeom prst="ellipse">
              <a:avLst/>
            </a:prstGeom>
            <a:solidFill>
              <a:schemeClr val="accent3"/>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80" name="Bildobjekt 79">
              <a:extLst>
                <a:ext uri="{FF2B5EF4-FFF2-40B4-BE49-F238E27FC236}">
                  <a16:creationId xmlns:a16="http://schemas.microsoft.com/office/drawing/2014/main" id="{7D3CD624-DB16-426E-AC5D-EE3A8080940E}"/>
                </a:ext>
              </a:extLst>
            </p:cNvPr>
            <p:cNvPicPr>
              <a:picLocks noChangeAspect="1"/>
            </p:cNvPicPr>
            <p:nvPr/>
          </p:nvPicPr>
          <p:blipFill>
            <a:blip r:embed="rId9" cstate="hq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1928351" y="5730181"/>
              <a:ext cx="628414" cy="679324"/>
            </a:xfrm>
            <a:prstGeom prst="rect">
              <a:avLst/>
            </a:prstGeom>
          </p:spPr>
        </p:pic>
      </p:grpSp>
      <p:grpSp>
        <p:nvGrpSpPr>
          <p:cNvPr id="4" name="Grupp 3">
            <a:extLst>
              <a:ext uri="{FF2B5EF4-FFF2-40B4-BE49-F238E27FC236}">
                <a16:creationId xmlns:a16="http://schemas.microsoft.com/office/drawing/2014/main" id="{FF800B8A-793B-4588-B846-72F3A0BCB8B1}"/>
              </a:ext>
            </a:extLst>
          </p:cNvPr>
          <p:cNvGrpSpPr/>
          <p:nvPr/>
        </p:nvGrpSpPr>
        <p:grpSpPr>
          <a:xfrm>
            <a:off x="9556371" y="4301871"/>
            <a:ext cx="576000" cy="576000"/>
            <a:chOff x="9556371" y="4301871"/>
            <a:chExt cx="576000" cy="576000"/>
          </a:xfrm>
        </p:grpSpPr>
        <p:sp>
          <p:nvSpPr>
            <p:cNvPr id="59" name="Pratbubbla: oval 58">
              <a:extLst>
                <a:ext uri="{FF2B5EF4-FFF2-40B4-BE49-F238E27FC236}">
                  <a16:creationId xmlns:a16="http://schemas.microsoft.com/office/drawing/2014/main" id="{DA6D82EF-688E-4794-BFE1-BE6721D408D5}"/>
                </a:ext>
              </a:extLst>
            </p:cNvPr>
            <p:cNvSpPr>
              <a:spLocks noChangeAspect="1"/>
            </p:cNvSpPr>
            <p:nvPr/>
          </p:nvSpPr>
          <p:spPr>
            <a:xfrm rot="8100000">
              <a:off x="9556371" y="4301871"/>
              <a:ext cx="576000" cy="576000"/>
            </a:xfrm>
            <a:prstGeom prst="wedgeEllipseCallout">
              <a:avLst>
                <a:gd name="adj1" fmla="val 41"/>
                <a:gd name="adj2" fmla="val 71323"/>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pic>
          <p:nvPicPr>
            <p:cNvPr id="75" name="Bildobjekt 74">
              <a:extLst>
                <a:ext uri="{FF2B5EF4-FFF2-40B4-BE49-F238E27FC236}">
                  <a16:creationId xmlns:a16="http://schemas.microsoft.com/office/drawing/2014/main" id="{627D7C7A-2CFA-485E-A2D2-C4261F4D4BF7}"/>
                </a:ext>
              </a:extLst>
            </p:cNvPr>
            <p:cNvPicPr>
              <a:picLocks noChangeAspect="1"/>
            </p:cNvPicPr>
            <p:nvPr/>
          </p:nvPicPr>
          <p:blipFill>
            <a:blip r:embed="rId10" cstate="hq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9680327" y="4429435"/>
              <a:ext cx="293187" cy="316939"/>
            </a:xfrm>
            <a:prstGeom prst="rect">
              <a:avLst/>
            </a:prstGeom>
          </p:spPr>
        </p:pic>
      </p:grpSp>
      <p:cxnSp>
        <p:nvCxnSpPr>
          <p:cNvPr id="77" name="Rak koppling 76">
            <a:extLst>
              <a:ext uri="{FF2B5EF4-FFF2-40B4-BE49-F238E27FC236}">
                <a16:creationId xmlns:a16="http://schemas.microsoft.com/office/drawing/2014/main" id="{1C6A6B83-F49A-4895-9190-94B3B3F19A6E}"/>
              </a:ext>
            </a:extLst>
          </p:cNvPr>
          <p:cNvCxnSpPr>
            <a:cxnSpLocks/>
          </p:cNvCxnSpPr>
          <p:nvPr/>
        </p:nvCxnSpPr>
        <p:spPr>
          <a:xfrm>
            <a:off x="10104715" y="4828086"/>
            <a:ext cx="188354" cy="179476"/>
          </a:xfrm>
          <a:prstGeom prst="line">
            <a:avLst/>
          </a:prstGeom>
          <a:ln w="12700">
            <a:solidFill>
              <a:schemeClr val="tx1"/>
            </a:solidFill>
            <a:prstDash val="sysDash"/>
            <a:headEnd type="triangle" w="med" len="sm"/>
            <a:tailEnd type="triangle" w="med" len="sm"/>
          </a:ln>
        </p:spPr>
        <p:style>
          <a:lnRef idx="1">
            <a:schemeClr val="accent1"/>
          </a:lnRef>
          <a:fillRef idx="0">
            <a:schemeClr val="accent1"/>
          </a:fillRef>
          <a:effectRef idx="0">
            <a:schemeClr val="accent1"/>
          </a:effectRef>
          <a:fontRef idx="minor">
            <a:schemeClr val="tx1"/>
          </a:fontRef>
        </p:style>
      </p:cxnSp>
      <p:grpSp>
        <p:nvGrpSpPr>
          <p:cNvPr id="81" name="Grupp 80">
            <a:extLst>
              <a:ext uri="{FF2B5EF4-FFF2-40B4-BE49-F238E27FC236}">
                <a16:creationId xmlns:a16="http://schemas.microsoft.com/office/drawing/2014/main" id="{42A6E23E-8465-43DD-A84F-336FB347C953}"/>
              </a:ext>
            </a:extLst>
          </p:cNvPr>
          <p:cNvGrpSpPr>
            <a:grpSpLocks noChangeAspect="1"/>
          </p:cNvGrpSpPr>
          <p:nvPr/>
        </p:nvGrpSpPr>
        <p:grpSpPr>
          <a:xfrm>
            <a:off x="10115764" y="4839116"/>
            <a:ext cx="1326349" cy="1326347"/>
            <a:chOff x="1733399" y="2979546"/>
            <a:chExt cx="1489395" cy="1489395"/>
          </a:xfrm>
        </p:grpSpPr>
        <p:sp>
          <p:nvSpPr>
            <p:cNvPr id="82" name="Ellips 81">
              <a:hlinkClick r:id="rId11" action="ppaction://hlinksldjump"/>
              <a:extLst>
                <a:ext uri="{FF2B5EF4-FFF2-40B4-BE49-F238E27FC236}">
                  <a16:creationId xmlns:a16="http://schemas.microsoft.com/office/drawing/2014/main" id="{A391509B-9672-4C85-A2C0-09BB3726FEE2}"/>
                </a:ext>
              </a:extLst>
            </p:cNvPr>
            <p:cNvSpPr>
              <a:spLocks noChangeAspect="1"/>
            </p:cNvSpPr>
            <p:nvPr/>
          </p:nvSpPr>
          <p:spPr>
            <a:xfrm>
              <a:off x="1733400" y="2979546"/>
              <a:ext cx="1489394" cy="148939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3" name="Rektangel 82">
              <a:hlinkClick r:id="rId11" action="ppaction://hlinksldjump"/>
              <a:extLst>
                <a:ext uri="{FF2B5EF4-FFF2-40B4-BE49-F238E27FC236}">
                  <a16:creationId xmlns:a16="http://schemas.microsoft.com/office/drawing/2014/main" id="{240F87AF-C626-4FA5-8EBC-7C722AFD113E}"/>
                </a:ext>
              </a:extLst>
            </p:cNvPr>
            <p:cNvSpPr/>
            <p:nvPr/>
          </p:nvSpPr>
          <p:spPr>
            <a:xfrm>
              <a:off x="1733399" y="3309509"/>
              <a:ext cx="1489393" cy="829468"/>
            </a:xfrm>
            <a:prstGeom prst="rect">
              <a:avLst/>
            </a:prstGeom>
          </p:spPr>
          <p:txBody>
            <a:bodyPr wrap="square" lIns="0" tIns="0" rIns="0" bIns="0">
              <a:spAutoFit/>
            </a:bodyPr>
            <a:lstStyle/>
            <a:p>
              <a:pPr algn="ctr"/>
              <a:r>
                <a:rPr lang="sv-SE" sz="1600" b="1" spc="-50" dirty="0">
                  <a:solidFill>
                    <a:schemeClr val="bg1"/>
                  </a:solidFill>
                </a:rPr>
                <a:t>Lokal nivå</a:t>
              </a:r>
            </a:p>
            <a:p>
              <a:pPr algn="ctr"/>
              <a:r>
                <a:rPr lang="sv-SE" sz="1600" spc="-50" dirty="0">
                  <a:solidFill>
                    <a:schemeClr val="bg1"/>
                  </a:solidFill>
                </a:rPr>
                <a:t>Kommuner </a:t>
              </a:r>
            </a:p>
            <a:p>
              <a:pPr algn="ctr"/>
              <a:r>
                <a:rPr lang="sv-SE" sz="1600" spc="-50" dirty="0">
                  <a:solidFill>
                    <a:schemeClr val="bg1"/>
                  </a:solidFill>
                </a:rPr>
                <a:t>i länet</a:t>
              </a:r>
            </a:p>
          </p:txBody>
        </p:sp>
      </p:grpSp>
    </p:spTree>
    <p:extLst>
      <p:ext uri="{BB962C8B-B14F-4D97-AF65-F5344CB8AC3E}">
        <p14:creationId xmlns:p14="http://schemas.microsoft.com/office/powerpoint/2010/main" val="745289894"/>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anim calcmode="lin" valueType="num">
                                      <p:cBhvr>
                                        <p:cTn id="10" dur="500" fill="hold"/>
                                        <p:tgtEl>
                                          <p:spTgt spid="4"/>
                                        </p:tgtEl>
                                        <p:attrNameLst>
                                          <p:attrName>ppt_x</p:attrName>
                                        </p:attrNameLst>
                                      </p:cBhvr>
                                      <p:tavLst>
                                        <p:tav tm="0">
                                          <p:val>
                                            <p:fltVal val="0.5"/>
                                          </p:val>
                                        </p:tav>
                                        <p:tav tm="100000">
                                          <p:val>
                                            <p:strVal val="#ppt_x"/>
                                          </p:val>
                                        </p:tav>
                                      </p:tavLst>
                                    </p:anim>
                                    <p:anim calcmode="lin" valueType="num">
                                      <p:cBhvr>
                                        <p:cTn id="11" dur="500" fill="hold"/>
                                        <p:tgtEl>
                                          <p:spTgt spid="4"/>
                                        </p:tgtEl>
                                        <p:attrNameLst>
                                          <p:attrName>ppt_y</p:attrName>
                                        </p:attrNameLst>
                                      </p:cBhvr>
                                      <p:tavLst>
                                        <p:tav tm="0">
                                          <p:val>
                                            <p:fltVal val="0.5"/>
                                          </p:val>
                                        </p:tav>
                                        <p:tav tm="100000">
                                          <p:val>
                                            <p:strVal val="#ppt_y"/>
                                          </p:val>
                                        </p:tav>
                                      </p:tavLst>
                                    </p:anim>
                                  </p:childTnLst>
                                </p:cTn>
                              </p:par>
                            </p:childTnLst>
                          </p:cTn>
                        </p:par>
                        <p:par>
                          <p:cTn id="12" fill="hold">
                            <p:stCondLst>
                              <p:cond delay="500"/>
                            </p:stCondLst>
                            <p:childTnLst>
                              <p:par>
                                <p:cTn id="13" presetID="22" presetClass="entr" presetSubtype="8" fill="hold" nodeType="afterEffect">
                                  <p:stCondLst>
                                    <p:cond delay="0"/>
                                  </p:stCondLst>
                                  <p:childTnLst>
                                    <p:set>
                                      <p:cBhvr>
                                        <p:cTn id="14" dur="1" fill="hold">
                                          <p:stCondLst>
                                            <p:cond delay="0"/>
                                          </p:stCondLst>
                                        </p:cTn>
                                        <p:tgtEl>
                                          <p:spTgt spid="77"/>
                                        </p:tgtEl>
                                        <p:attrNameLst>
                                          <p:attrName>style.visibility</p:attrName>
                                        </p:attrNameLst>
                                      </p:cBhvr>
                                      <p:to>
                                        <p:strVal val="visible"/>
                                      </p:to>
                                    </p:set>
                                    <p:animEffect transition="in" filter="wipe(left)">
                                      <p:cBhvr>
                                        <p:cTn id="15" dur="500"/>
                                        <p:tgtEl>
                                          <p:spTgt spid="77"/>
                                        </p:tgtEl>
                                      </p:cBhvr>
                                    </p:animEffect>
                                  </p:childTnLst>
                                </p:cTn>
                              </p:par>
                              <p:par>
                                <p:cTn id="16" presetID="53" presetClass="entr" presetSubtype="16" fill="hold" nodeType="withEffect">
                                  <p:stCondLst>
                                    <p:cond delay="0"/>
                                  </p:stCondLst>
                                  <p:childTnLst>
                                    <p:set>
                                      <p:cBhvr>
                                        <p:cTn id="17" dur="1" fill="hold">
                                          <p:stCondLst>
                                            <p:cond delay="0"/>
                                          </p:stCondLst>
                                        </p:cTn>
                                        <p:tgtEl>
                                          <p:spTgt spid="81"/>
                                        </p:tgtEl>
                                        <p:attrNameLst>
                                          <p:attrName>style.visibility</p:attrName>
                                        </p:attrNameLst>
                                      </p:cBhvr>
                                      <p:to>
                                        <p:strVal val="visible"/>
                                      </p:to>
                                    </p:set>
                                    <p:anim calcmode="lin" valueType="num">
                                      <p:cBhvr>
                                        <p:cTn id="18" dur="500" fill="hold"/>
                                        <p:tgtEl>
                                          <p:spTgt spid="81"/>
                                        </p:tgtEl>
                                        <p:attrNameLst>
                                          <p:attrName>ppt_w</p:attrName>
                                        </p:attrNameLst>
                                      </p:cBhvr>
                                      <p:tavLst>
                                        <p:tav tm="0">
                                          <p:val>
                                            <p:fltVal val="0"/>
                                          </p:val>
                                        </p:tav>
                                        <p:tav tm="100000">
                                          <p:val>
                                            <p:strVal val="#ppt_w"/>
                                          </p:val>
                                        </p:tav>
                                      </p:tavLst>
                                    </p:anim>
                                    <p:anim calcmode="lin" valueType="num">
                                      <p:cBhvr>
                                        <p:cTn id="19" dur="500" fill="hold"/>
                                        <p:tgtEl>
                                          <p:spTgt spid="81"/>
                                        </p:tgtEl>
                                        <p:attrNameLst>
                                          <p:attrName>ppt_h</p:attrName>
                                        </p:attrNameLst>
                                      </p:cBhvr>
                                      <p:tavLst>
                                        <p:tav tm="0">
                                          <p:val>
                                            <p:fltVal val="0"/>
                                          </p:val>
                                        </p:tav>
                                        <p:tav tm="100000">
                                          <p:val>
                                            <p:strVal val="#ppt_h"/>
                                          </p:val>
                                        </p:tav>
                                      </p:tavLst>
                                    </p:anim>
                                    <p:animEffect transition="in" filter="fade">
                                      <p:cBhvr>
                                        <p:cTn id="20"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837ADD0B-D914-416C-869C-9D8C200503D3}"/>
              </a:ext>
            </a:extLst>
          </p:cNvPr>
          <p:cNvSpPr>
            <a:spLocks noGrp="1"/>
          </p:cNvSpPr>
          <p:nvPr>
            <p:ph type="title"/>
          </p:nvPr>
        </p:nvSpPr>
        <p:spPr/>
        <p:txBody>
          <a:bodyPr/>
          <a:lstStyle/>
          <a:p>
            <a:r>
              <a:rPr lang="sv-SE" dirty="0"/>
              <a:t>Regional nivå</a:t>
            </a:r>
            <a:endParaRPr lang="sv-SE" b="0" dirty="0"/>
          </a:p>
        </p:txBody>
      </p:sp>
      <p:sp>
        <p:nvSpPr>
          <p:cNvPr id="8" name="Underrubrik 7">
            <a:extLst>
              <a:ext uri="{FF2B5EF4-FFF2-40B4-BE49-F238E27FC236}">
                <a16:creationId xmlns:a16="http://schemas.microsoft.com/office/drawing/2014/main" id="{76BFE554-A0D5-4F98-9785-A742DAB6497A}"/>
              </a:ext>
            </a:extLst>
          </p:cNvPr>
          <p:cNvSpPr>
            <a:spLocks noGrp="1"/>
          </p:cNvSpPr>
          <p:nvPr>
            <p:ph type="subTitle" idx="1"/>
          </p:nvPr>
        </p:nvSpPr>
        <p:spPr>
          <a:xfrm>
            <a:off x="3427906" y="1665027"/>
            <a:ext cx="5719506" cy="1015663"/>
          </a:xfrm>
        </p:spPr>
        <p:txBody>
          <a:bodyPr/>
          <a:lstStyle/>
          <a:p>
            <a:r>
              <a:rPr lang="sv-SE" dirty="0"/>
              <a:t>Uppföljning &amp; analys på individ- och verksamhetsnivå</a:t>
            </a:r>
          </a:p>
        </p:txBody>
      </p:sp>
      <p:sp>
        <p:nvSpPr>
          <p:cNvPr id="5" name="Platshållare för text 4">
            <a:extLst>
              <a:ext uri="{FF2B5EF4-FFF2-40B4-BE49-F238E27FC236}">
                <a16:creationId xmlns:a16="http://schemas.microsoft.com/office/drawing/2014/main" id="{F80CFD74-3510-4B8F-A77B-A8851E74AAA8}"/>
              </a:ext>
            </a:extLst>
          </p:cNvPr>
          <p:cNvSpPr>
            <a:spLocks noGrp="1"/>
          </p:cNvSpPr>
          <p:nvPr>
            <p:ph type="body" sz="quarter" idx="13"/>
          </p:nvPr>
        </p:nvSpPr>
        <p:spPr>
          <a:xfrm>
            <a:off x="3427413" y="2839260"/>
            <a:ext cx="5719762" cy="1892826"/>
          </a:xfrm>
        </p:spPr>
        <p:txBody>
          <a:bodyPr/>
          <a:lstStyle/>
          <a:p>
            <a:r>
              <a:rPr lang="sv-SE" dirty="0"/>
              <a:t>Stödjer och bidrar med statistisk kompetens och analys</a:t>
            </a:r>
          </a:p>
          <a:p>
            <a:r>
              <a:rPr lang="sv-SE" dirty="0"/>
              <a:t>Tar fram sammanställningar och aggregerar resultat till länsnivå så att kommuner kan jämföra sig</a:t>
            </a:r>
          </a:p>
          <a:p>
            <a:r>
              <a:rPr lang="sv-SE" dirty="0"/>
              <a:t>Bistår med databehandlingar och ger stöd till analysgrupper</a:t>
            </a:r>
          </a:p>
          <a:p>
            <a:r>
              <a:rPr lang="sv-SE" dirty="0"/>
              <a:t>Ger metodstöd i systematisk uppföljning</a:t>
            </a:r>
          </a:p>
        </p:txBody>
      </p:sp>
      <p:grpSp>
        <p:nvGrpSpPr>
          <p:cNvPr id="75" name="Grupp 74">
            <a:extLst>
              <a:ext uri="{FF2B5EF4-FFF2-40B4-BE49-F238E27FC236}">
                <a16:creationId xmlns:a16="http://schemas.microsoft.com/office/drawing/2014/main" id="{A512EBCE-AA85-4EEE-AB0E-6C14B06D0431}"/>
              </a:ext>
            </a:extLst>
          </p:cNvPr>
          <p:cNvGrpSpPr/>
          <p:nvPr/>
        </p:nvGrpSpPr>
        <p:grpSpPr>
          <a:xfrm>
            <a:off x="1082790" y="538182"/>
            <a:ext cx="1260000" cy="1260000"/>
            <a:chOff x="4082332" y="5442108"/>
            <a:chExt cx="1260000" cy="1260000"/>
          </a:xfrm>
        </p:grpSpPr>
        <p:sp>
          <p:nvSpPr>
            <p:cNvPr id="49" name="Ellips 48">
              <a:extLst>
                <a:ext uri="{FF2B5EF4-FFF2-40B4-BE49-F238E27FC236}">
                  <a16:creationId xmlns:a16="http://schemas.microsoft.com/office/drawing/2014/main" id="{8EA0BF96-5D6E-44BD-9D9B-B380B244B602}"/>
                </a:ext>
              </a:extLst>
            </p:cNvPr>
            <p:cNvSpPr>
              <a:spLocks noChangeAspect="1"/>
            </p:cNvSpPr>
            <p:nvPr/>
          </p:nvSpPr>
          <p:spPr>
            <a:xfrm>
              <a:off x="4082332" y="5442108"/>
              <a:ext cx="1260000" cy="1260000"/>
            </a:xfrm>
            <a:prstGeom prst="ellipse">
              <a:avLst/>
            </a:prstGeom>
            <a:solidFill>
              <a:schemeClr val="accent3"/>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54" name="Bildobjekt 53">
              <a:extLst>
                <a:ext uri="{FF2B5EF4-FFF2-40B4-BE49-F238E27FC236}">
                  <a16:creationId xmlns:a16="http://schemas.microsoft.com/office/drawing/2014/main" id="{9E44974B-9D3D-42D4-BE2E-7F04BEC9D2FC}"/>
                </a:ext>
              </a:extLst>
            </p:cNvPr>
            <p:cNvPicPr>
              <a:picLocks noChangeAspect="1"/>
            </p:cNvPicPr>
            <p:nvPr/>
          </p:nvPicPr>
          <p:blipFill>
            <a:blip r:embed="rId2" cstate="hq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4356220" y="5723773"/>
              <a:ext cx="725872" cy="600433"/>
            </a:xfrm>
            <a:prstGeom prst="rect">
              <a:avLst/>
            </a:prstGeom>
          </p:spPr>
        </p:pic>
      </p:grpSp>
      <p:grpSp>
        <p:nvGrpSpPr>
          <p:cNvPr id="29" name="Grupp 28">
            <a:extLst>
              <a:ext uri="{FF2B5EF4-FFF2-40B4-BE49-F238E27FC236}">
                <a16:creationId xmlns:a16="http://schemas.microsoft.com/office/drawing/2014/main" id="{FA5EFC5A-D18D-436F-95D5-FE9E73621CAE}"/>
              </a:ext>
            </a:extLst>
          </p:cNvPr>
          <p:cNvGrpSpPr/>
          <p:nvPr/>
        </p:nvGrpSpPr>
        <p:grpSpPr>
          <a:xfrm>
            <a:off x="623888" y="1024225"/>
            <a:ext cx="292775" cy="292775"/>
            <a:chOff x="1670991" y="3328674"/>
            <a:chExt cx="1260000" cy="1260000"/>
          </a:xfrm>
        </p:grpSpPr>
        <p:sp>
          <p:nvSpPr>
            <p:cNvPr id="30" name="Ellips 29">
              <a:hlinkClick r:id="rId3" action="ppaction://hlinksldjump"/>
              <a:extLst>
                <a:ext uri="{FF2B5EF4-FFF2-40B4-BE49-F238E27FC236}">
                  <a16:creationId xmlns:a16="http://schemas.microsoft.com/office/drawing/2014/main" id="{3EE74253-87E9-45C1-ADBF-B0A18065339A}"/>
                </a:ext>
              </a:extLst>
            </p:cNvPr>
            <p:cNvSpPr>
              <a:spLocks noChangeAspect="1"/>
            </p:cNvSpPr>
            <p:nvPr/>
          </p:nvSpPr>
          <p:spPr>
            <a:xfrm>
              <a:off x="1670991" y="3328674"/>
              <a:ext cx="1260000" cy="1260000"/>
            </a:xfrm>
            <a:prstGeom prst="ellipse">
              <a:avLst/>
            </a:prstGeom>
            <a:solidFill>
              <a:schemeClr val="accent3"/>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1" name="Bildobjekt 30">
              <a:hlinkClick r:id="rId3" action="ppaction://hlinksldjump"/>
              <a:extLst>
                <a:ext uri="{FF2B5EF4-FFF2-40B4-BE49-F238E27FC236}">
                  <a16:creationId xmlns:a16="http://schemas.microsoft.com/office/drawing/2014/main" id="{A04DAC12-0C05-4AF7-B85C-80FDB2E55FBB}"/>
                </a:ext>
              </a:extLst>
            </p:cNvPr>
            <p:cNvPicPr>
              <a:picLocks noChangeAspect="1"/>
            </p:cNvPicPr>
            <p:nvPr/>
          </p:nvPicPr>
          <p:blipFill>
            <a:blip r:embed="rId4" cstate="hq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1966783" y="3616747"/>
              <a:ext cx="628414" cy="679324"/>
            </a:xfrm>
            <a:prstGeom prst="rect">
              <a:avLst/>
            </a:prstGeom>
          </p:spPr>
        </p:pic>
      </p:grpSp>
      <p:sp>
        <p:nvSpPr>
          <p:cNvPr id="60" name="Pratbubbla: oval 59">
            <a:extLst>
              <a:ext uri="{FF2B5EF4-FFF2-40B4-BE49-F238E27FC236}">
                <a16:creationId xmlns:a16="http://schemas.microsoft.com/office/drawing/2014/main" id="{16C12F1B-3C53-4A72-A6FD-E2689BAE0AF5}"/>
              </a:ext>
            </a:extLst>
          </p:cNvPr>
          <p:cNvSpPr>
            <a:spLocks noChangeAspect="1"/>
          </p:cNvSpPr>
          <p:nvPr/>
        </p:nvSpPr>
        <p:spPr>
          <a:xfrm rot="8100000">
            <a:off x="9556371" y="4301871"/>
            <a:ext cx="576000" cy="576000"/>
          </a:xfrm>
          <a:prstGeom prst="wedgeEllipseCallout">
            <a:avLst>
              <a:gd name="adj1" fmla="val 41"/>
              <a:gd name="adj2" fmla="val 71323"/>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pic>
        <p:nvPicPr>
          <p:cNvPr id="63" name="Bildobjekt 62">
            <a:extLst>
              <a:ext uri="{FF2B5EF4-FFF2-40B4-BE49-F238E27FC236}">
                <a16:creationId xmlns:a16="http://schemas.microsoft.com/office/drawing/2014/main" id="{A2A85B0C-3CB5-431A-AA72-A59F1432E5FC}"/>
              </a:ext>
            </a:extLst>
          </p:cNvPr>
          <p:cNvPicPr>
            <a:picLocks noChangeAspect="1"/>
          </p:cNvPicPr>
          <p:nvPr/>
        </p:nvPicPr>
        <p:blipFill>
          <a:blip r:embed="rId5" cstate="hq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9672914" y="4427699"/>
            <a:ext cx="347209" cy="287207"/>
          </a:xfrm>
          <a:prstGeom prst="rect">
            <a:avLst/>
          </a:prstGeom>
        </p:spPr>
      </p:pic>
      <p:cxnSp>
        <p:nvCxnSpPr>
          <p:cNvPr id="69" name="Rak koppling 68">
            <a:extLst>
              <a:ext uri="{FF2B5EF4-FFF2-40B4-BE49-F238E27FC236}">
                <a16:creationId xmlns:a16="http://schemas.microsoft.com/office/drawing/2014/main" id="{8A55B98C-A323-46E4-AB21-7421554B9091}"/>
              </a:ext>
            </a:extLst>
          </p:cNvPr>
          <p:cNvCxnSpPr>
            <a:cxnSpLocks/>
          </p:cNvCxnSpPr>
          <p:nvPr/>
        </p:nvCxnSpPr>
        <p:spPr>
          <a:xfrm>
            <a:off x="10104715" y="4828086"/>
            <a:ext cx="188354" cy="179476"/>
          </a:xfrm>
          <a:prstGeom prst="line">
            <a:avLst/>
          </a:prstGeom>
          <a:ln w="12700">
            <a:solidFill>
              <a:schemeClr val="tx1"/>
            </a:solidFill>
            <a:prstDash val="sysDash"/>
            <a:headEnd type="triangle" w="med" len="sm"/>
            <a:tailEnd type="triangle" w="med" len="sm"/>
          </a:ln>
        </p:spPr>
        <p:style>
          <a:lnRef idx="1">
            <a:schemeClr val="accent1"/>
          </a:lnRef>
          <a:fillRef idx="0">
            <a:schemeClr val="accent1"/>
          </a:fillRef>
          <a:effectRef idx="0">
            <a:schemeClr val="accent1"/>
          </a:effectRef>
          <a:fontRef idx="minor">
            <a:schemeClr val="tx1"/>
          </a:fontRef>
        </p:style>
      </p:cxnSp>
      <p:grpSp>
        <p:nvGrpSpPr>
          <p:cNvPr id="23" name="Grupp 22">
            <a:extLst>
              <a:ext uri="{FF2B5EF4-FFF2-40B4-BE49-F238E27FC236}">
                <a16:creationId xmlns:a16="http://schemas.microsoft.com/office/drawing/2014/main" id="{753E586E-796B-425C-B0FB-2D8DAE06BD23}"/>
              </a:ext>
            </a:extLst>
          </p:cNvPr>
          <p:cNvGrpSpPr/>
          <p:nvPr/>
        </p:nvGrpSpPr>
        <p:grpSpPr>
          <a:xfrm>
            <a:off x="2961167" y="1021795"/>
            <a:ext cx="292775" cy="292775"/>
            <a:chOff x="9040782" y="3328674"/>
            <a:chExt cx="1260000" cy="1260000"/>
          </a:xfrm>
        </p:grpSpPr>
        <p:sp>
          <p:nvSpPr>
            <p:cNvPr id="24" name="Ellips 23">
              <a:hlinkClick r:id="rId6" action="ppaction://hlinksldjump"/>
              <a:extLst>
                <a:ext uri="{FF2B5EF4-FFF2-40B4-BE49-F238E27FC236}">
                  <a16:creationId xmlns:a16="http://schemas.microsoft.com/office/drawing/2014/main" id="{60DF77C6-4060-4909-A572-AAEB44EB07C0}"/>
                </a:ext>
              </a:extLst>
            </p:cNvPr>
            <p:cNvSpPr>
              <a:spLocks noChangeAspect="1"/>
            </p:cNvSpPr>
            <p:nvPr/>
          </p:nvSpPr>
          <p:spPr>
            <a:xfrm>
              <a:off x="9040782" y="3328674"/>
              <a:ext cx="1260000" cy="1260000"/>
            </a:xfrm>
            <a:prstGeom prst="ellipse">
              <a:avLst/>
            </a:prstGeom>
            <a:solidFill>
              <a:schemeClr val="accent3"/>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25" name="Bildobjekt 24">
              <a:hlinkClick r:id="rId6" action="ppaction://hlinksldjump"/>
              <a:extLst>
                <a:ext uri="{FF2B5EF4-FFF2-40B4-BE49-F238E27FC236}">
                  <a16:creationId xmlns:a16="http://schemas.microsoft.com/office/drawing/2014/main" id="{C5094080-13FB-4375-B92B-3E9E049846AA}"/>
                </a:ext>
              </a:extLst>
            </p:cNvPr>
            <p:cNvPicPr>
              <a:picLocks noChangeAspect="1"/>
            </p:cNvPicPr>
            <p:nvPr/>
          </p:nvPicPr>
          <p:blipFill>
            <a:blip r:embed="rId7" cstate="hq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9246484" y="3714012"/>
              <a:ext cx="848596" cy="522840"/>
            </a:xfrm>
            <a:prstGeom prst="rect">
              <a:avLst/>
            </a:prstGeom>
          </p:spPr>
        </p:pic>
      </p:grpSp>
      <p:grpSp>
        <p:nvGrpSpPr>
          <p:cNvPr id="26" name="Grupp 25">
            <a:extLst>
              <a:ext uri="{FF2B5EF4-FFF2-40B4-BE49-F238E27FC236}">
                <a16:creationId xmlns:a16="http://schemas.microsoft.com/office/drawing/2014/main" id="{BBFC2B80-2C59-4201-A32B-B1B227972BD5}"/>
              </a:ext>
            </a:extLst>
          </p:cNvPr>
          <p:cNvGrpSpPr/>
          <p:nvPr/>
        </p:nvGrpSpPr>
        <p:grpSpPr>
          <a:xfrm>
            <a:off x="2505591" y="1021795"/>
            <a:ext cx="292775" cy="292775"/>
            <a:chOff x="6563713" y="3328674"/>
            <a:chExt cx="1260000" cy="1260000"/>
          </a:xfrm>
        </p:grpSpPr>
        <p:sp>
          <p:nvSpPr>
            <p:cNvPr id="27" name="Ellips 26">
              <a:hlinkClick r:id="rId8" action="ppaction://hlinksldjump"/>
              <a:extLst>
                <a:ext uri="{FF2B5EF4-FFF2-40B4-BE49-F238E27FC236}">
                  <a16:creationId xmlns:a16="http://schemas.microsoft.com/office/drawing/2014/main" id="{9B1B3CCA-8DC3-46A4-8EEC-6703F02D47AB}"/>
                </a:ext>
              </a:extLst>
            </p:cNvPr>
            <p:cNvSpPr>
              <a:spLocks noChangeAspect="1"/>
            </p:cNvSpPr>
            <p:nvPr/>
          </p:nvSpPr>
          <p:spPr>
            <a:xfrm>
              <a:off x="6563713" y="3328674"/>
              <a:ext cx="1260000" cy="1260000"/>
            </a:xfrm>
            <a:prstGeom prst="ellipse">
              <a:avLst/>
            </a:prstGeom>
            <a:solidFill>
              <a:schemeClr val="accent3"/>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28" name="Bildobjekt 27">
              <a:hlinkClick r:id="rId8" action="ppaction://hlinksldjump"/>
              <a:extLst>
                <a:ext uri="{FF2B5EF4-FFF2-40B4-BE49-F238E27FC236}">
                  <a16:creationId xmlns:a16="http://schemas.microsoft.com/office/drawing/2014/main" id="{35B320AA-1D44-42DE-A455-28198ACCBE1D}"/>
                </a:ext>
              </a:extLst>
            </p:cNvPr>
            <p:cNvPicPr>
              <a:picLocks noChangeAspect="1"/>
            </p:cNvPicPr>
            <p:nvPr/>
          </p:nvPicPr>
          <p:blipFill>
            <a:blip r:embed="rId9" cstate="hq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6846088" y="3696300"/>
              <a:ext cx="708892" cy="531668"/>
            </a:xfrm>
            <a:prstGeom prst="rect">
              <a:avLst/>
            </a:prstGeom>
          </p:spPr>
        </p:pic>
      </p:grpSp>
      <p:grpSp>
        <p:nvGrpSpPr>
          <p:cNvPr id="35" name="Grupp 34">
            <a:extLst>
              <a:ext uri="{FF2B5EF4-FFF2-40B4-BE49-F238E27FC236}">
                <a16:creationId xmlns:a16="http://schemas.microsoft.com/office/drawing/2014/main" id="{769206D0-B004-4E59-833B-3C3D368699DF}"/>
              </a:ext>
            </a:extLst>
          </p:cNvPr>
          <p:cNvGrpSpPr>
            <a:grpSpLocks noChangeAspect="1"/>
          </p:cNvGrpSpPr>
          <p:nvPr/>
        </p:nvGrpSpPr>
        <p:grpSpPr>
          <a:xfrm>
            <a:off x="10115764" y="4839116"/>
            <a:ext cx="1326349" cy="1326347"/>
            <a:chOff x="1733399" y="2979546"/>
            <a:chExt cx="1489395" cy="1489395"/>
          </a:xfrm>
        </p:grpSpPr>
        <p:sp>
          <p:nvSpPr>
            <p:cNvPr id="36" name="Ellips 35">
              <a:hlinkClick r:id="rId10" action="ppaction://hlinksldjump"/>
              <a:extLst>
                <a:ext uri="{FF2B5EF4-FFF2-40B4-BE49-F238E27FC236}">
                  <a16:creationId xmlns:a16="http://schemas.microsoft.com/office/drawing/2014/main" id="{60607137-C28B-4370-BAB4-FA0E73EF9740}"/>
                </a:ext>
              </a:extLst>
            </p:cNvPr>
            <p:cNvSpPr>
              <a:spLocks noChangeAspect="1"/>
            </p:cNvSpPr>
            <p:nvPr/>
          </p:nvSpPr>
          <p:spPr>
            <a:xfrm>
              <a:off x="1733400" y="2979546"/>
              <a:ext cx="1489394" cy="148939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7" name="Rektangel 36">
              <a:hlinkClick r:id="rId10" action="ppaction://hlinksldjump"/>
              <a:extLst>
                <a:ext uri="{FF2B5EF4-FFF2-40B4-BE49-F238E27FC236}">
                  <a16:creationId xmlns:a16="http://schemas.microsoft.com/office/drawing/2014/main" id="{C5764FEC-7C1B-4B0E-B3FD-8BBB61CEFBBA}"/>
                </a:ext>
              </a:extLst>
            </p:cNvPr>
            <p:cNvSpPr/>
            <p:nvPr/>
          </p:nvSpPr>
          <p:spPr>
            <a:xfrm>
              <a:off x="1733399" y="3309509"/>
              <a:ext cx="1489393" cy="829468"/>
            </a:xfrm>
            <a:prstGeom prst="rect">
              <a:avLst/>
            </a:prstGeom>
          </p:spPr>
          <p:txBody>
            <a:bodyPr wrap="square" lIns="0" tIns="0" rIns="0" bIns="0">
              <a:spAutoFit/>
            </a:bodyPr>
            <a:lstStyle/>
            <a:p>
              <a:pPr algn="ctr"/>
              <a:r>
                <a:rPr lang="sv-SE" sz="1600" b="1" spc="-50" dirty="0">
                  <a:solidFill>
                    <a:schemeClr val="bg1"/>
                  </a:solidFill>
                </a:rPr>
                <a:t>Lokal nivå</a:t>
              </a:r>
            </a:p>
            <a:p>
              <a:pPr algn="ctr"/>
              <a:r>
                <a:rPr lang="sv-SE" sz="1600" spc="-50" dirty="0">
                  <a:solidFill>
                    <a:schemeClr val="bg1"/>
                  </a:solidFill>
                </a:rPr>
                <a:t>Kommuner </a:t>
              </a:r>
            </a:p>
            <a:p>
              <a:pPr algn="ctr"/>
              <a:r>
                <a:rPr lang="sv-SE" sz="1600" spc="-50" dirty="0">
                  <a:solidFill>
                    <a:schemeClr val="bg1"/>
                  </a:solidFill>
                </a:rPr>
                <a:t>i länet</a:t>
              </a:r>
            </a:p>
          </p:txBody>
        </p:sp>
      </p:grpSp>
    </p:spTree>
    <p:extLst>
      <p:ext uri="{BB962C8B-B14F-4D97-AF65-F5344CB8AC3E}">
        <p14:creationId xmlns:p14="http://schemas.microsoft.com/office/powerpoint/2010/main" val="3121908754"/>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837ADD0B-D914-416C-869C-9D8C200503D3}"/>
              </a:ext>
            </a:extLst>
          </p:cNvPr>
          <p:cNvSpPr>
            <a:spLocks noGrp="1"/>
          </p:cNvSpPr>
          <p:nvPr>
            <p:ph type="title"/>
          </p:nvPr>
        </p:nvSpPr>
        <p:spPr/>
        <p:txBody>
          <a:bodyPr/>
          <a:lstStyle/>
          <a:p>
            <a:r>
              <a:rPr lang="sv-SE" dirty="0"/>
              <a:t>Regional nivå</a:t>
            </a:r>
            <a:endParaRPr lang="sv-SE" b="0" dirty="0"/>
          </a:p>
        </p:txBody>
      </p:sp>
      <p:sp>
        <p:nvSpPr>
          <p:cNvPr id="8" name="Underrubrik 7">
            <a:extLst>
              <a:ext uri="{FF2B5EF4-FFF2-40B4-BE49-F238E27FC236}">
                <a16:creationId xmlns:a16="http://schemas.microsoft.com/office/drawing/2014/main" id="{76BFE554-A0D5-4F98-9785-A742DAB6497A}"/>
              </a:ext>
            </a:extLst>
          </p:cNvPr>
          <p:cNvSpPr>
            <a:spLocks noGrp="1"/>
          </p:cNvSpPr>
          <p:nvPr>
            <p:ph type="subTitle" idx="1"/>
          </p:nvPr>
        </p:nvSpPr>
        <p:spPr/>
        <p:txBody>
          <a:bodyPr/>
          <a:lstStyle/>
          <a:p>
            <a:r>
              <a:rPr lang="sv-SE" dirty="0"/>
              <a:t>Verksamhetsutveckling</a:t>
            </a:r>
          </a:p>
        </p:txBody>
      </p:sp>
      <p:sp>
        <p:nvSpPr>
          <p:cNvPr id="5" name="Platshållare för text 4">
            <a:extLst>
              <a:ext uri="{FF2B5EF4-FFF2-40B4-BE49-F238E27FC236}">
                <a16:creationId xmlns:a16="http://schemas.microsoft.com/office/drawing/2014/main" id="{F80CFD74-3510-4B8F-A77B-A8851E74AAA8}"/>
              </a:ext>
            </a:extLst>
          </p:cNvPr>
          <p:cNvSpPr>
            <a:spLocks noGrp="1"/>
          </p:cNvSpPr>
          <p:nvPr>
            <p:ph type="body" sz="quarter" idx="13"/>
          </p:nvPr>
        </p:nvSpPr>
        <p:spPr>
          <a:xfrm>
            <a:off x="3427413" y="2360427"/>
            <a:ext cx="5719762" cy="1892826"/>
          </a:xfrm>
        </p:spPr>
        <p:txBody>
          <a:bodyPr/>
          <a:lstStyle/>
          <a:p>
            <a:r>
              <a:rPr lang="sv-SE" dirty="0"/>
              <a:t>Ger kommunerna verktyg och metoder för förbättringsarbete</a:t>
            </a:r>
          </a:p>
          <a:p>
            <a:r>
              <a:rPr lang="sv-SE" dirty="0"/>
              <a:t>Stödjer och samordnar gemensamt förbättringsarbete och verksamhetsutveckling</a:t>
            </a:r>
          </a:p>
          <a:p>
            <a:r>
              <a:rPr lang="sv-SE" dirty="0"/>
              <a:t>Ger kommunerna vetenskapligt stöd</a:t>
            </a:r>
          </a:p>
          <a:p>
            <a:r>
              <a:rPr lang="sv-SE" dirty="0"/>
              <a:t>Stödjer erfarenhetsutbyte och lärande</a:t>
            </a:r>
          </a:p>
        </p:txBody>
      </p:sp>
      <p:grpSp>
        <p:nvGrpSpPr>
          <p:cNvPr id="76" name="Grupp 75">
            <a:extLst>
              <a:ext uri="{FF2B5EF4-FFF2-40B4-BE49-F238E27FC236}">
                <a16:creationId xmlns:a16="http://schemas.microsoft.com/office/drawing/2014/main" id="{A07D5DF7-52E6-49AB-9ABC-C9B8732F508D}"/>
              </a:ext>
            </a:extLst>
          </p:cNvPr>
          <p:cNvGrpSpPr/>
          <p:nvPr/>
        </p:nvGrpSpPr>
        <p:grpSpPr>
          <a:xfrm>
            <a:off x="1535040" y="538182"/>
            <a:ext cx="1260000" cy="1260000"/>
            <a:chOff x="6525281" y="5442108"/>
            <a:chExt cx="1260000" cy="1260000"/>
          </a:xfrm>
        </p:grpSpPr>
        <p:sp>
          <p:nvSpPr>
            <p:cNvPr id="50" name="Ellips 49">
              <a:extLst>
                <a:ext uri="{FF2B5EF4-FFF2-40B4-BE49-F238E27FC236}">
                  <a16:creationId xmlns:a16="http://schemas.microsoft.com/office/drawing/2014/main" id="{CF7B3E4F-72F7-4133-8A23-6B583D879395}"/>
                </a:ext>
              </a:extLst>
            </p:cNvPr>
            <p:cNvSpPr>
              <a:spLocks noChangeAspect="1"/>
            </p:cNvSpPr>
            <p:nvPr/>
          </p:nvSpPr>
          <p:spPr>
            <a:xfrm>
              <a:off x="6525281" y="5442108"/>
              <a:ext cx="1260000" cy="1260000"/>
            </a:xfrm>
            <a:prstGeom prst="ellipse">
              <a:avLst/>
            </a:prstGeom>
            <a:solidFill>
              <a:schemeClr val="accent3"/>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55" name="Bildobjekt 54">
              <a:extLst>
                <a:ext uri="{FF2B5EF4-FFF2-40B4-BE49-F238E27FC236}">
                  <a16:creationId xmlns:a16="http://schemas.microsoft.com/office/drawing/2014/main" id="{813FE312-E999-42DD-9793-DC55B4320083}"/>
                </a:ext>
              </a:extLst>
            </p:cNvPr>
            <p:cNvPicPr>
              <a:picLocks noChangeAspect="1"/>
            </p:cNvPicPr>
            <p:nvPr/>
          </p:nvPicPr>
          <p:blipFill>
            <a:blip r:embed="rId2" cstate="hq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6807658" y="5809731"/>
              <a:ext cx="708894" cy="531670"/>
            </a:xfrm>
            <a:prstGeom prst="rect">
              <a:avLst/>
            </a:prstGeom>
          </p:spPr>
        </p:pic>
      </p:grpSp>
      <p:sp>
        <p:nvSpPr>
          <p:cNvPr id="56" name="Pratbubbla: oval 55">
            <a:extLst>
              <a:ext uri="{FF2B5EF4-FFF2-40B4-BE49-F238E27FC236}">
                <a16:creationId xmlns:a16="http://schemas.microsoft.com/office/drawing/2014/main" id="{53A7F7AA-FFD0-4D3E-9D19-BAD9154AADAC}"/>
              </a:ext>
            </a:extLst>
          </p:cNvPr>
          <p:cNvSpPr>
            <a:spLocks noChangeAspect="1"/>
          </p:cNvSpPr>
          <p:nvPr/>
        </p:nvSpPr>
        <p:spPr>
          <a:xfrm rot="8100000">
            <a:off x="9556371" y="4301871"/>
            <a:ext cx="576000" cy="576000"/>
          </a:xfrm>
          <a:prstGeom prst="wedgeEllipseCallout">
            <a:avLst>
              <a:gd name="adj1" fmla="val 41"/>
              <a:gd name="adj2" fmla="val 71323"/>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pic>
        <p:nvPicPr>
          <p:cNvPr id="60" name="Bildobjekt 59">
            <a:extLst>
              <a:ext uri="{FF2B5EF4-FFF2-40B4-BE49-F238E27FC236}">
                <a16:creationId xmlns:a16="http://schemas.microsoft.com/office/drawing/2014/main" id="{975BBADD-3B3B-427E-B685-59BC5E487B09}"/>
              </a:ext>
            </a:extLst>
          </p:cNvPr>
          <p:cNvPicPr>
            <a:picLocks noChangeAspect="1"/>
          </p:cNvPicPr>
          <p:nvPr/>
        </p:nvPicPr>
        <p:blipFill>
          <a:blip r:embed="rId3" cstate="hq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9693086" y="4480267"/>
            <a:ext cx="318531" cy="238898"/>
          </a:xfrm>
          <a:prstGeom prst="rect">
            <a:avLst/>
          </a:prstGeom>
        </p:spPr>
      </p:pic>
      <p:cxnSp>
        <p:nvCxnSpPr>
          <p:cNvPr id="72" name="Rak koppling 71">
            <a:extLst>
              <a:ext uri="{FF2B5EF4-FFF2-40B4-BE49-F238E27FC236}">
                <a16:creationId xmlns:a16="http://schemas.microsoft.com/office/drawing/2014/main" id="{723AA230-EC97-4ECE-8B24-8CCF1CB2E998}"/>
              </a:ext>
            </a:extLst>
          </p:cNvPr>
          <p:cNvCxnSpPr>
            <a:cxnSpLocks/>
          </p:cNvCxnSpPr>
          <p:nvPr/>
        </p:nvCxnSpPr>
        <p:spPr>
          <a:xfrm>
            <a:off x="10104715" y="4828086"/>
            <a:ext cx="188354" cy="179476"/>
          </a:xfrm>
          <a:prstGeom prst="line">
            <a:avLst/>
          </a:prstGeom>
          <a:ln w="12700">
            <a:solidFill>
              <a:schemeClr val="tx1"/>
            </a:solidFill>
            <a:prstDash val="sysDash"/>
            <a:headEnd type="triangle" w="med" len="sm"/>
            <a:tailEnd type="triangle" w="med" len="sm"/>
          </a:ln>
        </p:spPr>
        <p:style>
          <a:lnRef idx="1">
            <a:schemeClr val="accent1"/>
          </a:lnRef>
          <a:fillRef idx="0">
            <a:schemeClr val="accent1"/>
          </a:fillRef>
          <a:effectRef idx="0">
            <a:schemeClr val="accent1"/>
          </a:effectRef>
          <a:fontRef idx="minor">
            <a:schemeClr val="tx1"/>
          </a:fontRef>
        </p:style>
      </p:cxnSp>
      <p:grpSp>
        <p:nvGrpSpPr>
          <p:cNvPr id="23" name="Grupp 22">
            <a:extLst>
              <a:ext uri="{FF2B5EF4-FFF2-40B4-BE49-F238E27FC236}">
                <a16:creationId xmlns:a16="http://schemas.microsoft.com/office/drawing/2014/main" id="{19FB4240-2E1E-42A6-8A0A-1120C53704D4}"/>
              </a:ext>
            </a:extLst>
          </p:cNvPr>
          <p:cNvGrpSpPr/>
          <p:nvPr/>
        </p:nvGrpSpPr>
        <p:grpSpPr>
          <a:xfrm>
            <a:off x="2961167" y="1021795"/>
            <a:ext cx="292775" cy="292775"/>
            <a:chOff x="9040782" y="3328674"/>
            <a:chExt cx="1260000" cy="1260000"/>
          </a:xfrm>
        </p:grpSpPr>
        <p:sp>
          <p:nvSpPr>
            <p:cNvPr id="24" name="Ellips 23">
              <a:hlinkClick r:id="rId4" action="ppaction://hlinksldjump"/>
              <a:extLst>
                <a:ext uri="{FF2B5EF4-FFF2-40B4-BE49-F238E27FC236}">
                  <a16:creationId xmlns:a16="http://schemas.microsoft.com/office/drawing/2014/main" id="{EA0CF90B-C4B8-439E-A247-882D8318147E}"/>
                </a:ext>
              </a:extLst>
            </p:cNvPr>
            <p:cNvSpPr>
              <a:spLocks noChangeAspect="1"/>
            </p:cNvSpPr>
            <p:nvPr/>
          </p:nvSpPr>
          <p:spPr>
            <a:xfrm>
              <a:off x="9040782" y="3328674"/>
              <a:ext cx="1260000" cy="1260000"/>
            </a:xfrm>
            <a:prstGeom prst="ellipse">
              <a:avLst/>
            </a:prstGeom>
            <a:solidFill>
              <a:schemeClr val="accent3"/>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25" name="Bildobjekt 24">
              <a:hlinkClick r:id="rId4" action="ppaction://hlinksldjump"/>
              <a:extLst>
                <a:ext uri="{FF2B5EF4-FFF2-40B4-BE49-F238E27FC236}">
                  <a16:creationId xmlns:a16="http://schemas.microsoft.com/office/drawing/2014/main" id="{20ECBF1A-A4E8-472E-8E71-E95895D7FE09}"/>
                </a:ext>
              </a:extLst>
            </p:cNvPr>
            <p:cNvPicPr>
              <a:picLocks noChangeAspect="1"/>
            </p:cNvPicPr>
            <p:nvPr/>
          </p:nvPicPr>
          <p:blipFill>
            <a:blip r:embed="rId5" cstate="hq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9246484" y="3714012"/>
              <a:ext cx="848596" cy="522840"/>
            </a:xfrm>
            <a:prstGeom prst="rect">
              <a:avLst/>
            </a:prstGeom>
          </p:spPr>
        </p:pic>
      </p:grpSp>
      <p:grpSp>
        <p:nvGrpSpPr>
          <p:cNvPr id="29" name="Grupp 28">
            <a:extLst>
              <a:ext uri="{FF2B5EF4-FFF2-40B4-BE49-F238E27FC236}">
                <a16:creationId xmlns:a16="http://schemas.microsoft.com/office/drawing/2014/main" id="{0E31FA96-C867-4FE7-A1EE-AD8C9A7D0828}"/>
              </a:ext>
            </a:extLst>
          </p:cNvPr>
          <p:cNvGrpSpPr/>
          <p:nvPr/>
        </p:nvGrpSpPr>
        <p:grpSpPr>
          <a:xfrm>
            <a:off x="623888" y="1024225"/>
            <a:ext cx="292775" cy="292775"/>
            <a:chOff x="1670991" y="3328674"/>
            <a:chExt cx="1260000" cy="1260000"/>
          </a:xfrm>
        </p:grpSpPr>
        <p:sp>
          <p:nvSpPr>
            <p:cNvPr id="30" name="Ellips 29">
              <a:hlinkClick r:id="rId6" action="ppaction://hlinksldjump"/>
              <a:extLst>
                <a:ext uri="{FF2B5EF4-FFF2-40B4-BE49-F238E27FC236}">
                  <a16:creationId xmlns:a16="http://schemas.microsoft.com/office/drawing/2014/main" id="{51892256-EE24-4484-ABA8-B759964B4CC4}"/>
                </a:ext>
              </a:extLst>
            </p:cNvPr>
            <p:cNvSpPr>
              <a:spLocks noChangeAspect="1"/>
            </p:cNvSpPr>
            <p:nvPr/>
          </p:nvSpPr>
          <p:spPr>
            <a:xfrm>
              <a:off x="1670991" y="3328674"/>
              <a:ext cx="1260000" cy="1260000"/>
            </a:xfrm>
            <a:prstGeom prst="ellipse">
              <a:avLst/>
            </a:prstGeom>
            <a:solidFill>
              <a:schemeClr val="accent3"/>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1" name="Bildobjekt 30">
              <a:hlinkClick r:id="rId6" action="ppaction://hlinksldjump"/>
              <a:extLst>
                <a:ext uri="{FF2B5EF4-FFF2-40B4-BE49-F238E27FC236}">
                  <a16:creationId xmlns:a16="http://schemas.microsoft.com/office/drawing/2014/main" id="{164CD9C4-BC50-48D2-BCE3-B38423B39862}"/>
                </a:ext>
              </a:extLst>
            </p:cNvPr>
            <p:cNvPicPr>
              <a:picLocks noChangeAspect="1"/>
            </p:cNvPicPr>
            <p:nvPr/>
          </p:nvPicPr>
          <p:blipFill>
            <a:blip r:embed="rId7" cstate="hq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1966783" y="3616747"/>
              <a:ext cx="628414" cy="679324"/>
            </a:xfrm>
            <a:prstGeom prst="rect">
              <a:avLst/>
            </a:prstGeom>
          </p:spPr>
        </p:pic>
      </p:grpSp>
      <p:grpSp>
        <p:nvGrpSpPr>
          <p:cNvPr id="35" name="Grupp 34">
            <a:extLst>
              <a:ext uri="{FF2B5EF4-FFF2-40B4-BE49-F238E27FC236}">
                <a16:creationId xmlns:a16="http://schemas.microsoft.com/office/drawing/2014/main" id="{BC0440C2-3406-4831-947B-2351A6746ED9}"/>
              </a:ext>
            </a:extLst>
          </p:cNvPr>
          <p:cNvGrpSpPr/>
          <p:nvPr/>
        </p:nvGrpSpPr>
        <p:grpSpPr>
          <a:xfrm>
            <a:off x="1079464" y="1021794"/>
            <a:ext cx="292775" cy="292775"/>
            <a:chOff x="4120764" y="3328674"/>
            <a:chExt cx="1260000" cy="1260000"/>
          </a:xfrm>
        </p:grpSpPr>
        <p:sp>
          <p:nvSpPr>
            <p:cNvPr id="36" name="Ellips 35">
              <a:hlinkClick r:id="rId8" action="ppaction://hlinksldjump"/>
              <a:extLst>
                <a:ext uri="{FF2B5EF4-FFF2-40B4-BE49-F238E27FC236}">
                  <a16:creationId xmlns:a16="http://schemas.microsoft.com/office/drawing/2014/main" id="{61A7B8CD-FCF0-408A-ABBC-4749951CCBE3}"/>
                </a:ext>
              </a:extLst>
            </p:cNvPr>
            <p:cNvSpPr>
              <a:spLocks noChangeAspect="1"/>
            </p:cNvSpPr>
            <p:nvPr/>
          </p:nvSpPr>
          <p:spPr>
            <a:xfrm>
              <a:off x="4120764" y="3328674"/>
              <a:ext cx="1260000" cy="1260000"/>
            </a:xfrm>
            <a:prstGeom prst="ellipse">
              <a:avLst/>
            </a:prstGeom>
            <a:solidFill>
              <a:schemeClr val="accent3"/>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7" name="Bildobjekt 36">
              <a:hlinkClick r:id="rId8" action="ppaction://hlinksldjump"/>
              <a:extLst>
                <a:ext uri="{FF2B5EF4-FFF2-40B4-BE49-F238E27FC236}">
                  <a16:creationId xmlns:a16="http://schemas.microsoft.com/office/drawing/2014/main" id="{F9FAFD58-656F-4009-A855-90D1A9F3F977}"/>
                </a:ext>
              </a:extLst>
            </p:cNvPr>
            <p:cNvPicPr>
              <a:picLocks noChangeAspect="1"/>
            </p:cNvPicPr>
            <p:nvPr/>
          </p:nvPicPr>
          <p:blipFill>
            <a:blip r:embed="rId9" cstate="hq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4394652" y="3610339"/>
              <a:ext cx="725872" cy="600433"/>
            </a:xfrm>
            <a:prstGeom prst="rect">
              <a:avLst/>
            </a:prstGeom>
          </p:spPr>
        </p:pic>
      </p:grpSp>
      <p:grpSp>
        <p:nvGrpSpPr>
          <p:cNvPr id="38" name="Grupp 37">
            <a:extLst>
              <a:ext uri="{FF2B5EF4-FFF2-40B4-BE49-F238E27FC236}">
                <a16:creationId xmlns:a16="http://schemas.microsoft.com/office/drawing/2014/main" id="{D1FAD3E3-99AF-44B8-8F7F-9195119EA8E7}"/>
              </a:ext>
            </a:extLst>
          </p:cNvPr>
          <p:cNvGrpSpPr>
            <a:grpSpLocks noChangeAspect="1"/>
          </p:cNvGrpSpPr>
          <p:nvPr/>
        </p:nvGrpSpPr>
        <p:grpSpPr>
          <a:xfrm>
            <a:off x="10115764" y="4839116"/>
            <a:ext cx="1326349" cy="1326347"/>
            <a:chOff x="1733399" y="2979546"/>
            <a:chExt cx="1489395" cy="1489395"/>
          </a:xfrm>
        </p:grpSpPr>
        <p:sp>
          <p:nvSpPr>
            <p:cNvPr id="39" name="Ellips 38">
              <a:hlinkClick r:id="rId10" action="ppaction://hlinksldjump"/>
              <a:extLst>
                <a:ext uri="{FF2B5EF4-FFF2-40B4-BE49-F238E27FC236}">
                  <a16:creationId xmlns:a16="http://schemas.microsoft.com/office/drawing/2014/main" id="{F90C538A-BB0B-4FC2-8BFE-55FDEF7CBF4B}"/>
                </a:ext>
              </a:extLst>
            </p:cNvPr>
            <p:cNvSpPr>
              <a:spLocks noChangeAspect="1"/>
            </p:cNvSpPr>
            <p:nvPr/>
          </p:nvSpPr>
          <p:spPr>
            <a:xfrm>
              <a:off x="1733400" y="2979546"/>
              <a:ext cx="1489394" cy="148939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0" name="Rektangel 39">
              <a:hlinkClick r:id="rId10" action="ppaction://hlinksldjump"/>
              <a:extLst>
                <a:ext uri="{FF2B5EF4-FFF2-40B4-BE49-F238E27FC236}">
                  <a16:creationId xmlns:a16="http://schemas.microsoft.com/office/drawing/2014/main" id="{EA978176-4945-4812-9603-AC7A9EB924CA}"/>
                </a:ext>
              </a:extLst>
            </p:cNvPr>
            <p:cNvSpPr/>
            <p:nvPr/>
          </p:nvSpPr>
          <p:spPr>
            <a:xfrm>
              <a:off x="1733399" y="3309509"/>
              <a:ext cx="1489393" cy="829468"/>
            </a:xfrm>
            <a:prstGeom prst="rect">
              <a:avLst/>
            </a:prstGeom>
          </p:spPr>
          <p:txBody>
            <a:bodyPr wrap="square" lIns="0" tIns="0" rIns="0" bIns="0">
              <a:spAutoFit/>
            </a:bodyPr>
            <a:lstStyle/>
            <a:p>
              <a:pPr algn="ctr"/>
              <a:r>
                <a:rPr lang="sv-SE" sz="1600" b="1" spc="-50" dirty="0">
                  <a:solidFill>
                    <a:schemeClr val="bg1"/>
                  </a:solidFill>
                </a:rPr>
                <a:t>Lokal nivå</a:t>
              </a:r>
            </a:p>
            <a:p>
              <a:pPr algn="ctr"/>
              <a:r>
                <a:rPr lang="sv-SE" sz="1600" spc="-50" dirty="0">
                  <a:solidFill>
                    <a:schemeClr val="bg1"/>
                  </a:solidFill>
                </a:rPr>
                <a:t>Kommuner </a:t>
              </a:r>
            </a:p>
            <a:p>
              <a:pPr algn="ctr"/>
              <a:r>
                <a:rPr lang="sv-SE" sz="1600" spc="-50" dirty="0">
                  <a:solidFill>
                    <a:schemeClr val="bg1"/>
                  </a:solidFill>
                </a:rPr>
                <a:t>i länet</a:t>
              </a:r>
            </a:p>
          </p:txBody>
        </p:sp>
      </p:grpSp>
    </p:spTree>
    <p:extLst>
      <p:ext uri="{BB962C8B-B14F-4D97-AF65-F5344CB8AC3E}">
        <p14:creationId xmlns:p14="http://schemas.microsoft.com/office/powerpoint/2010/main" val="3165475171"/>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837ADD0B-D914-416C-869C-9D8C200503D3}"/>
              </a:ext>
            </a:extLst>
          </p:cNvPr>
          <p:cNvSpPr>
            <a:spLocks noGrp="1"/>
          </p:cNvSpPr>
          <p:nvPr>
            <p:ph type="title"/>
          </p:nvPr>
        </p:nvSpPr>
        <p:spPr/>
        <p:txBody>
          <a:bodyPr/>
          <a:lstStyle/>
          <a:p>
            <a:r>
              <a:rPr lang="sv-SE" dirty="0"/>
              <a:t>Regional nivå</a:t>
            </a:r>
            <a:endParaRPr lang="sv-SE" b="0" dirty="0"/>
          </a:p>
        </p:txBody>
      </p:sp>
      <p:sp>
        <p:nvSpPr>
          <p:cNvPr id="8" name="Underrubrik 7">
            <a:extLst>
              <a:ext uri="{FF2B5EF4-FFF2-40B4-BE49-F238E27FC236}">
                <a16:creationId xmlns:a16="http://schemas.microsoft.com/office/drawing/2014/main" id="{76BFE554-A0D5-4F98-9785-A742DAB6497A}"/>
              </a:ext>
            </a:extLst>
          </p:cNvPr>
          <p:cNvSpPr>
            <a:spLocks noGrp="1"/>
          </p:cNvSpPr>
          <p:nvPr>
            <p:ph type="subTitle" idx="1"/>
          </p:nvPr>
        </p:nvSpPr>
        <p:spPr/>
        <p:txBody>
          <a:bodyPr/>
          <a:lstStyle/>
          <a:p>
            <a:r>
              <a:rPr lang="sv-SE" dirty="0"/>
              <a:t>Ledarskap</a:t>
            </a:r>
          </a:p>
        </p:txBody>
      </p:sp>
      <p:sp>
        <p:nvSpPr>
          <p:cNvPr id="6" name="Platshållare för text 5">
            <a:extLst>
              <a:ext uri="{FF2B5EF4-FFF2-40B4-BE49-F238E27FC236}">
                <a16:creationId xmlns:a16="http://schemas.microsoft.com/office/drawing/2014/main" id="{B055B55E-6B13-414A-B487-2EC68807D4AE}"/>
              </a:ext>
            </a:extLst>
          </p:cNvPr>
          <p:cNvSpPr>
            <a:spLocks noGrp="1"/>
          </p:cNvSpPr>
          <p:nvPr>
            <p:ph type="body" sz="quarter" idx="13"/>
          </p:nvPr>
        </p:nvSpPr>
        <p:spPr>
          <a:xfrm>
            <a:off x="3427413" y="2360427"/>
            <a:ext cx="5719762" cy="1031051"/>
          </a:xfrm>
        </p:spPr>
        <p:txBody>
          <a:bodyPr/>
          <a:lstStyle/>
          <a:p>
            <a:r>
              <a:rPr lang="sv-SE" dirty="0"/>
              <a:t>Stödjer erfarenhetsutbyte och lärande</a:t>
            </a:r>
          </a:p>
          <a:p>
            <a:r>
              <a:rPr lang="sv-SE" dirty="0"/>
              <a:t>Stödjer utveckling av ledarskap på lokal nivå</a:t>
            </a:r>
          </a:p>
          <a:p>
            <a:r>
              <a:rPr lang="sv-SE" dirty="0"/>
              <a:t>Stödjer samverkan mellan kommuner och landsting</a:t>
            </a:r>
          </a:p>
        </p:txBody>
      </p:sp>
      <p:grpSp>
        <p:nvGrpSpPr>
          <p:cNvPr id="77" name="Grupp 76">
            <a:extLst>
              <a:ext uri="{FF2B5EF4-FFF2-40B4-BE49-F238E27FC236}">
                <a16:creationId xmlns:a16="http://schemas.microsoft.com/office/drawing/2014/main" id="{B26CDF18-612A-4C7F-917F-9F2B3F38DC5C}"/>
              </a:ext>
            </a:extLst>
          </p:cNvPr>
          <p:cNvGrpSpPr/>
          <p:nvPr/>
        </p:nvGrpSpPr>
        <p:grpSpPr>
          <a:xfrm>
            <a:off x="1997860" y="540086"/>
            <a:ext cx="1260000" cy="1260000"/>
            <a:chOff x="9002350" y="5442108"/>
            <a:chExt cx="1260000" cy="1260000"/>
          </a:xfrm>
        </p:grpSpPr>
        <p:sp>
          <p:nvSpPr>
            <p:cNvPr id="51" name="Ellips 50">
              <a:extLst>
                <a:ext uri="{FF2B5EF4-FFF2-40B4-BE49-F238E27FC236}">
                  <a16:creationId xmlns:a16="http://schemas.microsoft.com/office/drawing/2014/main" id="{F3E30540-B484-48AF-9B91-BA4C3D2A4B4C}"/>
                </a:ext>
              </a:extLst>
            </p:cNvPr>
            <p:cNvSpPr>
              <a:spLocks noChangeAspect="1"/>
            </p:cNvSpPr>
            <p:nvPr/>
          </p:nvSpPr>
          <p:spPr>
            <a:xfrm>
              <a:off x="9002350" y="5442108"/>
              <a:ext cx="1260000" cy="1260000"/>
            </a:xfrm>
            <a:prstGeom prst="ellipse">
              <a:avLst/>
            </a:prstGeom>
            <a:solidFill>
              <a:schemeClr val="accent3"/>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53" name="Bildobjekt 52">
              <a:extLst>
                <a:ext uri="{FF2B5EF4-FFF2-40B4-BE49-F238E27FC236}">
                  <a16:creationId xmlns:a16="http://schemas.microsoft.com/office/drawing/2014/main" id="{65BB2CD1-1D83-4227-AB25-E0CCF14FCBB0}"/>
                </a:ext>
              </a:extLst>
            </p:cNvPr>
            <p:cNvPicPr>
              <a:picLocks noChangeAspect="1"/>
            </p:cNvPicPr>
            <p:nvPr/>
          </p:nvPicPr>
          <p:blipFill>
            <a:blip r:embed="rId2" cstate="hq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9208052" y="5827446"/>
              <a:ext cx="848596" cy="522840"/>
            </a:xfrm>
            <a:prstGeom prst="rect">
              <a:avLst/>
            </a:prstGeom>
          </p:spPr>
        </p:pic>
      </p:grpSp>
      <p:sp>
        <p:nvSpPr>
          <p:cNvPr id="56" name="Pratbubbla: oval 55">
            <a:extLst>
              <a:ext uri="{FF2B5EF4-FFF2-40B4-BE49-F238E27FC236}">
                <a16:creationId xmlns:a16="http://schemas.microsoft.com/office/drawing/2014/main" id="{A1F2E919-BD02-46AB-B21E-B70F975C5EA6}"/>
              </a:ext>
            </a:extLst>
          </p:cNvPr>
          <p:cNvSpPr>
            <a:spLocks noChangeAspect="1"/>
          </p:cNvSpPr>
          <p:nvPr/>
        </p:nvSpPr>
        <p:spPr>
          <a:xfrm rot="8100000">
            <a:off x="9556371" y="4301871"/>
            <a:ext cx="576000" cy="576000"/>
          </a:xfrm>
          <a:prstGeom prst="wedgeEllipseCallout">
            <a:avLst>
              <a:gd name="adj1" fmla="val 41"/>
              <a:gd name="adj2" fmla="val 71323"/>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pic>
        <p:nvPicPr>
          <p:cNvPr id="60" name="Bildobjekt 59">
            <a:extLst>
              <a:ext uri="{FF2B5EF4-FFF2-40B4-BE49-F238E27FC236}">
                <a16:creationId xmlns:a16="http://schemas.microsoft.com/office/drawing/2014/main" id="{ADF6CF40-8728-4F88-9D14-BD2FE278D41E}"/>
              </a:ext>
            </a:extLst>
          </p:cNvPr>
          <p:cNvPicPr>
            <a:picLocks noChangeAspect="1"/>
          </p:cNvPicPr>
          <p:nvPr/>
        </p:nvPicPr>
        <p:blipFill>
          <a:blip r:embed="rId3" cstate="hq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9651920" y="4477775"/>
            <a:ext cx="389164" cy="239773"/>
          </a:xfrm>
          <a:prstGeom prst="rect">
            <a:avLst/>
          </a:prstGeom>
        </p:spPr>
      </p:pic>
      <p:cxnSp>
        <p:nvCxnSpPr>
          <p:cNvPr id="66" name="Rak koppling 65">
            <a:extLst>
              <a:ext uri="{FF2B5EF4-FFF2-40B4-BE49-F238E27FC236}">
                <a16:creationId xmlns:a16="http://schemas.microsoft.com/office/drawing/2014/main" id="{D84E5791-F5FE-4DB0-8743-401FFF359DEA}"/>
              </a:ext>
            </a:extLst>
          </p:cNvPr>
          <p:cNvCxnSpPr>
            <a:cxnSpLocks/>
          </p:cNvCxnSpPr>
          <p:nvPr/>
        </p:nvCxnSpPr>
        <p:spPr>
          <a:xfrm>
            <a:off x="10104715" y="4828086"/>
            <a:ext cx="188354" cy="179476"/>
          </a:xfrm>
          <a:prstGeom prst="line">
            <a:avLst/>
          </a:prstGeom>
          <a:ln w="12700">
            <a:solidFill>
              <a:schemeClr val="tx1"/>
            </a:solidFill>
            <a:prstDash val="sysDash"/>
            <a:headEnd type="triangle" w="med" len="sm"/>
            <a:tailEnd type="triangle" w="med" len="sm"/>
          </a:ln>
        </p:spPr>
        <p:style>
          <a:lnRef idx="1">
            <a:schemeClr val="accent1"/>
          </a:lnRef>
          <a:fillRef idx="0">
            <a:schemeClr val="accent1"/>
          </a:fillRef>
          <a:effectRef idx="0">
            <a:schemeClr val="accent1"/>
          </a:effectRef>
          <a:fontRef idx="minor">
            <a:schemeClr val="tx1"/>
          </a:fontRef>
        </p:style>
      </p:cxnSp>
      <p:grpSp>
        <p:nvGrpSpPr>
          <p:cNvPr id="67" name="Grupp 66">
            <a:extLst>
              <a:ext uri="{FF2B5EF4-FFF2-40B4-BE49-F238E27FC236}">
                <a16:creationId xmlns:a16="http://schemas.microsoft.com/office/drawing/2014/main" id="{2480076D-B1E6-4E35-B2B6-D294F447EE20}"/>
              </a:ext>
            </a:extLst>
          </p:cNvPr>
          <p:cNvGrpSpPr>
            <a:grpSpLocks noChangeAspect="1"/>
          </p:cNvGrpSpPr>
          <p:nvPr/>
        </p:nvGrpSpPr>
        <p:grpSpPr>
          <a:xfrm>
            <a:off x="10115764" y="4839116"/>
            <a:ext cx="1326349" cy="1326347"/>
            <a:chOff x="1733399" y="2979546"/>
            <a:chExt cx="1489395" cy="1489395"/>
          </a:xfrm>
        </p:grpSpPr>
        <p:sp>
          <p:nvSpPr>
            <p:cNvPr id="74" name="Ellips 73">
              <a:hlinkClick r:id="rId4" action="ppaction://hlinksldjump"/>
              <a:extLst>
                <a:ext uri="{FF2B5EF4-FFF2-40B4-BE49-F238E27FC236}">
                  <a16:creationId xmlns:a16="http://schemas.microsoft.com/office/drawing/2014/main" id="{A9DE9858-CE30-4980-B5D9-C1E85951F6B0}"/>
                </a:ext>
              </a:extLst>
            </p:cNvPr>
            <p:cNvSpPr>
              <a:spLocks noChangeAspect="1"/>
            </p:cNvSpPr>
            <p:nvPr/>
          </p:nvSpPr>
          <p:spPr>
            <a:xfrm>
              <a:off x="1733400" y="2979546"/>
              <a:ext cx="1489394" cy="148939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5" name="Rektangel 74">
              <a:hlinkClick r:id="rId4" action="ppaction://hlinksldjump"/>
              <a:extLst>
                <a:ext uri="{FF2B5EF4-FFF2-40B4-BE49-F238E27FC236}">
                  <a16:creationId xmlns:a16="http://schemas.microsoft.com/office/drawing/2014/main" id="{F68B6B93-8FFC-4B91-B4BB-20C1C65D29ED}"/>
                </a:ext>
              </a:extLst>
            </p:cNvPr>
            <p:cNvSpPr/>
            <p:nvPr/>
          </p:nvSpPr>
          <p:spPr>
            <a:xfrm>
              <a:off x="1733399" y="3309509"/>
              <a:ext cx="1489393" cy="829468"/>
            </a:xfrm>
            <a:prstGeom prst="rect">
              <a:avLst/>
            </a:prstGeom>
          </p:spPr>
          <p:txBody>
            <a:bodyPr wrap="square" lIns="0" tIns="0" rIns="0" bIns="0">
              <a:spAutoFit/>
            </a:bodyPr>
            <a:lstStyle/>
            <a:p>
              <a:pPr algn="ctr"/>
              <a:r>
                <a:rPr lang="sv-SE" sz="1600" b="1" spc="-50" dirty="0">
                  <a:solidFill>
                    <a:schemeClr val="bg1"/>
                  </a:solidFill>
                </a:rPr>
                <a:t>Lokal nivå</a:t>
              </a:r>
            </a:p>
            <a:p>
              <a:pPr algn="ctr"/>
              <a:r>
                <a:rPr lang="sv-SE" sz="1600" spc="-50" dirty="0">
                  <a:solidFill>
                    <a:schemeClr val="bg1"/>
                  </a:solidFill>
                </a:rPr>
                <a:t>Kommuner </a:t>
              </a:r>
            </a:p>
            <a:p>
              <a:pPr algn="ctr"/>
              <a:r>
                <a:rPr lang="sv-SE" sz="1600" spc="-50" dirty="0">
                  <a:solidFill>
                    <a:schemeClr val="bg1"/>
                  </a:solidFill>
                </a:rPr>
                <a:t>i länet</a:t>
              </a:r>
            </a:p>
          </p:txBody>
        </p:sp>
      </p:grpSp>
      <p:grpSp>
        <p:nvGrpSpPr>
          <p:cNvPr id="23" name="Grupp 22">
            <a:extLst>
              <a:ext uri="{FF2B5EF4-FFF2-40B4-BE49-F238E27FC236}">
                <a16:creationId xmlns:a16="http://schemas.microsoft.com/office/drawing/2014/main" id="{ED78BC1D-69D9-4AF2-AD8C-BF18F5AED5C0}"/>
              </a:ext>
            </a:extLst>
          </p:cNvPr>
          <p:cNvGrpSpPr/>
          <p:nvPr/>
        </p:nvGrpSpPr>
        <p:grpSpPr>
          <a:xfrm>
            <a:off x="623888" y="1024225"/>
            <a:ext cx="292775" cy="292775"/>
            <a:chOff x="1670991" y="3328674"/>
            <a:chExt cx="1260000" cy="1260000"/>
          </a:xfrm>
        </p:grpSpPr>
        <p:sp>
          <p:nvSpPr>
            <p:cNvPr id="24" name="Ellips 23">
              <a:hlinkClick r:id="rId5" action="ppaction://hlinksldjump"/>
              <a:extLst>
                <a:ext uri="{FF2B5EF4-FFF2-40B4-BE49-F238E27FC236}">
                  <a16:creationId xmlns:a16="http://schemas.microsoft.com/office/drawing/2014/main" id="{52AAAAB7-39ED-4195-A358-4F7EB4043EEC}"/>
                </a:ext>
              </a:extLst>
            </p:cNvPr>
            <p:cNvSpPr>
              <a:spLocks noChangeAspect="1"/>
            </p:cNvSpPr>
            <p:nvPr/>
          </p:nvSpPr>
          <p:spPr>
            <a:xfrm>
              <a:off x="1670991" y="3328674"/>
              <a:ext cx="1260000" cy="1260000"/>
            </a:xfrm>
            <a:prstGeom prst="ellipse">
              <a:avLst/>
            </a:prstGeom>
            <a:solidFill>
              <a:schemeClr val="accent3"/>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25" name="Bildobjekt 24">
              <a:hlinkClick r:id="rId5" action="ppaction://hlinksldjump"/>
              <a:extLst>
                <a:ext uri="{FF2B5EF4-FFF2-40B4-BE49-F238E27FC236}">
                  <a16:creationId xmlns:a16="http://schemas.microsoft.com/office/drawing/2014/main" id="{E7AB028B-41B0-43B6-8387-16ADB57A1251}"/>
                </a:ext>
              </a:extLst>
            </p:cNvPr>
            <p:cNvPicPr>
              <a:picLocks noChangeAspect="1"/>
            </p:cNvPicPr>
            <p:nvPr/>
          </p:nvPicPr>
          <p:blipFill>
            <a:blip r:embed="rId6" cstate="hq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1966783" y="3616747"/>
              <a:ext cx="628414" cy="679324"/>
            </a:xfrm>
            <a:prstGeom prst="rect">
              <a:avLst/>
            </a:prstGeom>
          </p:spPr>
        </p:pic>
      </p:grpSp>
      <p:grpSp>
        <p:nvGrpSpPr>
          <p:cNvPr id="26" name="Grupp 25">
            <a:extLst>
              <a:ext uri="{FF2B5EF4-FFF2-40B4-BE49-F238E27FC236}">
                <a16:creationId xmlns:a16="http://schemas.microsoft.com/office/drawing/2014/main" id="{383C31A4-ECAC-4605-946D-B2EECBD802FE}"/>
              </a:ext>
            </a:extLst>
          </p:cNvPr>
          <p:cNvGrpSpPr/>
          <p:nvPr/>
        </p:nvGrpSpPr>
        <p:grpSpPr>
          <a:xfrm>
            <a:off x="1079464" y="1021794"/>
            <a:ext cx="292775" cy="292775"/>
            <a:chOff x="4120764" y="3328674"/>
            <a:chExt cx="1260000" cy="1260000"/>
          </a:xfrm>
        </p:grpSpPr>
        <p:sp>
          <p:nvSpPr>
            <p:cNvPr id="27" name="Ellips 26">
              <a:hlinkClick r:id="rId7" action="ppaction://hlinksldjump"/>
              <a:extLst>
                <a:ext uri="{FF2B5EF4-FFF2-40B4-BE49-F238E27FC236}">
                  <a16:creationId xmlns:a16="http://schemas.microsoft.com/office/drawing/2014/main" id="{48256D92-445A-4798-AFC7-229F108D0550}"/>
                </a:ext>
              </a:extLst>
            </p:cNvPr>
            <p:cNvSpPr>
              <a:spLocks noChangeAspect="1"/>
            </p:cNvSpPr>
            <p:nvPr/>
          </p:nvSpPr>
          <p:spPr>
            <a:xfrm>
              <a:off x="4120764" y="3328674"/>
              <a:ext cx="1260000" cy="1260000"/>
            </a:xfrm>
            <a:prstGeom prst="ellipse">
              <a:avLst/>
            </a:prstGeom>
            <a:solidFill>
              <a:schemeClr val="accent3"/>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28" name="Bildobjekt 27">
              <a:hlinkClick r:id="rId7" action="ppaction://hlinksldjump"/>
              <a:extLst>
                <a:ext uri="{FF2B5EF4-FFF2-40B4-BE49-F238E27FC236}">
                  <a16:creationId xmlns:a16="http://schemas.microsoft.com/office/drawing/2014/main" id="{5E85BCBA-AF2B-4F9A-8DD0-508D31B36F80}"/>
                </a:ext>
              </a:extLst>
            </p:cNvPr>
            <p:cNvPicPr>
              <a:picLocks noChangeAspect="1"/>
            </p:cNvPicPr>
            <p:nvPr/>
          </p:nvPicPr>
          <p:blipFill>
            <a:blip r:embed="rId8" cstate="hq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4394652" y="3610339"/>
              <a:ext cx="725872" cy="600433"/>
            </a:xfrm>
            <a:prstGeom prst="rect">
              <a:avLst/>
            </a:prstGeom>
          </p:spPr>
        </p:pic>
      </p:grpSp>
      <p:grpSp>
        <p:nvGrpSpPr>
          <p:cNvPr id="32" name="Grupp 31">
            <a:extLst>
              <a:ext uri="{FF2B5EF4-FFF2-40B4-BE49-F238E27FC236}">
                <a16:creationId xmlns:a16="http://schemas.microsoft.com/office/drawing/2014/main" id="{DB73437A-EB75-4E48-BB0D-390572774292}"/>
              </a:ext>
            </a:extLst>
          </p:cNvPr>
          <p:cNvGrpSpPr/>
          <p:nvPr/>
        </p:nvGrpSpPr>
        <p:grpSpPr>
          <a:xfrm>
            <a:off x="1535039" y="1021794"/>
            <a:ext cx="292775" cy="292775"/>
            <a:chOff x="6563713" y="3328674"/>
            <a:chExt cx="1260000" cy="1260000"/>
          </a:xfrm>
        </p:grpSpPr>
        <p:sp>
          <p:nvSpPr>
            <p:cNvPr id="33" name="Ellips 32">
              <a:hlinkClick r:id="rId9" action="ppaction://hlinksldjump"/>
              <a:extLst>
                <a:ext uri="{FF2B5EF4-FFF2-40B4-BE49-F238E27FC236}">
                  <a16:creationId xmlns:a16="http://schemas.microsoft.com/office/drawing/2014/main" id="{C0718684-EAF0-42BC-925B-4B8FD61DD3C5}"/>
                </a:ext>
              </a:extLst>
            </p:cNvPr>
            <p:cNvSpPr>
              <a:spLocks noChangeAspect="1"/>
            </p:cNvSpPr>
            <p:nvPr/>
          </p:nvSpPr>
          <p:spPr>
            <a:xfrm>
              <a:off x="6563713" y="3328674"/>
              <a:ext cx="1260000" cy="1260000"/>
            </a:xfrm>
            <a:prstGeom prst="ellipse">
              <a:avLst/>
            </a:prstGeom>
            <a:solidFill>
              <a:schemeClr val="accent3"/>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4" name="Bildobjekt 33">
              <a:hlinkClick r:id="rId9" action="ppaction://hlinksldjump"/>
              <a:extLst>
                <a:ext uri="{FF2B5EF4-FFF2-40B4-BE49-F238E27FC236}">
                  <a16:creationId xmlns:a16="http://schemas.microsoft.com/office/drawing/2014/main" id="{ECC094CF-274C-496A-A6BA-05EFD0922928}"/>
                </a:ext>
              </a:extLst>
            </p:cNvPr>
            <p:cNvPicPr>
              <a:picLocks noChangeAspect="1"/>
            </p:cNvPicPr>
            <p:nvPr/>
          </p:nvPicPr>
          <p:blipFill>
            <a:blip r:embed="rId10" cstate="hq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6846088" y="3696300"/>
              <a:ext cx="708892" cy="531668"/>
            </a:xfrm>
            <a:prstGeom prst="rect">
              <a:avLst/>
            </a:prstGeom>
          </p:spPr>
        </p:pic>
      </p:grpSp>
    </p:spTree>
    <p:extLst>
      <p:ext uri="{BB962C8B-B14F-4D97-AF65-F5344CB8AC3E}">
        <p14:creationId xmlns:p14="http://schemas.microsoft.com/office/powerpoint/2010/main" val="2825440096"/>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837ADD0B-D914-416C-869C-9D8C200503D3}"/>
              </a:ext>
            </a:extLst>
          </p:cNvPr>
          <p:cNvSpPr>
            <a:spLocks noGrp="1"/>
          </p:cNvSpPr>
          <p:nvPr>
            <p:ph type="title"/>
          </p:nvPr>
        </p:nvSpPr>
        <p:spPr/>
        <p:txBody>
          <a:bodyPr/>
          <a:lstStyle/>
          <a:p>
            <a:r>
              <a:rPr lang="sv-SE" dirty="0"/>
              <a:t>Nationell nivå</a:t>
            </a:r>
            <a:endParaRPr lang="sv-SE" b="0" dirty="0"/>
          </a:p>
        </p:txBody>
      </p:sp>
      <p:sp>
        <p:nvSpPr>
          <p:cNvPr id="8" name="Underrubrik 7">
            <a:extLst>
              <a:ext uri="{FF2B5EF4-FFF2-40B4-BE49-F238E27FC236}">
                <a16:creationId xmlns:a16="http://schemas.microsoft.com/office/drawing/2014/main" id="{76BFE554-A0D5-4F98-9785-A742DAB6497A}"/>
              </a:ext>
            </a:extLst>
          </p:cNvPr>
          <p:cNvSpPr>
            <a:spLocks noGrp="1"/>
          </p:cNvSpPr>
          <p:nvPr>
            <p:ph type="subTitle" idx="1"/>
          </p:nvPr>
        </p:nvSpPr>
        <p:spPr/>
        <p:txBody>
          <a:bodyPr/>
          <a:lstStyle/>
          <a:p>
            <a:r>
              <a:rPr lang="sv-SE" dirty="0"/>
              <a:t>Kunskapsstöd</a:t>
            </a:r>
          </a:p>
        </p:txBody>
      </p:sp>
      <p:sp>
        <p:nvSpPr>
          <p:cNvPr id="5" name="Platshållare för text 4">
            <a:extLst>
              <a:ext uri="{FF2B5EF4-FFF2-40B4-BE49-F238E27FC236}">
                <a16:creationId xmlns:a16="http://schemas.microsoft.com/office/drawing/2014/main" id="{F80CFD74-3510-4B8F-A77B-A8851E74AAA8}"/>
              </a:ext>
            </a:extLst>
          </p:cNvPr>
          <p:cNvSpPr>
            <a:spLocks noGrp="1"/>
          </p:cNvSpPr>
          <p:nvPr>
            <p:ph type="body" sz="quarter" idx="13"/>
          </p:nvPr>
        </p:nvSpPr>
        <p:spPr>
          <a:xfrm>
            <a:off x="3427413" y="2360428"/>
            <a:ext cx="5719762" cy="3170099"/>
          </a:xfrm>
        </p:spPr>
        <p:txBody>
          <a:bodyPr/>
          <a:lstStyle/>
          <a:p>
            <a:r>
              <a:rPr lang="sv-SE" dirty="0"/>
              <a:t>Samverkar</a:t>
            </a:r>
          </a:p>
          <a:p>
            <a:r>
              <a:rPr lang="sv-SE" dirty="0"/>
              <a:t>Omvärldsbevakar</a:t>
            </a:r>
          </a:p>
          <a:p>
            <a:r>
              <a:rPr lang="sv-SE" dirty="0"/>
              <a:t>Tar fram </a:t>
            </a:r>
            <a:r>
              <a:rPr lang="sv-SE" dirty="0" smtClean="0"/>
              <a:t>nationella kunskapsstöd t</a:t>
            </a:r>
            <a:r>
              <a:rPr lang="sv-SE" dirty="0"/>
              <a:t>. ex. </a:t>
            </a:r>
            <a:r>
              <a:rPr lang="sv-SE" dirty="0" smtClean="0"/>
              <a:t>handböcker</a:t>
            </a:r>
            <a:r>
              <a:rPr lang="sv-SE" dirty="0"/>
              <a:t>, </a:t>
            </a:r>
            <a:r>
              <a:rPr lang="sv-SE" dirty="0" smtClean="0"/>
              <a:t>riktlinjer</a:t>
            </a:r>
            <a:r>
              <a:rPr lang="sv-SE" dirty="0"/>
              <a:t>, </a:t>
            </a:r>
            <a:r>
              <a:rPr lang="sv-SE" dirty="0" smtClean="0"/>
              <a:t>vägledningar</a:t>
            </a:r>
            <a:r>
              <a:rPr lang="sv-SE" dirty="0"/>
              <a:t>, </a:t>
            </a:r>
            <a:r>
              <a:rPr lang="sv-SE" dirty="0" smtClean="0"/>
              <a:t>rekommendationer </a:t>
            </a:r>
            <a:r>
              <a:rPr lang="sv-SE" smtClean="0"/>
              <a:t>och beslutsstöd </a:t>
            </a:r>
            <a:endParaRPr lang="sv-SE" dirty="0"/>
          </a:p>
          <a:p>
            <a:r>
              <a:rPr lang="sv-SE" dirty="0"/>
              <a:t>Säkrar tillvaratagandet av lokala behov och synpunkter</a:t>
            </a:r>
          </a:p>
          <a:p>
            <a:r>
              <a:rPr lang="sv-SE" dirty="0"/>
              <a:t>Säkrar användbarheten i nationella kunskapsstöd</a:t>
            </a:r>
          </a:p>
          <a:p>
            <a:r>
              <a:rPr lang="sv-SE" dirty="0"/>
              <a:t>Tillgängliggör kunskapsstöd (till exempel </a:t>
            </a:r>
            <a:r>
              <a:rPr lang="sv-SE" dirty="0" err="1"/>
              <a:t>Kunskapsguiden.se</a:t>
            </a:r>
            <a:r>
              <a:rPr lang="sv-SE" dirty="0"/>
              <a:t>)</a:t>
            </a:r>
          </a:p>
          <a:p>
            <a:r>
              <a:rPr lang="sv-SE" dirty="0"/>
              <a:t>Stödjer implementering av nationella kunskapsstöd</a:t>
            </a:r>
          </a:p>
        </p:txBody>
      </p:sp>
      <p:grpSp>
        <p:nvGrpSpPr>
          <p:cNvPr id="62" name="Grupp 61">
            <a:extLst>
              <a:ext uri="{FF2B5EF4-FFF2-40B4-BE49-F238E27FC236}">
                <a16:creationId xmlns:a16="http://schemas.microsoft.com/office/drawing/2014/main" id="{2C3156F0-84A7-4545-9973-165AB50F86A0}"/>
              </a:ext>
            </a:extLst>
          </p:cNvPr>
          <p:cNvGrpSpPr/>
          <p:nvPr/>
        </p:nvGrpSpPr>
        <p:grpSpPr>
          <a:xfrm>
            <a:off x="1594439" y="1021795"/>
            <a:ext cx="292775" cy="292775"/>
            <a:chOff x="1670991" y="3328674"/>
            <a:chExt cx="1260000" cy="1260000"/>
          </a:xfrm>
        </p:grpSpPr>
        <p:sp>
          <p:nvSpPr>
            <p:cNvPr id="63" name="Ellips 62">
              <a:extLst>
                <a:ext uri="{FF2B5EF4-FFF2-40B4-BE49-F238E27FC236}">
                  <a16:creationId xmlns:a16="http://schemas.microsoft.com/office/drawing/2014/main" id="{3E1A5D46-596C-4D39-B929-2A5333FE800C}"/>
                </a:ext>
              </a:extLst>
            </p:cNvPr>
            <p:cNvSpPr>
              <a:spLocks noChangeAspect="1"/>
            </p:cNvSpPr>
            <p:nvPr/>
          </p:nvSpPr>
          <p:spPr>
            <a:xfrm>
              <a:off x="1670991" y="3328674"/>
              <a:ext cx="1260000" cy="1260000"/>
            </a:xfrm>
            <a:prstGeom prst="ellipse">
              <a:avLst/>
            </a:prstGeom>
            <a:solidFill>
              <a:schemeClr val="accent6"/>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64" name="Bildobjekt 63">
              <a:extLst>
                <a:ext uri="{FF2B5EF4-FFF2-40B4-BE49-F238E27FC236}">
                  <a16:creationId xmlns:a16="http://schemas.microsoft.com/office/drawing/2014/main" id="{3D08EDB9-ADC7-45C1-BE20-A61B098DF8BC}"/>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966783" y="3616747"/>
              <a:ext cx="628414" cy="679324"/>
            </a:xfrm>
            <a:prstGeom prst="rect">
              <a:avLst/>
            </a:prstGeom>
          </p:spPr>
        </p:pic>
      </p:grpSp>
      <p:grpSp>
        <p:nvGrpSpPr>
          <p:cNvPr id="65" name="Grupp 64">
            <a:extLst>
              <a:ext uri="{FF2B5EF4-FFF2-40B4-BE49-F238E27FC236}">
                <a16:creationId xmlns:a16="http://schemas.microsoft.com/office/drawing/2014/main" id="{F35A0F66-7038-4528-BEAE-FBC1D8DACEF4}"/>
              </a:ext>
            </a:extLst>
          </p:cNvPr>
          <p:cNvGrpSpPr/>
          <p:nvPr/>
        </p:nvGrpSpPr>
        <p:grpSpPr>
          <a:xfrm>
            <a:off x="2961167" y="1021795"/>
            <a:ext cx="292775" cy="292775"/>
            <a:chOff x="9040782" y="3328674"/>
            <a:chExt cx="1260000" cy="1260000"/>
          </a:xfrm>
        </p:grpSpPr>
        <p:sp>
          <p:nvSpPr>
            <p:cNvPr id="66" name="Ellips 65">
              <a:hlinkClick r:id="rId3" action="ppaction://hlinksldjump"/>
              <a:extLst>
                <a:ext uri="{FF2B5EF4-FFF2-40B4-BE49-F238E27FC236}">
                  <a16:creationId xmlns:a16="http://schemas.microsoft.com/office/drawing/2014/main" id="{463A8ECD-9887-4398-95B6-EDE57EE63F52}"/>
                </a:ext>
              </a:extLst>
            </p:cNvPr>
            <p:cNvSpPr>
              <a:spLocks noChangeAspect="1"/>
            </p:cNvSpPr>
            <p:nvPr/>
          </p:nvSpPr>
          <p:spPr>
            <a:xfrm>
              <a:off x="9040782" y="3328674"/>
              <a:ext cx="1260000" cy="1260000"/>
            </a:xfrm>
            <a:prstGeom prst="ellipse">
              <a:avLst/>
            </a:prstGeom>
            <a:solidFill>
              <a:schemeClr val="accent2"/>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67" name="Bildobjekt 66">
              <a:hlinkClick r:id="rId3" action="ppaction://hlinksldjump"/>
              <a:extLst>
                <a:ext uri="{FF2B5EF4-FFF2-40B4-BE49-F238E27FC236}">
                  <a16:creationId xmlns:a16="http://schemas.microsoft.com/office/drawing/2014/main" id="{F220C973-66C9-458B-9A09-6078621FA4CD}"/>
                </a:ext>
              </a:extLst>
            </p:cNvPr>
            <p:cNvPicPr>
              <a:picLocks noChangeAspect="1"/>
            </p:cNvPicPr>
            <p:nvPr/>
          </p:nvPicPr>
          <p:blipFill>
            <a:blip r:embed="rId4" cstate="hq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9246484" y="3714012"/>
              <a:ext cx="848596" cy="522840"/>
            </a:xfrm>
            <a:prstGeom prst="rect">
              <a:avLst/>
            </a:prstGeom>
          </p:spPr>
        </p:pic>
      </p:grpSp>
      <p:grpSp>
        <p:nvGrpSpPr>
          <p:cNvPr id="68" name="Grupp 67">
            <a:extLst>
              <a:ext uri="{FF2B5EF4-FFF2-40B4-BE49-F238E27FC236}">
                <a16:creationId xmlns:a16="http://schemas.microsoft.com/office/drawing/2014/main" id="{10384A13-1BDC-45EE-B73D-075FA8EC80A8}"/>
              </a:ext>
            </a:extLst>
          </p:cNvPr>
          <p:cNvGrpSpPr/>
          <p:nvPr/>
        </p:nvGrpSpPr>
        <p:grpSpPr>
          <a:xfrm>
            <a:off x="2050015" y="1021795"/>
            <a:ext cx="292775" cy="292775"/>
            <a:chOff x="4120764" y="3328674"/>
            <a:chExt cx="1260000" cy="1260000"/>
          </a:xfrm>
        </p:grpSpPr>
        <p:sp>
          <p:nvSpPr>
            <p:cNvPr id="69" name="Ellips 68">
              <a:hlinkClick r:id="rId5" action="ppaction://hlinksldjump"/>
              <a:extLst>
                <a:ext uri="{FF2B5EF4-FFF2-40B4-BE49-F238E27FC236}">
                  <a16:creationId xmlns:a16="http://schemas.microsoft.com/office/drawing/2014/main" id="{F2D9D65B-8052-4464-B396-4E1585A642EB}"/>
                </a:ext>
              </a:extLst>
            </p:cNvPr>
            <p:cNvSpPr>
              <a:spLocks noChangeAspect="1"/>
            </p:cNvSpPr>
            <p:nvPr/>
          </p:nvSpPr>
          <p:spPr>
            <a:xfrm>
              <a:off x="4120764" y="3328674"/>
              <a:ext cx="1260000" cy="1260000"/>
            </a:xfrm>
            <a:prstGeom prst="ellipse">
              <a:avLst/>
            </a:prstGeom>
            <a:solidFill>
              <a:schemeClr val="accent2"/>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70" name="Bildobjekt 69">
              <a:hlinkClick r:id="rId5" action="ppaction://hlinksldjump"/>
              <a:extLst>
                <a:ext uri="{FF2B5EF4-FFF2-40B4-BE49-F238E27FC236}">
                  <a16:creationId xmlns:a16="http://schemas.microsoft.com/office/drawing/2014/main" id="{B4C5721E-3B92-4812-B8E9-81644C8A011C}"/>
                </a:ext>
              </a:extLst>
            </p:cNvPr>
            <p:cNvPicPr>
              <a:picLocks noChangeAspect="1"/>
            </p:cNvPicPr>
            <p:nvPr/>
          </p:nvPicPr>
          <p:blipFill>
            <a:blip r:embed="rId6" cstate="hq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4394652" y="3610339"/>
              <a:ext cx="725872" cy="600433"/>
            </a:xfrm>
            <a:prstGeom prst="rect">
              <a:avLst/>
            </a:prstGeom>
          </p:spPr>
        </p:pic>
      </p:grpSp>
      <p:grpSp>
        <p:nvGrpSpPr>
          <p:cNvPr id="71" name="Grupp 70">
            <a:extLst>
              <a:ext uri="{FF2B5EF4-FFF2-40B4-BE49-F238E27FC236}">
                <a16:creationId xmlns:a16="http://schemas.microsoft.com/office/drawing/2014/main" id="{E3CDD5B3-01DD-472C-A390-4803B9D6C75B}"/>
              </a:ext>
            </a:extLst>
          </p:cNvPr>
          <p:cNvGrpSpPr/>
          <p:nvPr/>
        </p:nvGrpSpPr>
        <p:grpSpPr>
          <a:xfrm>
            <a:off x="2505591" y="1021795"/>
            <a:ext cx="292775" cy="292775"/>
            <a:chOff x="6563713" y="3328674"/>
            <a:chExt cx="1260000" cy="1260000"/>
          </a:xfrm>
        </p:grpSpPr>
        <p:sp>
          <p:nvSpPr>
            <p:cNvPr id="72" name="Ellips 71">
              <a:hlinkClick r:id="rId7" action="ppaction://hlinksldjump"/>
              <a:extLst>
                <a:ext uri="{FF2B5EF4-FFF2-40B4-BE49-F238E27FC236}">
                  <a16:creationId xmlns:a16="http://schemas.microsoft.com/office/drawing/2014/main" id="{286766C4-FA92-49BF-93F7-9F639E8CE339}"/>
                </a:ext>
              </a:extLst>
            </p:cNvPr>
            <p:cNvSpPr>
              <a:spLocks noChangeAspect="1"/>
            </p:cNvSpPr>
            <p:nvPr/>
          </p:nvSpPr>
          <p:spPr>
            <a:xfrm>
              <a:off x="6563713" y="3328674"/>
              <a:ext cx="1260000" cy="1260000"/>
            </a:xfrm>
            <a:prstGeom prst="ellipse">
              <a:avLst/>
            </a:prstGeom>
            <a:solidFill>
              <a:schemeClr val="accent2"/>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73" name="Bildobjekt 72">
              <a:hlinkClick r:id="rId7" action="ppaction://hlinksldjump"/>
              <a:extLst>
                <a:ext uri="{FF2B5EF4-FFF2-40B4-BE49-F238E27FC236}">
                  <a16:creationId xmlns:a16="http://schemas.microsoft.com/office/drawing/2014/main" id="{ECF9B84E-A91B-4873-930F-68708324A770}"/>
                </a:ext>
              </a:extLst>
            </p:cNvPr>
            <p:cNvPicPr>
              <a:picLocks noChangeAspect="1"/>
            </p:cNvPicPr>
            <p:nvPr/>
          </p:nvPicPr>
          <p:blipFill>
            <a:blip r:embed="rId8" cstate="hq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6846088" y="3696300"/>
              <a:ext cx="708892" cy="531668"/>
            </a:xfrm>
            <a:prstGeom prst="rect">
              <a:avLst/>
            </a:prstGeom>
          </p:spPr>
        </p:pic>
      </p:grpSp>
      <p:grpSp>
        <p:nvGrpSpPr>
          <p:cNvPr id="78" name="Grupp 77">
            <a:extLst>
              <a:ext uri="{FF2B5EF4-FFF2-40B4-BE49-F238E27FC236}">
                <a16:creationId xmlns:a16="http://schemas.microsoft.com/office/drawing/2014/main" id="{3D20BB21-3BED-485E-B10D-C12EC3FE2435}"/>
              </a:ext>
            </a:extLst>
          </p:cNvPr>
          <p:cNvGrpSpPr/>
          <p:nvPr/>
        </p:nvGrpSpPr>
        <p:grpSpPr>
          <a:xfrm>
            <a:off x="631209" y="527001"/>
            <a:ext cx="1260000" cy="1260000"/>
            <a:chOff x="1632559" y="5442108"/>
            <a:chExt cx="1260000" cy="1260000"/>
          </a:xfrm>
        </p:grpSpPr>
        <p:sp>
          <p:nvSpPr>
            <p:cNvPr id="79" name="Ellips 78">
              <a:extLst>
                <a:ext uri="{FF2B5EF4-FFF2-40B4-BE49-F238E27FC236}">
                  <a16:creationId xmlns:a16="http://schemas.microsoft.com/office/drawing/2014/main" id="{A8630A09-9746-4C7D-A8C6-A4D0919F9097}"/>
                </a:ext>
              </a:extLst>
            </p:cNvPr>
            <p:cNvSpPr>
              <a:spLocks noChangeAspect="1"/>
            </p:cNvSpPr>
            <p:nvPr/>
          </p:nvSpPr>
          <p:spPr>
            <a:xfrm>
              <a:off x="1632559" y="5442108"/>
              <a:ext cx="1260000" cy="1260000"/>
            </a:xfrm>
            <a:prstGeom prst="ellipse">
              <a:avLst/>
            </a:prstGeom>
            <a:solidFill>
              <a:schemeClr val="accent2"/>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80" name="Bildobjekt 79">
              <a:extLst>
                <a:ext uri="{FF2B5EF4-FFF2-40B4-BE49-F238E27FC236}">
                  <a16:creationId xmlns:a16="http://schemas.microsoft.com/office/drawing/2014/main" id="{7D3CD624-DB16-426E-AC5D-EE3A8080940E}"/>
                </a:ext>
              </a:extLst>
            </p:cNvPr>
            <p:cNvPicPr>
              <a:picLocks noChangeAspect="1"/>
            </p:cNvPicPr>
            <p:nvPr/>
          </p:nvPicPr>
          <p:blipFill>
            <a:blip r:embed="rId9" cstate="hq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928351" y="5730181"/>
              <a:ext cx="628414" cy="679324"/>
            </a:xfrm>
            <a:prstGeom prst="rect">
              <a:avLst/>
            </a:prstGeom>
          </p:spPr>
        </p:pic>
      </p:grpSp>
      <p:grpSp>
        <p:nvGrpSpPr>
          <p:cNvPr id="3" name="Grupp 2">
            <a:extLst>
              <a:ext uri="{FF2B5EF4-FFF2-40B4-BE49-F238E27FC236}">
                <a16:creationId xmlns:a16="http://schemas.microsoft.com/office/drawing/2014/main" id="{224112E6-E426-4DA6-BD9E-1DF6C682EA8C}"/>
              </a:ext>
            </a:extLst>
          </p:cNvPr>
          <p:cNvGrpSpPr/>
          <p:nvPr/>
        </p:nvGrpSpPr>
        <p:grpSpPr>
          <a:xfrm>
            <a:off x="9556371" y="4301871"/>
            <a:ext cx="576000" cy="576000"/>
            <a:chOff x="9556371" y="4301871"/>
            <a:chExt cx="576000" cy="576000"/>
          </a:xfrm>
        </p:grpSpPr>
        <p:sp>
          <p:nvSpPr>
            <p:cNvPr id="59" name="Pratbubbla: oval 58">
              <a:extLst>
                <a:ext uri="{FF2B5EF4-FFF2-40B4-BE49-F238E27FC236}">
                  <a16:creationId xmlns:a16="http://schemas.microsoft.com/office/drawing/2014/main" id="{DA6D82EF-688E-4794-BFE1-BE6721D408D5}"/>
                </a:ext>
              </a:extLst>
            </p:cNvPr>
            <p:cNvSpPr>
              <a:spLocks noChangeAspect="1"/>
            </p:cNvSpPr>
            <p:nvPr/>
          </p:nvSpPr>
          <p:spPr>
            <a:xfrm rot="8100000">
              <a:off x="9556371" y="4301871"/>
              <a:ext cx="576000" cy="576000"/>
            </a:xfrm>
            <a:prstGeom prst="wedgeEllipseCallout">
              <a:avLst>
                <a:gd name="adj1" fmla="val 41"/>
                <a:gd name="adj2" fmla="val 71323"/>
              </a:avLst>
            </a:prstGeom>
            <a:solidFill>
              <a:schemeClr val="accent2">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pic>
          <p:nvPicPr>
            <p:cNvPr id="75" name="Bildobjekt 74">
              <a:extLst>
                <a:ext uri="{FF2B5EF4-FFF2-40B4-BE49-F238E27FC236}">
                  <a16:creationId xmlns:a16="http://schemas.microsoft.com/office/drawing/2014/main" id="{627D7C7A-2CFA-485E-A2D2-C4261F4D4BF7}"/>
                </a:ext>
              </a:extLst>
            </p:cNvPr>
            <p:cNvPicPr>
              <a:picLocks noChangeAspect="1"/>
            </p:cNvPicPr>
            <p:nvPr/>
          </p:nvPicPr>
          <p:blipFill>
            <a:blip r:embed="rId10" cstate="hq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9680327" y="4429435"/>
              <a:ext cx="293187" cy="316939"/>
            </a:xfrm>
            <a:prstGeom prst="rect">
              <a:avLst/>
            </a:prstGeom>
          </p:spPr>
        </p:pic>
      </p:grpSp>
      <p:cxnSp>
        <p:nvCxnSpPr>
          <p:cNvPr id="30" name="Rak koppling 29">
            <a:extLst>
              <a:ext uri="{FF2B5EF4-FFF2-40B4-BE49-F238E27FC236}">
                <a16:creationId xmlns:a16="http://schemas.microsoft.com/office/drawing/2014/main" id="{BD141C1F-5D58-4014-B770-CF0E4CDC5FF7}"/>
              </a:ext>
            </a:extLst>
          </p:cNvPr>
          <p:cNvCxnSpPr>
            <a:cxnSpLocks/>
          </p:cNvCxnSpPr>
          <p:nvPr/>
        </p:nvCxnSpPr>
        <p:spPr>
          <a:xfrm>
            <a:off x="10020123" y="4907427"/>
            <a:ext cx="140694" cy="277324"/>
          </a:xfrm>
          <a:prstGeom prst="line">
            <a:avLst/>
          </a:prstGeom>
          <a:ln w="12700">
            <a:solidFill>
              <a:schemeClr val="tx1"/>
            </a:solidFill>
            <a:prstDash val="sysDash"/>
            <a:headEnd type="triangle" w="med" len="sm"/>
            <a:tailEnd type="triangle" w="med" len="sm"/>
          </a:ln>
        </p:spPr>
        <p:style>
          <a:lnRef idx="1">
            <a:schemeClr val="accent1"/>
          </a:lnRef>
          <a:fillRef idx="0">
            <a:schemeClr val="accent1"/>
          </a:fillRef>
          <a:effectRef idx="0">
            <a:schemeClr val="accent1"/>
          </a:effectRef>
          <a:fontRef idx="minor">
            <a:schemeClr val="tx1"/>
          </a:fontRef>
        </p:style>
      </p:cxnSp>
      <p:grpSp>
        <p:nvGrpSpPr>
          <p:cNvPr id="31" name="Grupp 30">
            <a:extLst>
              <a:ext uri="{FF2B5EF4-FFF2-40B4-BE49-F238E27FC236}">
                <a16:creationId xmlns:a16="http://schemas.microsoft.com/office/drawing/2014/main" id="{634AA5DB-1877-4878-AFB3-552EA31DF969}"/>
              </a:ext>
            </a:extLst>
          </p:cNvPr>
          <p:cNvGrpSpPr>
            <a:grpSpLocks noChangeAspect="1"/>
          </p:cNvGrpSpPr>
          <p:nvPr/>
        </p:nvGrpSpPr>
        <p:grpSpPr>
          <a:xfrm>
            <a:off x="9871571" y="5219974"/>
            <a:ext cx="968641" cy="960652"/>
            <a:chOff x="2144048" y="2979547"/>
            <a:chExt cx="1087715" cy="1078745"/>
          </a:xfrm>
        </p:grpSpPr>
        <p:sp>
          <p:nvSpPr>
            <p:cNvPr id="32" name="Ellips 31">
              <a:hlinkClick r:id="rId11" action="ppaction://hlinksldjump"/>
              <a:extLst>
                <a:ext uri="{FF2B5EF4-FFF2-40B4-BE49-F238E27FC236}">
                  <a16:creationId xmlns:a16="http://schemas.microsoft.com/office/drawing/2014/main" id="{EBD03C1F-81CF-4B91-99A7-7631FDBF0094}"/>
                </a:ext>
              </a:extLst>
            </p:cNvPr>
            <p:cNvSpPr>
              <a:spLocks noChangeAspect="1"/>
            </p:cNvSpPr>
            <p:nvPr/>
          </p:nvSpPr>
          <p:spPr>
            <a:xfrm>
              <a:off x="2144048" y="2979547"/>
              <a:ext cx="1078745" cy="107874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3" name="Rektangel 32">
              <a:hlinkClick r:id="rId11" action="ppaction://hlinksldjump"/>
              <a:extLst>
                <a:ext uri="{FF2B5EF4-FFF2-40B4-BE49-F238E27FC236}">
                  <a16:creationId xmlns:a16="http://schemas.microsoft.com/office/drawing/2014/main" id="{3DA348A6-0093-4C48-8F83-D09C099A4CBE}"/>
                </a:ext>
              </a:extLst>
            </p:cNvPr>
            <p:cNvSpPr/>
            <p:nvPr/>
          </p:nvSpPr>
          <p:spPr>
            <a:xfrm>
              <a:off x="2160494" y="3261683"/>
              <a:ext cx="1071269" cy="552979"/>
            </a:xfrm>
            <a:prstGeom prst="rect">
              <a:avLst/>
            </a:prstGeom>
          </p:spPr>
          <p:txBody>
            <a:bodyPr wrap="square" lIns="0" tIns="0" rIns="0" bIns="0">
              <a:spAutoFit/>
            </a:bodyPr>
            <a:lstStyle/>
            <a:p>
              <a:pPr algn="ctr"/>
              <a:r>
                <a:rPr lang="sv-SE" sz="1600" b="1" spc="-50" dirty="0" smtClean="0">
                  <a:solidFill>
                    <a:schemeClr val="bg1"/>
                  </a:solidFill>
                </a:rPr>
                <a:t>Regional</a:t>
              </a:r>
            </a:p>
            <a:p>
              <a:pPr algn="ctr"/>
              <a:r>
                <a:rPr lang="sv-SE" sz="1600" b="1" spc="-50" dirty="0" smtClean="0">
                  <a:solidFill>
                    <a:schemeClr val="bg1"/>
                  </a:solidFill>
                </a:rPr>
                <a:t>nivå</a:t>
              </a:r>
              <a:endParaRPr lang="sv-SE" sz="1600" b="1" spc="-50" dirty="0">
                <a:solidFill>
                  <a:schemeClr val="bg1"/>
                </a:solidFill>
              </a:endParaRPr>
            </a:p>
          </p:txBody>
        </p:sp>
      </p:grpSp>
      <p:grpSp>
        <p:nvGrpSpPr>
          <p:cNvPr id="34" name="Grupp 33">
            <a:extLst>
              <a:ext uri="{FF2B5EF4-FFF2-40B4-BE49-F238E27FC236}">
                <a16:creationId xmlns:a16="http://schemas.microsoft.com/office/drawing/2014/main" id="{9F40EEFF-9015-4622-B1E6-42CB8CCDA42F}"/>
              </a:ext>
            </a:extLst>
          </p:cNvPr>
          <p:cNvGrpSpPr>
            <a:grpSpLocks noChangeAspect="1"/>
          </p:cNvGrpSpPr>
          <p:nvPr/>
        </p:nvGrpSpPr>
        <p:grpSpPr>
          <a:xfrm>
            <a:off x="10493791" y="4581314"/>
            <a:ext cx="960653" cy="960652"/>
            <a:chOff x="2144048" y="2979547"/>
            <a:chExt cx="1078745" cy="1078745"/>
          </a:xfrm>
        </p:grpSpPr>
        <p:sp>
          <p:nvSpPr>
            <p:cNvPr id="35" name="Ellips 34">
              <a:hlinkClick r:id="rId12" action="ppaction://hlinksldjump"/>
              <a:extLst>
                <a:ext uri="{FF2B5EF4-FFF2-40B4-BE49-F238E27FC236}">
                  <a16:creationId xmlns:a16="http://schemas.microsoft.com/office/drawing/2014/main" id="{EC98F8B5-CB99-429F-8087-A321A7C2827B}"/>
                </a:ext>
              </a:extLst>
            </p:cNvPr>
            <p:cNvSpPr>
              <a:spLocks noChangeAspect="1"/>
            </p:cNvSpPr>
            <p:nvPr/>
          </p:nvSpPr>
          <p:spPr>
            <a:xfrm>
              <a:off x="2144048" y="2979547"/>
              <a:ext cx="1078745" cy="107874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36" name="Rektangel 35">
              <a:hlinkClick r:id="rId12" action="ppaction://hlinksldjump"/>
              <a:extLst>
                <a:ext uri="{FF2B5EF4-FFF2-40B4-BE49-F238E27FC236}">
                  <a16:creationId xmlns:a16="http://schemas.microsoft.com/office/drawing/2014/main" id="{5EF18392-E5CE-4459-B795-D791DCF47019}"/>
                </a:ext>
              </a:extLst>
            </p:cNvPr>
            <p:cNvSpPr/>
            <p:nvPr/>
          </p:nvSpPr>
          <p:spPr>
            <a:xfrm>
              <a:off x="2151524" y="3248601"/>
              <a:ext cx="1071269" cy="552979"/>
            </a:xfrm>
            <a:prstGeom prst="rect">
              <a:avLst/>
            </a:prstGeom>
          </p:spPr>
          <p:txBody>
            <a:bodyPr wrap="square" lIns="0" tIns="0" rIns="0" bIns="0">
              <a:spAutoFit/>
            </a:bodyPr>
            <a:lstStyle/>
            <a:p>
              <a:pPr algn="ctr"/>
              <a:r>
                <a:rPr lang="sv-SE" sz="1600" b="1" spc="-50" dirty="0" smtClean="0">
                  <a:solidFill>
                    <a:schemeClr val="bg1"/>
                  </a:solidFill>
                </a:rPr>
                <a:t>Lokal</a:t>
              </a:r>
              <a:br>
                <a:rPr lang="sv-SE" sz="1600" b="1" spc="-50" dirty="0" smtClean="0">
                  <a:solidFill>
                    <a:schemeClr val="bg1"/>
                  </a:solidFill>
                </a:rPr>
              </a:br>
              <a:r>
                <a:rPr lang="sv-SE" sz="1600" b="1" spc="-50" dirty="0" smtClean="0">
                  <a:solidFill>
                    <a:schemeClr val="bg1"/>
                  </a:solidFill>
                </a:rPr>
                <a:t>nivå</a:t>
              </a:r>
              <a:endParaRPr lang="sv-SE" sz="1600" b="1" spc="-50" dirty="0">
                <a:solidFill>
                  <a:schemeClr val="bg1"/>
                </a:solidFill>
              </a:endParaRPr>
            </a:p>
          </p:txBody>
        </p:sp>
      </p:grpSp>
      <p:cxnSp>
        <p:nvCxnSpPr>
          <p:cNvPr id="37" name="Rak koppling 36">
            <a:extLst>
              <a:ext uri="{FF2B5EF4-FFF2-40B4-BE49-F238E27FC236}">
                <a16:creationId xmlns:a16="http://schemas.microsoft.com/office/drawing/2014/main" id="{414461B7-4745-4DEB-8309-3ED624D5FF8A}"/>
              </a:ext>
            </a:extLst>
          </p:cNvPr>
          <p:cNvCxnSpPr>
            <a:cxnSpLocks/>
          </p:cNvCxnSpPr>
          <p:nvPr/>
        </p:nvCxnSpPr>
        <p:spPr>
          <a:xfrm>
            <a:off x="10181158" y="4687645"/>
            <a:ext cx="290444" cy="151101"/>
          </a:xfrm>
          <a:prstGeom prst="line">
            <a:avLst/>
          </a:prstGeom>
          <a:ln w="12700">
            <a:solidFill>
              <a:schemeClr val="tx1"/>
            </a:solidFill>
            <a:prstDash val="sysDash"/>
            <a:headEnd type="triangle" w="med" len="sm"/>
            <a:tailEnd type="triangle" w="med"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3930271"/>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nodeType="afterEffect">
                                  <p:stCondLst>
                                    <p:cond delay="50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anim calcmode="lin" valueType="num">
                                      <p:cBhvr>
                                        <p:cTn id="10" dur="500" fill="hold"/>
                                        <p:tgtEl>
                                          <p:spTgt spid="3"/>
                                        </p:tgtEl>
                                        <p:attrNameLst>
                                          <p:attrName>ppt_x</p:attrName>
                                        </p:attrNameLst>
                                      </p:cBhvr>
                                      <p:tavLst>
                                        <p:tav tm="0">
                                          <p:val>
                                            <p:fltVal val="0.5"/>
                                          </p:val>
                                        </p:tav>
                                        <p:tav tm="100000">
                                          <p:val>
                                            <p:strVal val="#ppt_x"/>
                                          </p:val>
                                        </p:tav>
                                      </p:tavLst>
                                    </p:anim>
                                    <p:anim calcmode="lin" valueType="num">
                                      <p:cBhvr>
                                        <p:cTn id="11" dur="500" fill="hold"/>
                                        <p:tgtEl>
                                          <p:spTgt spid="3"/>
                                        </p:tgtEl>
                                        <p:attrNameLst>
                                          <p:attrName>ppt_y</p:attrName>
                                        </p:attrNameLst>
                                      </p:cBhvr>
                                      <p:tavLst>
                                        <p:tav tm="0">
                                          <p:val>
                                            <p:fltVal val="0.5"/>
                                          </p:val>
                                        </p:tav>
                                        <p:tav tm="100000">
                                          <p:val>
                                            <p:strVal val="#ppt_y"/>
                                          </p:val>
                                        </p:tav>
                                      </p:tavLst>
                                    </p:anim>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wipe(left)">
                                      <p:cBhvr>
                                        <p:cTn id="15" dur="500"/>
                                        <p:tgtEl>
                                          <p:spTgt spid="30"/>
                                        </p:tgtEl>
                                      </p:cBhvr>
                                    </p:animEffect>
                                  </p:childTnLst>
                                </p:cTn>
                              </p:par>
                              <p:par>
                                <p:cTn id="16" presetID="22" presetClass="entr" presetSubtype="8" fill="hold" nodeType="withEffect">
                                  <p:stCondLst>
                                    <p:cond delay="0"/>
                                  </p:stCondLst>
                                  <p:childTnLst>
                                    <p:set>
                                      <p:cBhvr>
                                        <p:cTn id="17" dur="1" fill="hold">
                                          <p:stCondLst>
                                            <p:cond delay="0"/>
                                          </p:stCondLst>
                                        </p:cTn>
                                        <p:tgtEl>
                                          <p:spTgt spid="37"/>
                                        </p:tgtEl>
                                        <p:attrNameLst>
                                          <p:attrName>style.visibility</p:attrName>
                                        </p:attrNameLst>
                                      </p:cBhvr>
                                      <p:to>
                                        <p:strVal val="visible"/>
                                      </p:to>
                                    </p:set>
                                    <p:animEffect transition="in" filter="wipe(left)">
                                      <p:cBhvr>
                                        <p:cTn id="18" dur="500"/>
                                        <p:tgtEl>
                                          <p:spTgt spid="37"/>
                                        </p:tgtEl>
                                      </p:cBhvr>
                                    </p:animEffect>
                                  </p:childTnLst>
                                </p:cTn>
                              </p:par>
                              <p:par>
                                <p:cTn id="19" presetID="53" presetClass="entr" presetSubtype="16" fill="hold" nodeType="withEffect">
                                  <p:stCondLst>
                                    <p:cond delay="0"/>
                                  </p:stCondLst>
                                  <p:childTnLst>
                                    <p:set>
                                      <p:cBhvr>
                                        <p:cTn id="20" dur="1" fill="hold">
                                          <p:stCondLst>
                                            <p:cond delay="0"/>
                                          </p:stCondLst>
                                        </p:cTn>
                                        <p:tgtEl>
                                          <p:spTgt spid="31"/>
                                        </p:tgtEl>
                                        <p:attrNameLst>
                                          <p:attrName>style.visibility</p:attrName>
                                        </p:attrNameLst>
                                      </p:cBhvr>
                                      <p:to>
                                        <p:strVal val="visible"/>
                                      </p:to>
                                    </p:set>
                                    <p:anim calcmode="lin" valueType="num">
                                      <p:cBhvr>
                                        <p:cTn id="21" dur="500" fill="hold"/>
                                        <p:tgtEl>
                                          <p:spTgt spid="31"/>
                                        </p:tgtEl>
                                        <p:attrNameLst>
                                          <p:attrName>ppt_w</p:attrName>
                                        </p:attrNameLst>
                                      </p:cBhvr>
                                      <p:tavLst>
                                        <p:tav tm="0">
                                          <p:val>
                                            <p:fltVal val="0"/>
                                          </p:val>
                                        </p:tav>
                                        <p:tav tm="100000">
                                          <p:val>
                                            <p:strVal val="#ppt_w"/>
                                          </p:val>
                                        </p:tav>
                                      </p:tavLst>
                                    </p:anim>
                                    <p:anim calcmode="lin" valueType="num">
                                      <p:cBhvr>
                                        <p:cTn id="22" dur="500" fill="hold"/>
                                        <p:tgtEl>
                                          <p:spTgt spid="31"/>
                                        </p:tgtEl>
                                        <p:attrNameLst>
                                          <p:attrName>ppt_h</p:attrName>
                                        </p:attrNameLst>
                                      </p:cBhvr>
                                      <p:tavLst>
                                        <p:tav tm="0">
                                          <p:val>
                                            <p:fltVal val="0"/>
                                          </p:val>
                                        </p:tav>
                                        <p:tav tm="100000">
                                          <p:val>
                                            <p:strVal val="#ppt_h"/>
                                          </p:val>
                                        </p:tav>
                                      </p:tavLst>
                                    </p:anim>
                                    <p:animEffect transition="in" filter="fade">
                                      <p:cBhvr>
                                        <p:cTn id="23" dur="500"/>
                                        <p:tgtEl>
                                          <p:spTgt spid="31"/>
                                        </p:tgtEl>
                                      </p:cBhvr>
                                    </p:animEffect>
                                  </p:childTnLst>
                                </p:cTn>
                              </p:par>
                              <p:par>
                                <p:cTn id="24" presetID="53" presetClass="entr" presetSubtype="16" fill="hold" nodeType="with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p:cTn id="26" dur="500" fill="hold"/>
                                        <p:tgtEl>
                                          <p:spTgt spid="34"/>
                                        </p:tgtEl>
                                        <p:attrNameLst>
                                          <p:attrName>ppt_w</p:attrName>
                                        </p:attrNameLst>
                                      </p:cBhvr>
                                      <p:tavLst>
                                        <p:tav tm="0">
                                          <p:val>
                                            <p:fltVal val="0"/>
                                          </p:val>
                                        </p:tav>
                                        <p:tav tm="100000">
                                          <p:val>
                                            <p:strVal val="#ppt_w"/>
                                          </p:val>
                                        </p:tav>
                                      </p:tavLst>
                                    </p:anim>
                                    <p:anim calcmode="lin" valueType="num">
                                      <p:cBhvr>
                                        <p:cTn id="27" dur="500" fill="hold"/>
                                        <p:tgtEl>
                                          <p:spTgt spid="34"/>
                                        </p:tgtEl>
                                        <p:attrNameLst>
                                          <p:attrName>ppt_h</p:attrName>
                                        </p:attrNameLst>
                                      </p:cBhvr>
                                      <p:tavLst>
                                        <p:tav tm="0">
                                          <p:val>
                                            <p:fltVal val="0"/>
                                          </p:val>
                                        </p:tav>
                                        <p:tav tm="100000">
                                          <p:val>
                                            <p:strVal val="#ppt_h"/>
                                          </p:val>
                                        </p:tav>
                                      </p:tavLst>
                                    </p:anim>
                                    <p:animEffect transition="in" filter="fade">
                                      <p:cBhvr>
                                        <p:cTn id="28"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cxnSp>
        <p:nvCxnSpPr>
          <p:cNvPr id="34" name="Rak koppling 33">
            <a:extLst>
              <a:ext uri="{FF2B5EF4-FFF2-40B4-BE49-F238E27FC236}">
                <a16:creationId xmlns:a16="http://schemas.microsoft.com/office/drawing/2014/main" id="{C2BA586E-1232-49C2-A421-50782DB904C2}"/>
              </a:ext>
            </a:extLst>
          </p:cNvPr>
          <p:cNvCxnSpPr>
            <a:cxnSpLocks/>
          </p:cNvCxnSpPr>
          <p:nvPr/>
        </p:nvCxnSpPr>
        <p:spPr>
          <a:xfrm>
            <a:off x="10020123" y="4907427"/>
            <a:ext cx="140694" cy="277324"/>
          </a:xfrm>
          <a:prstGeom prst="line">
            <a:avLst/>
          </a:prstGeom>
          <a:ln w="12700">
            <a:solidFill>
              <a:schemeClr val="tx1"/>
            </a:solidFill>
            <a:prstDash val="sysDash"/>
            <a:headEnd type="triangle" w="med" len="sm"/>
            <a:tailEnd type="triangle" w="med" len="sm"/>
          </a:ln>
        </p:spPr>
        <p:style>
          <a:lnRef idx="1">
            <a:schemeClr val="accent1"/>
          </a:lnRef>
          <a:fillRef idx="0">
            <a:schemeClr val="accent1"/>
          </a:fillRef>
          <a:effectRef idx="0">
            <a:schemeClr val="accent1"/>
          </a:effectRef>
          <a:fontRef idx="minor">
            <a:schemeClr val="tx1"/>
          </a:fontRef>
        </p:style>
      </p:cxnSp>
      <p:sp>
        <p:nvSpPr>
          <p:cNvPr id="7" name="Rubrik 6">
            <a:extLst>
              <a:ext uri="{FF2B5EF4-FFF2-40B4-BE49-F238E27FC236}">
                <a16:creationId xmlns:a16="http://schemas.microsoft.com/office/drawing/2014/main" id="{837ADD0B-D914-416C-869C-9D8C200503D3}"/>
              </a:ext>
            </a:extLst>
          </p:cNvPr>
          <p:cNvSpPr>
            <a:spLocks noGrp="1"/>
          </p:cNvSpPr>
          <p:nvPr>
            <p:ph type="title"/>
          </p:nvPr>
        </p:nvSpPr>
        <p:spPr/>
        <p:txBody>
          <a:bodyPr/>
          <a:lstStyle/>
          <a:p>
            <a:r>
              <a:rPr lang="sv-SE" dirty="0"/>
              <a:t>Nationell nivå</a:t>
            </a:r>
            <a:endParaRPr lang="sv-SE" b="0" dirty="0"/>
          </a:p>
        </p:txBody>
      </p:sp>
      <p:sp>
        <p:nvSpPr>
          <p:cNvPr id="8" name="Underrubrik 7">
            <a:extLst>
              <a:ext uri="{FF2B5EF4-FFF2-40B4-BE49-F238E27FC236}">
                <a16:creationId xmlns:a16="http://schemas.microsoft.com/office/drawing/2014/main" id="{76BFE554-A0D5-4F98-9785-A742DAB6497A}"/>
              </a:ext>
            </a:extLst>
          </p:cNvPr>
          <p:cNvSpPr>
            <a:spLocks noGrp="1"/>
          </p:cNvSpPr>
          <p:nvPr>
            <p:ph type="subTitle" idx="1"/>
          </p:nvPr>
        </p:nvSpPr>
        <p:spPr>
          <a:xfrm>
            <a:off x="3427906" y="1665027"/>
            <a:ext cx="5719506" cy="1015663"/>
          </a:xfrm>
        </p:spPr>
        <p:txBody>
          <a:bodyPr/>
          <a:lstStyle/>
          <a:p>
            <a:r>
              <a:rPr lang="sv-SE" dirty="0"/>
              <a:t>Uppföljning &amp; analys på individ- och verksamhetsnivå</a:t>
            </a:r>
          </a:p>
        </p:txBody>
      </p:sp>
      <p:sp>
        <p:nvSpPr>
          <p:cNvPr id="5" name="Platshållare för text 4">
            <a:extLst>
              <a:ext uri="{FF2B5EF4-FFF2-40B4-BE49-F238E27FC236}">
                <a16:creationId xmlns:a16="http://schemas.microsoft.com/office/drawing/2014/main" id="{F80CFD74-3510-4B8F-A77B-A8851E74AAA8}"/>
              </a:ext>
            </a:extLst>
          </p:cNvPr>
          <p:cNvSpPr>
            <a:spLocks noGrp="1"/>
          </p:cNvSpPr>
          <p:nvPr>
            <p:ph type="body" sz="quarter" idx="13"/>
          </p:nvPr>
        </p:nvSpPr>
        <p:spPr>
          <a:xfrm>
            <a:off x="3427413" y="2839260"/>
            <a:ext cx="5719762" cy="2831544"/>
          </a:xfrm>
        </p:spPr>
        <p:txBody>
          <a:bodyPr/>
          <a:lstStyle/>
          <a:p>
            <a:r>
              <a:rPr lang="sv-SE" dirty="0"/>
              <a:t>Samordnar arbetet med nationella indikatorer, uppföljning, jämförelser och analys (tar fram </a:t>
            </a:r>
            <a:br>
              <a:rPr lang="sv-SE" dirty="0"/>
            </a:br>
            <a:r>
              <a:rPr lang="sv-SE" dirty="0"/>
              <a:t>nyckeltal och indikatorer)</a:t>
            </a:r>
          </a:p>
          <a:p>
            <a:r>
              <a:rPr lang="sv-SE" dirty="0"/>
              <a:t>Samordnar nationella kvalitetsregister</a:t>
            </a:r>
          </a:p>
          <a:p>
            <a:r>
              <a:rPr lang="sv-SE" dirty="0"/>
              <a:t>Publicerar nationell data/statistik</a:t>
            </a:r>
          </a:p>
          <a:p>
            <a:r>
              <a:rPr lang="sv-SE" dirty="0"/>
              <a:t>Genomför nationella brukarundersökningar</a:t>
            </a:r>
          </a:p>
          <a:p>
            <a:r>
              <a:rPr lang="sv-SE" dirty="0"/>
              <a:t>Ger utbildningar i systematisk uppföljning</a:t>
            </a:r>
          </a:p>
          <a:p>
            <a:r>
              <a:rPr lang="sv-SE" dirty="0"/>
              <a:t>Utvecklar gemensamma variabler i </a:t>
            </a:r>
            <a:br>
              <a:rPr lang="sv-SE" dirty="0"/>
            </a:br>
            <a:r>
              <a:rPr lang="sv-SE" dirty="0"/>
              <a:t>verksamhetssystem för uppföljning</a:t>
            </a:r>
          </a:p>
        </p:txBody>
      </p:sp>
      <p:grpSp>
        <p:nvGrpSpPr>
          <p:cNvPr id="75" name="Grupp 74">
            <a:extLst>
              <a:ext uri="{FF2B5EF4-FFF2-40B4-BE49-F238E27FC236}">
                <a16:creationId xmlns:a16="http://schemas.microsoft.com/office/drawing/2014/main" id="{A512EBCE-AA85-4EEE-AB0E-6C14B06D0431}"/>
              </a:ext>
            </a:extLst>
          </p:cNvPr>
          <p:cNvGrpSpPr/>
          <p:nvPr/>
        </p:nvGrpSpPr>
        <p:grpSpPr>
          <a:xfrm>
            <a:off x="1082790" y="538182"/>
            <a:ext cx="1260000" cy="1260000"/>
            <a:chOff x="4082332" y="5442108"/>
            <a:chExt cx="1260000" cy="1260000"/>
          </a:xfrm>
        </p:grpSpPr>
        <p:sp>
          <p:nvSpPr>
            <p:cNvPr id="49" name="Ellips 48">
              <a:extLst>
                <a:ext uri="{FF2B5EF4-FFF2-40B4-BE49-F238E27FC236}">
                  <a16:creationId xmlns:a16="http://schemas.microsoft.com/office/drawing/2014/main" id="{8EA0BF96-5D6E-44BD-9D9B-B380B244B602}"/>
                </a:ext>
              </a:extLst>
            </p:cNvPr>
            <p:cNvSpPr>
              <a:spLocks noChangeAspect="1"/>
            </p:cNvSpPr>
            <p:nvPr/>
          </p:nvSpPr>
          <p:spPr>
            <a:xfrm>
              <a:off x="4082332" y="5442108"/>
              <a:ext cx="1260000" cy="1260000"/>
            </a:xfrm>
            <a:prstGeom prst="ellipse">
              <a:avLst/>
            </a:prstGeom>
            <a:solidFill>
              <a:schemeClr val="accent2"/>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54" name="Bildobjekt 53">
              <a:extLst>
                <a:ext uri="{FF2B5EF4-FFF2-40B4-BE49-F238E27FC236}">
                  <a16:creationId xmlns:a16="http://schemas.microsoft.com/office/drawing/2014/main" id="{9E44974B-9D3D-42D4-BE2E-7F04BEC9D2FC}"/>
                </a:ext>
              </a:extLst>
            </p:cNvPr>
            <p:cNvPicPr>
              <a:picLocks noChangeAspect="1"/>
            </p:cNvPicPr>
            <p:nvPr/>
          </p:nvPicPr>
          <p:blipFill>
            <a:blip r:embed="rId2" cstate="hq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4356220" y="5723773"/>
              <a:ext cx="725872" cy="600433"/>
            </a:xfrm>
            <a:prstGeom prst="rect">
              <a:avLst/>
            </a:prstGeom>
          </p:spPr>
        </p:pic>
      </p:grpSp>
      <p:grpSp>
        <p:nvGrpSpPr>
          <p:cNvPr id="29" name="Grupp 28">
            <a:extLst>
              <a:ext uri="{FF2B5EF4-FFF2-40B4-BE49-F238E27FC236}">
                <a16:creationId xmlns:a16="http://schemas.microsoft.com/office/drawing/2014/main" id="{FA5EFC5A-D18D-436F-95D5-FE9E73621CAE}"/>
              </a:ext>
            </a:extLst>
          </p:cNvPr>
          <p:cNvGrpSpPr/>
          <p:nvPr/>
        </p:nvGrpSpPr>
        <p:grpSpPr>
          <a:xfrm>
            <a:off x="623888" y="1024225"/>
            <a:ext cx="292775" cy="292775"/>
            <a:chOff x="1670991" y="3328674"/>
            <a:chExt cx="1260000" cy="1260000"/>
          </a:xfrm>
        </p:grpSpPr>
        <p:sp>
          <p:nvSpPr>
            <p:cNvPr id="30" name="Ellips 29">
              <a:hlinkClick r:id="rId3" action="ppaction://hlinksldjump"/>
              <a:extLst>
                <a:ext uri="{FF2B5EF4-FFF2-40B4-BE49-F238E27FC236}">
                  <a16:creationId xmlns:a16="http://schemas.microsoft.com/office/drawing/2014/main" id="{3EE74253-87E9-45C1-ADBF-B0A18065339A}"/>
                </a:ext>
              </a:extLst>
            </p:cNvPr>
            <p:cNvSpPr>
              <a:spLocks noChangeAspect="1"/>
            </p:cNvSpPr>
            <p:nvPr/>
          </p:nvSpPr>
          <p:spPr>
            <a:xfrm>
              <a:off x="1670991" y="3328674"/>
              <a:ext cx="1260000" cy="1260000"/>
            </a:xfrm>
            <a:prstGeom prst="ellipse">
              <a:avLst/>
            </a:prstGeom>
            <a:solidFill>
              <a:schemeClr val="accent2"/>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1" name="Bildobjekt 30">
              <a:hlinkClick r:id="rId3" action="ppaction://hlinksldjump"/>
              <a:extLst>
                <a:ext uri="{FF2B5EF4-FFF2-40B4-BE49-F238E27FC236}">
                  <a16:creationId xmlns:a16="http://schemas.microsoft.com/office/drawing/2014/main" id="{A04DAC12-0C05-4AF7-B85C-80FDB2E55FBB}"/>
                </a:ext>
              </a:extLst>
            </p:cNvPr>
            <p:cNvPicPr>
              <a:picLocks noChangeAspect="1"/>
            </p:cNvPicPr>
            <p:nvPr/>
          </p:nvPicPr>
          <p:blipFill>
            <a:blip r:embed="rId4" cstate="hq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966783" y="3616747"/>
              <a:ext cx="628414" cy="679324"/>
            </a:xfrm>
            <a:prstGeom prst="rect">
              <a:avLst/>
            </a:prstGeom>
          </p:spPr>
        </p:pic>
      </p:grpSp>
      <p:sp>
        <p:nvSpPr>
          <p:cNvPr id="60" name="Pratbubbla: oval 59">
            <a:extLst>
              <a:ext uri="{FF2B5EF4-FFF2-40B4-BE49-F238E27FC236}">
                <a16:creationId xmlns:a16="http://schemas.microsoft.com/office/drawing/2014/main" id="{16C12F1B-3C53-4A72-A6FD-E2689BAE0AF5}"/>
              </a:ext>
            </a:extLst>
          </p:cNvPr>
          <p:cNvSpPr>
            <a:spLocks noChangeAspect="1"/>
          </p:cNvSpPr>
          <p:nvPr/>
        </p:nvSpPr>
        <p:spPr>
          <a:xfrm rot="8100000">
            <a:off x="9556371" y="4301871"/>
            <a:ext cx="576000" cy="576000"/>
          </a:xfrm>
          <a:prstGeom prst="wedgeEllipseCallout">
            <a:avLst>
              <a:gd name="adj1" fmla="val 41"/>
              <a:gd name="adj2" fmla="val 71323"/>
            </a:avLst>
          </a:prstGeom>
          <a:solidFill>
            <a:schemeClr val="accent2">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pic>
        <p:nvPicPr>
          <p:cNvPr id="63" name="Bildobjekt 62">
            <a:extLst>
              <a:ext uri="{FF2B5EF4-FFF2-40B4-BE49-F238E27FC236}">
                <a16:creationId xmlns:a16="http://schemas.microsoft.com/office/drawing/2014/main" id="{A2A85B0C-3CB5-431A-AA72-A59F1432E5FC}"/>
              </a:ext>
            </a:extLst>
          </p:cNvPr>
          <p:cNvPicPr>
            <a:picLocks noChangeAspect="1"/>
          </p:cNvPicPr>
          <p:nvPr/>
        </p:nvPicPr>
        <p:blipFill>
          <a:blip r:embed="rId5" cstate="hq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9672914" y="4427699"/>
            <a:ext cx="347209" cy="287207"/>
          </a:xfrm>
          <a:prstGeom prst="rect">
            <a:avLst/>
          </a:prstGeom>
        </p:spPr>
      </p:pic>
      <p:cxnSp>
        <p:nvCxnSpPr>
          <p:cNvPr id="38" name="Rak koppling 37">
            <a:extLst>
              <a:ext uri="{FF2B5EF4-FFF2-40B4-BE49-F238E27FC236}">
                <a16:creationId xmlns:a16="http://schemas.microsoft.com/office/drawing/2014/main" id="{BBAD8336-8D79-4BB0-A047-B3415B62F49F}"/>
              </a:ext>
            </a:extLst>
          </p:cNvPr>
          <p:cNvCxnSpPr>
            <a:cxnSpLocks/>
          </p:cNvCxnSpPr>
          <p:nvPr/>
        </p:nvCxnSpPr>
        <p:spPr>
          <a:xfrm>
            <a:off x="10181158" y="4687645"/>
            <a:ext cx="290444" cy="151101"/>
          </a:xfrm>
          <a:prstGeom prst="line">
            <a:avLst/>
          </a:prstGeom>
          <a:ln w="12700">
            <a:solidFill>
              <a:schemeClr val="tx1"/>
            </a:solidFill>
            <a:prstDash val="sysDash"/>
            <a:headEnd type="triangle" w="med" len="sm"/>
            <a:tailEnd type="triangle" w="med" len="sm"/>
          </a:ln>
        </p:spPr>
        <p:style>
          <a:lnRef idx="1">
            <a:schemeClr val="accent1"/>
          </a:lnRef>
          <a:fillRef idx="0">
            <a:schemeClr val="accent1"/>
          </a:fillRef>
          <a:effectRef idx="0">
            <a:schemeClr val="accent1"/>
          </a:effectRef>
          <a:fontRef idx="minor">
            <a:schemeClr val="tx1"/>
          </a:fontRef>
        </p:style>
      </p:cxnSp>
      <p:grpSp>
        <p:nvGrpSpPr>
          <p:cNvPr id="35" name="Grupp 34">
            <a:extLst>
              <a:ext uri="{FF2B5EF4-FFF2-40B4-BE49-F238E27FC236}">
                <a16:creationId xmlns:a16="http://schemas.microsoft.com/office/drawing/2014/main" id="{87A70E77-1DD5-4725-A828-5C5402DEF22F}"/>
              </a:ext>
            </a:extLst>
          </p:cNvPr>
          <p:cNvGrpSpPr/>
          <p:nvPr/>
        </p:nvGrpSpPr>
        <p:grpSpPr>
          <a:xfrm>
            <a:off x="2961167" y="1021795"/>
            <a:ext cx="292775" cy="292775"/>
            <a:chOff x="9040782" y="3328674"/>
            <a:chExt cx="1260000" cy="1260000"/>
          </a:xfrm>
        </p:grpSpPr>
        <p:sp>
          <p:nvSpPr>
            <p:cNvPr id="36" name="Ellips 35">
              <a:hlinkClick r:id="rId6" action="ppaction://hlinksldjump"/>
              <a:extLst>
                <a:ext uri="{FF2B5EF4-FFF2-40B4-BE49-F238E27FC236}">
                  <a16:creationId xmlns:a16="http://schemas.microsoft.com/office/drawing/2014/main" id="{E057A339-9A81-4F8F-8CCA-A7C9D76F9EE5}"/>
                </a:ext>
              </a:extLst>
            </p:cNvPr>
            <p:cNvSpPr>
              <a:spLocks noChangeAspect="1"/>
            </p:cNvSpPr>
            <p:nvPr/>
          </p:nvSpPr>
          <p:spPr>
            <a:xfrm>
              <a:off x="9040782" y="3328674"/>
              <a:ext cx="1260000" cy="1260000"/>
            </a:xfrm>
            <a:prstGeom prst="ellipse">
              <a:avLst/>
            </a:prstGeom>
            <a:solidFill>
              <a:schemeClr val="accent2"/>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7" name="Bildobjekt 36">
              <a:hlinkClick r:id="rId6" action="ppaction://hlinksldjump"/>
              <a:extLst>
                <a:ext uri="{FF2B5EF4-FFF2-40B4-BE49-F238E27FC236}">
                  <a16:creationId xmlns:a16="http://schemas.microsoft.com/office/drawing/2014/main" id="{F201C410-DC06-4B0F-8F59-EBF436AE40E5}"/>
                </a:ext>
              </a:extLst>
            </p:cNvPr>
            <p:cNvPicPr>
              <a:picLocks noChangeAspect="1"/>
            </p:cNvPicPr>
            <p:nvPr/>
          </p:nvPicPr>
          <p:blipFill>
            <a:blip r:embed="rId7" cstate="hq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9246484" y="3714012"/>
              <a:ext cx="848596" cy="522840"/>
            </a:xfrm>
            <a:prstGeom prst="rect">
              <a:avLst/>
            </a:prstGeom>
          </p:spPr>
        </p:pic>
      </p:grpSp>
      <p:grpSp>
        <p:nvGrpSpPr>
          <p:cNvPr id="39" name="Grupp 38">
            <a:extLst>
              <a:ext uri="{FF2B5EF4-FFF2-40B4-BE49-F238E27FC236}">
                <a16:creationId xmlns:a16="http://schemas.microsoft.com/office/drawing/2014/main" id="{BE383B4B-0040-4F28-94D1-3F3607FD3F4D}"/>
              </a:ext>
            </a:extLst>
          </p:cNvPr>
          <p:cNvGrpSpPr/>
          <p:nvPr/>
        </p:nvGrpSpPr>
        <p:grpSpPr>
          <a:xfrm>
            <a:off x="2505591" y="1021795"/>
            <a:ext cx="292775" cy="292775"/>
            <a:chOff x="6563713" y="3328674"/>
            <a:chExt cx="1260000" cy="1260000"/>
          </a:xfrm>
        </p:grpSpPr>
        <p:sp>
          <p:nvSpPr>
            <p:cNvPr id="40" name="Ellips 39">
              <a:hlinkClick r:id="rId8" action="ppaction://hlinksldjump"/>
              <a:extLst>
                <a:ext uri="{FF2B5EF4-FFF2-40B4-BE49-F238E27FC236}">
                  <a16:creationId xmlns:a16="http://schemas.microsoft.com/office/drawing/2014/main" id="{16F74024-24DB-47B0-8582-02687F86117A}"/>
                </a:ext>
              </a:extLst>
            </p:cNvPr>
            <p:cNvSpPr>
              <a:spLocks noChangeAspect="1"/>
            </p:cNvSpPr>
            <p:nvPr/>
          </p:nvSpPr>
          <p:spPr>
            <a:xfrm>
              <a:off x="6563713" y="3328674"/>
              <a:ext cx="1260000" cy="1260000"/>
            </a:xfrm>
            <a:prstGeom prst="ellipse">
              <a:avLst/>
            </a:prstGeom>
            <a:solidFill>
              <a:schemeClr val="accent2"/>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1" name="Bildobjekt 40">
              <a:hlinkClick r:id="rId8" action="ppaction://hlinksldjump"/>
              <a:extLst>
                <a:ext uri="{FF2B5EF4-FFF2-40B4-BE49-F238E27FC236}">
                  <a16:creationId xmlns:a16="http://schemas.microsoft.com/office/drawing/2014/main" id="{F951979F-A0E7-47E9-AB90-3FBE6D5D8855}"/>
                </a:ext>
              </a:extLst>
            </p:cNvPr>
            <p:cNvPicPr>
              <a:picLocks noChangeAspect="1"/>
            </p:cNvPicPr>
            <p:nvPr/>
          </p:nvPicPr>
          <p:blipFill>
            <a:blip r:embed="rId9" cstate="hq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6846088" y="3696300"/>
              <a:ext cx="708892" cy="531668"/>
            </a:xfrm>
            <a:prstGeom prst="rect">
              <a:avLst/>
            </a:prstGeom>
          </p:spPr>
        </p:pic>
      </p:grpSp>
      <p:grpSp>
        <p:nvGrpSpPr>
          <p:cNvPr id="42" name="Grupp 41">
            <a:extLst>
              <a:ext uri="{FF2B5EF4-FFF2-40B4-BE49-F238E27FC236}">
                <a16:creationId xmlns:a16="http://schemas.microsoft.com/office/drawing/2014/main" id="{6573F8DC-CE2F-4D15-BAC1-6BF5307F059D}"/>
              </a:ext>
            </a:extLst>
          </p:cNvPr>
          <p:cNvGrpSpPr>
            <a:grpSpLocks noChangeAspect="1"/>
          </p:cNvGrpSpPr>
          <p:nvPr/>
        </p:nvGrpSpPr>
        <p:grpSpPr>
          <a:xfrm>
            <a:off x="9871571" y="5219974"/>
            <a:ext cx="960653" cy="960652"/>
            <a:chOff x="2144048" y="2979547"/>
            <a:chExt cx="1078745" cy="1078745"/>
          </a:xfrm>
        </p:grpSpPr>
        <p:sp>
          <p:nvSpPr>
            <p:cNvPr id="43" name="Ellips 42">
              <a:hlinkClick r:id="rId10" action="ppaction://hlinksldjump"/>
              <a:extLst>
                <a:ext uri="{FF2B5EF4-FFF2-40B4-BE49-F238E27FC236}">
                  <a16:creationId xmlns:a16="http://schemas.microsoft.com/office/drawing/2014/main" id="{31C682D9-5E19-472E-8D4D-EAEF5F12265A}"/>
                </a:ext>
              </a:extLst>
            </p:cNvPr>
            <p:cNvSpPr>
              <a:spLocks noChangeAspect="1"/>
            </p:cNvSpPr>
            <p:nvPr/>
          </p:nvSpPr>
          <p:spPr>
            <a:xfrm>
              <a:off x="2144048" y="2979547"/>
              <a:ext cx="1078745" cy="107874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4" name="Rektangel 43">
              <a:hlinkClick r:id="rId10" action="ppaction://hlinksldjump"/>
              <a:extLst>
                <a:ext uri="{FF2B5EF4-FFF2-40B4-BE49-F238E27FC236}">
                  <a16:creationId xmlns:a16="http://schemas.microsoft.com/office/drawing/2014/main" id="{B84A9E34-F879-416A-8D6C-5FCBB2B853E9}"/>
                </a:ext>
              </a:extLst>
            </p:cNvPr>
            <p:cNvSpPr/>
            <p:nvPr/>
          </p:nvSpPr>
          <p:spPr>
            <a:xfrm>
              <a:off x="2144048" y="3226347"/>
              <a:ext cx="1071269" cy="552979"/>
            </a:xfrm>
            <a:prstGeom prst="rect">
              <a:avLst/>
            </a:prstGeom>
          </p:spPr>
          <p:txBody>
            <a:bodyPr wrap="square" lIns="0" tIns="0" rIns="0" bIns="0">
              <a:spAutoFit/>
            </a:bodyPr>
            <a:lstStyle/>
            <a:p>
              <a:pPr algn="ctr"/>
              <a:r>
                <a:rPr lang="sv-SE" sz="1600" b="1" spc="-50" dirty="0" smtClean="0">
                  <a:solidFill>
                    <a:schemeClr val="bg1"/>
                  </a:solidFill>
                </a:rPr>
                <a:t>Regional</a:t>
              </a:r>
            </a:p>
            <a:p>
              <a:pPr algn="ctr"/>
              <a:r>
                <a:rPr lang="sv-SE" sz="1600" b="1" spc="-50" dirty="0" smtClean="0">
                  <a:solidFill>
                    <a:schemeClr val="bg1"/>
                  </a:solidFill>
                </a:rPr>
                <a:t>nivå</a:t>
              </a:r>
              <a:endParaRPr lang="sv-SE" sz="1600" b="1" spc="-50" dirty="0">
                <a:solidFill>
                  <a:schemeClr val="bg1"/>
                </a:solidFill>
              </a:endParaRPr>
            </a:p>
          </p:txBody>
        </p:sp>
      </p:grpSp>
      <p:grpSp>
        <p:nvGrpSpPr>
          <p:cNvPr id="45" name="Grupp 44">
            <a:extLst>
              <a:ext uri="{FF2B5EF4-FFF2-40B4-BE49-F238E27FC236}">
                <a16:creationId xmlns:a16="http://schemas.microsoft.com/office/drawing/2014/main" id="{3D59906B-4B23-4C0C-8156-6B143086091C}"/>
              </a:ext>
            </a:extLst>
          </p:cNvPr>
          <p:cNvGrpSpPr>
            <a:grpSpLocks noChangeAspect="1"/>
          </p:cNvGrpSpPr>
          <p:nvPr/>
        </p:nvGrpSpPr>
        <p:grpSpPr>
          <a:xfrm>
            <a:off x="10493791" y="4581314"/>
            <a:ext cx="960653" cy="960652"/>
            <a:chOff x="2144048" y="2979547"/>
            <a:chExt cx="1078745" cy="1078745"/>
          </a:xfrm>
        </p:grpSpPr>
        <p:sp>
          <p:nvSpPr>
            <p:cNvPr id="46" name="Ellips 45">
              <a:hlinkClick r:id="rId11" action="ppaction://hlinksldjump"/>
              <a:extLst>
                <a:ext uri="{FF2B5EF4-FFF2-40B4-BE49-F238E27FC236}">
                  <a16:creationId xmlns:a16="http://schemas.microsoft.com/office/drawing/2014/main" id="{FB59767C-E40F-4F9E-8C7A-E47623B2C085}"/>
                </a:ext>
              </a:extLst>
            </p:cNvPr>
            <p:cNvSpPr>
              <a:spLocks noChangeAspect="1"/>
            </p:cNvSpPr>
            <p:nvPr/>
          </p:nvSpPr>
          <p:spPr>
            <a:xfrm>
              <a:off x="2144048" y="2979547"/>
              <a:ext cx="1078745" cy="107874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7" name="Rektangel 46">
              <a:hlinkClick r:id="rId11" action="ppaction://hlinksldjump"/>
              <a:extLst>
                <a:ext uri="{FF2B5EF4-FFF2-40B4-BE49-F238E27FC236}">
                  <a16:creationId xmlns:a16="http://schemas.microsoft.com/office/drawing/2014/main" id="{B9F51DF2-1BC3-44F1-820F-BDD17F6FFFA7}"/>
                </a:ext>
              </a:extLst>
            </p:cNvPr>
            <p:cNvSpPr/>
            <p:nvPr/>
          </p:nvSpPr>
          <p:spPr>
            <a:xfrm>
              <a:off x="2151524" y="3242429"/>
              <a:ext cx="1071269" cy="552979"/>
            </a:xfrm>
            <a:prstGeom prst="rect">
              <a:avLst/>
            </a:prstGeom>
          </p:spPr>
          <p:txBody>
            <a:bodyPr wrap="square" lIns="0" tIns="0" rIns="0" bIns="0">
              <a:spAutoFit/>
            </a:bodyPr>
            <a:lstStyle/>
            <a:p>
              <a:pPr algn="ctr"/>
              <a:r>
                <a:rPr lang="sv-SE" sz="1600" b="1" spc="-50" dirty="0" smtClean="0">
                  <a:solidFill>
                    <a:schemeClr val="bg1"/>
                  </a:solidFill>
                </a:rPr>
                <a:t>Lokal</a:t>
              </a:r>
            </a:p>
            <a:p>
              <a:pPr algn="ctr"/>
              <a:r>
                <a:rPr lang="sv-SE" sz="1600" b="1" spc="-50" dirty="0" smtClean="0">
                  <a:solidFill>
                    <a:schemeClr val="bg1"/>
                  </a:solidFill>
                </a:rPr>
                <a:t>nivå</a:t>
              </a:r>
              <a:endParaRPr lang="sv-SE" sz="1600" b="1" spc="-50" dirty="0">
                <a:solidFill>
                  <a:schemeClr val="bg1"/>
                </a:solidFill>
              </a:endParaRPr>
            </a:p>
          </p:txBody>
        </p:sp>
      </p:grpSp>
    </p:spTree>
    <p:extLst>
      <p:ext uri="{BB962C8B-B14F-4D97-AF65-F5344CB8AC3E}">
        <p14:creationId xmlns:p14="http://schemas.microsoft.com/office/powerpoint/2010/main" val="121357891"/>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837ADD0B-D914-416C-869C-9D8C200503D3}"/>
              </a:ext>
            </a:extLst>
          </p:cNvPr>
          <p:cNvSpPr>
            <a:spLocks noGrp="1"/>
          </p:cNvSpPr>
          <p:nvPr>
            <p:ph type="title"/>
          </p:nvPr>
        </p:nvSpPr>
        <p:spPr/>
        <p:txBody>
          <a:bodyPr/>
          <a:lstStyle/>
          <a:p>
            <a:r>
              <a:rPr lang="sv-SE" dirty="0"/>
              <a:t>Nationell nivå</a:t>
            </a:r>
            <a:endParaRPr lang="sv-SE" b="0" dirty="0"/>
          </a:p>
        </p:txBody>
      </p:sp>
      <p:sp>
        <p:nvSpPr>
          <p:cNvPr id="8" name="Underrubrik 7">
            <a:extLst>
              <a:ext uri="{FF2B5EF4-FFF2-40B4-BE49-F238E27FC236}">
                <a16:creationId xmlns:a16="http://schemas.microsoft.com/office/drawing/2014/main" id="{76BFE554-A0D5-4F98-9785-A742DAB6497A}"/>
              </a:ext>
            </a:extLst>
          </p:cNvPr>
          <p:cNvSpPr>
            <a:spLocks noGrp="1"/>
          </p:cNvSpPr>
          <p:nvPr>
            <p:ph type="subTitle" idx="1"/>
          </p:nvPr>
        </p:nvSpPr>
        <p:spPr/>
        <p:txBody>
          <a:bodyPr/>
          <a:lstStyle/>
          <a:p>
            <a:r>
              <a:rPr lang="sv-SE" dirty="0"/>
              <a:t>Verksamhetsutveckling</a:t>
            </a:r>
          </a:p>
        </p:txBody>
      </p:sp>
      <p:sp>
        <p:nvSpPr>
          <p:cNvPr id="5" name="Platshållare för text 4">
            <a:extLst>
              <a:ext uri="{FF2B5EF4-FFF2-40B4-BE49-F238E27FC236}">
                <a16:creationId xmlns:a16="http://schemas.microsoft.com/office/drawing/2014/main" id="{F80CFD74-3510-4B8F-A77B-A8851E74AAA8}"/>
              </a:ext>
            </a:extLst>
          </p:cNvPr>
          <p:cNvSpPr>
            <a:spLocks noGrp="1"/>
          </p:cNvSpPr>
          <p:nvPr>
            <p:ph type="body" sz="quarter" idx="13"/>
          </p:nvPr>
        </p:nvSpPr>
        <p:spPr>
          <a:xfrm>
            <a:off x="3427413" y="2360428"/>
            <a:ext cx="5719762" cy="2231380"/>
          </a:xfrm>
        </p:spPr>
        <p:txBody>
          <a:bodyPr/>
          <a:lstStyle/>
          <a:p>
            <a:r>
              <a:rPr lang="sv-SE" dirty="0" smtClean="0"/>
              <a:t>Erbjuder </a:t>
            </a:r>
            <a:r>
              <a:rPr lang="sv-SE" dirty="0"/>
              <a:t>kommunal och regional nivå verktyg och metoder för förbättringsarbete</a:t>
            </a:r>
          </a:p>
          <a:p>
            <a:r>
              <a:rPr lang="sv-SE" dirty="0"/>
              <a:t>Erbjuder utbildningar i förbättringsarbete</a:t>
            </a:r>
          </a:p>
          <a:p>
            <a:r>
              <a:rPr lang="sv-SE" dirty="0"/>
              <a:t>Utvecklar stödmaterial och arbetssätt</a:t>
            </a:r>
          </a:p>
          <a:p>
            <a:r>
              <a:rPr lang="sv-SE" dirty="0"/>
              <a:t>Samordnar regionala nätverk med fokus på </a:t>
            </a:r>
            <a:r>
              <a:rPr lang="sv-SE" dirty="0" smtClean="0"/>
              <a:t>verksamhetsutveckling</a:t>
            </a:r>
          </a:p>
          <a:p>
            <a:r>
              <a:rPr lang="sv-SE" dirty="0" smtClean="0"/>
              <a:t>Samverkar</a:t>
            </a:r>
            <a:endParaRPr lang="sv-SE" dirty="0"/>
          </a:p>
        </p:txBody>
      </p:sp>
      <p:grpSp>
        <p:nvGrpSpPr>
          <p:cNvPr id="76" name="Grupp 75">
            <a:extLst>
              <a:ext uri="{FF2B5EF4-FFF2-40B4-BE49-F238E27FC236}">
                <a16:creationId xmlns:a16="http://schemas.microsoft.com/office/drawing/2014/main" id="{A07D5DF7-52E6-49AB-9ABC-C9B8732F508D}"/>
              </a:ext>
            </a:extLst>
          </p:cNvPr>
          <p:cNvGrpSpPr/>
          <p:nvPr/>
        </p:nvGrpSpPr>
        <p:grpSpPr>
          <a:xfrm>
            <a:off x="1535040" y="538182"/>
            <a:ext cx="1260000" cy="1260000"/>
            <a:chOff x="6525281" y="5442108"/>
            <a:chExt cx="1260000" cy="1260000"/>
          </a:xfrm>
        </p:grpSpPr>
        <p:sp>
          <p:nvSpPr>
            <p:cNvPr id="50" name="Ellips 49">
              <a:extLst>
                <a:ext uri="{FF2B5EF4-FFF2-40B4-BE49-F238E27FC236}">
                  <a16:creationId xmlns:a16="http://schemas.microsoft.com/office/drawing/2014/main" id="{CF7B3E4F-72F7-4133-8A23-6B583D879395}"/>
                </a:ext>
              </a:extLst>
            </p:cNvPr>
            <p:cNvSpPr>
              <a:spLocks noChangeAspect="1"/>
            </p:cNvSpPr>
            <p:nvPr/>
          </p:nvSpPr>
          <p:spPr>
            <a:xfrm>
              <a:off x="6525281" y="5442108"/>
              <a:ext cx="1260000" cy="1260000"/>
            </a:xfrm>
            <a:prstGeom prst="ellipse">
              <a:avLst/>
            </a:prstGeom>
            <a:solidFill>
              <a:schemeClr val="accent2"/>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55" name="Bildobjekt 54">
              <a:extLst>
                <a:ext uri="{FF2B5EF4-FFF2-40B4-BE49-F238E27FC236}">
                  <a16:creationId xmlns:a16="http://schemas.microsoft.com/office/drawing/2014/main" id="{813FE312-E999-42DD-9793-DC55B4320083}"/>
                </a:ext>
              </a:extLst>
            </p:cNvPr>
            <p:cNvPicPr>
              <a:picLocks noChangeAspect="1"/>
            </p:cNvPicPr>
            <p:nvPr/>
          </p:nvPicPr>
          <p:blipFill>
            <a:blip r:embed="rId2" cstate="hq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6807658" y="5809731"/>
              <a:ext cx="708894" cy="531670"/>
            </a:xfrm>
            <a:prstGeom prst="rect">
              <a:avLst/>
            </a:prstGeom>
          </p:spPr>
        </p:pic>
      </p:grpSp>
      <p:sp>
        <p:nvSpPr>
          <p:cNvPr id="56" name="Pratbubbla: oval 55">
            <a:extLst>
              <a:ext uri="{FF2B5EF4-FFF2-40B4-BE49-F238E27FC236}">
                <a16:creationId xmlns:a16="http://schemas.microsoft.com/office/drawing/2014/main" id="{53A7F7AA-FFD0-4D3E-9D19-BAD9154AADAC}"/>
              </a:ext>
            </a:extLst>
          </p:cNvPr>
          <p:cNvSpPr>
            <a:spLocks noChangeAspect="1"/>
          </p:cNvSpPr>
          <p:nvPr/>
        </p:nvSpPr>
        <p:spPr>
          <a:xfrm rot="8100000">
            <a:off x="9556371" y="4301871"/>
            <a:ext cx="576000" cy="576000"/>
          </a:xfrm>
          <a:prstGeom prst="wedgeEllipseCallout">
            <a:avLst>
              <a:gd name="adj1" fmla="val 41"/>
              <a:gd name="adj2" fmla="val 71323"/>
            </a:avLst>
          </a:prstGeom>
          <a:solidFill>
            <a:schemeClr val="accent2">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pic>
        <p:nvPicPr>
          <p:cNvPr id="60" name="Bildobjekt 59">
            <a:extLst>
              <a:ext uri="{FF2B5EF4-FFF2-40B4-BE49-F238E27FC236}">
                <a16:creationId xmlns:a16="http://schemas.microsoft.com/office/drawing/2014/main" id="{975BBADD-3B3B-427E-B685-59BC5E487B09}"/>
              </a:ext>
            </a:extLst>
          </p:cNvPr>
          <p:cNvPicPr>
            <a:picLocks noChangeAspect="1"/>
          </p:cNvPicPr>
          <p:nvPr/>
        </p:nvPicPr>
        <p:blipFill>
          <a:blip r:embed="rId3" cstate="hq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9693086" y="4480267"/>
            <a:ext cx="318531" cy="238898"/>
          </a:xfrm>
          <a:prstGeom prst="rect">
            <a:avLst/>
          </a:prstGeom>
        </p:spPr>
      </p:pic>
      <p:cxnSp>
        <p:nvCxnSpPr>
          <p:cNvPr id="27" name="Rak koppling 26">
            <a:extLst>
              <a:ext uri="{FF2B5EF4-FFF2-40B4-BE49-F238E27FC236}">
                <a16:creationId xmlns:a16="http://schemas.microsoft.com/office/drawing/2014/main" id="{47A653C0-6101-4182-90FE-D962E2857E0E}"/>
              </a:ext>
            </a:extLst>
          </p:cNvPr>
          <p:cNvCxnSpPr>
            <a:cxnSpLocks/>
          </p:cNvCxnSpPr>
          <p:nvPr/>
        </p:nvCxnSpPr>
        <p:spPr>
          <a:xfrm>
            <a:off x="10020123" y="4907427"/>
            <a:ext cx="140694" cy="277324"/>
          </a:xfrm>
          <a:prstGeom prst="line">
            <a:avLst/>
          </a:prstGeom>
          <a:ln w="12700">
            <a:solidFill>
              <a:schemeClr val="tx1"/>
            </a:solidFill>
            <a:prstDash val="sysDash"/>
            <a:headEnd type="triangle" w="med" len="sm"/>
            <a:tailEnd type="triangle" w="med" len="sm"/>
          </a:ln>
        </p:spPr>
        <p:style>
          <a:lnRef idx="1">
            <a:schemeClr val="accent1"/>
          </a:lnRef>
          <a:fillRef idx="0">
            <a:schemeClr val="accent1"/>
          </a:fillRef>
          <a:effectRef idx="0">
            <a:schemeClr val="accent1"/>
          </a:effectRef>
          <a:fontRef idx="minor">
            <a:schemeClr val="tx1"/>
          </a:fontRef>
        </p:style>
      </p:cxnSp>
      <p:cxnSp>
        <p:nvCxnSpPr>
          <p:cNvPr id="34" name="Rak koppling 33">
            <a:extLst>
              <a:ext uri="{FF2B5EF4-FFF2-40B4-BE49-F238E27FC236}">
                <a16:creationId xmlns:a16="http://schemas.microsoft.com/office/drawing/2014/main" id="{7A3E7D20-FC63-4635-94A3-4C79FDFBCE54}"/>
              </a:ext>
            </a:extLst>
          </p:cNvPr>
          <p:cNvCxnSpPr>
            <a:cxnSpLocks/>
          </p:cNvCxnSpPr>
          <p:nvPr/>
        </p:nvCxnSpPr>
        <p:spPr>
          <a:xfrm>
            <a:off x="10181158" y="4687645"/>
            <a:ext cx="290444" cy="151101"/>
          </a:xfrm>
          <a:prstGeom prst="line">
            <a:avLst/>
          </a:prstGeom>
          <a:ln w="12700">
            <a:solidFill>
              <a:schemeClr val="tx1"/>
            </a:solidFill>
            <a:prstDash val="sysDash"/>
            <a:headEnd type="triangle" w="med" len="sm"/>
            <a:tailEnd type="triangle" w="med" len="sm"/>
          </a:ln>
        </p:spPr>
        <p:style>
          <a:lnRef idx="1">
            <a:schemeClr val="accent1"/>
          </a:lnRef>
          <a:fillRef idx="0">
            <a:schemeClr val="accent1"/>
          </a:fillRef>
          <a:effectRef idx="0">
            <a:schemeClr val="accent1"/>
          </a:effectRef>
          <a:fontRef idx="minor">
            <a:schemeClr val="tx1"/>
          </a:fontRef>
        </p:style>
      </p:cxnSp>
      <p:grpSp>
        <p:nvGrpSpPr>
          <p:cNvPr id="35" name="Grupp 34">
            <a:extLst>
              <a:ext uri="{FF2B5EF4-FFF2-40B4-BE49-F238E27FC236}">
                <a16:creationId xmlns:a16="http://schemas.microsoft.com/office/drawing/2014/main" id="{3FBF2C0E-80B8-4413-9AE8-0F5D3C854437}"/>
              </a:ext>
            </a:extLst>
          </p:cNvPr>
          <p:cNvGrpSpPr/>
          <p:nvPr/>
        </p:nvGrpSpPr>
        <p:grpSpPr>
          <a:xfrm>
            <a:off x="2961167" y="1021795"/>
            <a:ext cx="292775" cy="292775"/>
            <a:chOff x="9040782" y="3328674"/>
            <a:chExt cx="1260000" cy="1260000"/>
          </a:xfrm>
        </p:grpSpPr>
        <p:sp>
          <p:nvSpPr>
            <p:cNvPr id="36" name="Ellips 35">
              <a:hlinkClick r:id="rId4" action="ppaction://hlinksldjump"/>
              <a:extLst>
                <a:ext uri="{FF2B5EF4-FFF2-40B4-BE49-F238E27FC236}">
                  <a16:creationId xmlns:a16="http://schemas.microsoft.com/office/drawing/2014/main" id="{1EA91228-B435-4A05-991C-FD84CC0BD407}"/>
                </a:ext>
              </a:extLst>
            </p:cNvPr>
            <p:cNvSpPr>
              <a:spLocks noChangeAspect="1"/>
            </p:cNvSpPr>
            <p:nvPr/>
          </p:nvSpPr>
          <p:spPr>
            <a:xfrm>
              <a:off x="9040782" y="3328674"/>
              <a:ext cx="1260000" cy="1260000"/>
            </a:xfrm>
            <a:prstGeom prst="ellipse">
              <a:avLst/>
            </a:prstGeom>
            <a:solidFill>
              <a:schemeClr val="accent2"/>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7" name="Bildobjekt 36">
              <a:hlinkClick r:id="rId4" action="ppaction://hlinksldjump"/>
              <a:extLst>
                <a:ext uri="{FF2B5EF4-FFF2-40B4-BE49-F238E27FC236}">
                  <a16:creationId xmlns:a16="http://schemas.microsoft.com/office/drawing/2014/main" id="{B6DD30B8-C23A-486E-846C-1B30F548A443}"/>
                </a:ext>
              </a:extLst>
            </p:cNvPr>
            <p:cNvPicPr>
              <a:picLocks noChangeAspect="1"/>
            </p:cNvPicPr>
            <p:nvPr/>
          </p:nvPicPr>
          <p:blipFill>
            <a:blip r:embed="rId5" cstate="hq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9246484" y="3714012"/>
              <a:ext cx="848596" cy="522840"/>
            </a:xfrm>
            <a:prstGeom prst="rect">
              <a:avLst/>
            </a:prstGeom>
          </p:spPr>
        </p:pic>
      </p:grpSp>
      <p:grpSp>
        <p:nvGrpSpPr>
          <p:cNvPr id="41" name="Grupp 40">
            <a:extLst>
              <a:ext uri="{FF2B5EF4-FFF2-40B4-BE49-F238E27FC236}">
                <a16:creationId xmlns:a16="http://schemas.microsoft.com/office/drawing/2014/main" id="{A89210A4-46E6-4268-BACD-318469244AEA}"/>
              </a:ext>
            </a:extLst>
          </p:cNvPr>
          <p:cNvGrpSpPr/>
          <p:nvPr/>
        </p:nvGrpSpPr>
        <p:grpSpPr>
          <a:xfrm>
            <a:off x="623888" y="1024225"/>
            <a:ext cx="292775" cy="292775"/>
            <a:chOff x="1670991" y="3328674"/>
            <a:chExt cx="1260000" cy="1260000"/>
          </a:xfrm>
        </p:grpSpPr>
        <p:sp>
          <p:nvSpPr>
            <p:cNvPr id="42" name="Ellips 41">
              <a:hlinkClick r:id="rId6" action="ppaction://hlinksldjump"/>
              <a:extLst>
                <a:ext uri="{FF2B5EF4-FFF2-40B4-BE49-F238E27FC236}">
                  <a16:creationId xmlns:a16="http://schemas.microsoft.com/office/drawing/2014/main" id="{AB1B1EA6-6980-4258-90AB-B721D6CFFEB6}"/>
                </a:ext>
              </a:extLst>
            </p:cNvPr>
            <p:cNvSpPr>
              <a:spLocks noChangeAspect="1"/>
            </p:cNvSpPr>
            <p:nvPr/>
          </p:nvSpPr>
          <p:spPr>
            <a:xfrm>
              <a:off x="1670991" y="3328674"/>
              <a:ext cx="1260000" cy="1260000"/>
            </a:xfrm>
            <a:prstGeom prst="ellipse">
              <a:avLst/>
            </a:prstGeom>
            <a:solidFill>
              <a:schemeClr val="accent2"/>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3" name="Bildobjekt 42">
              <a:hlinkClick r:id="rId6" action="ppaction://hlinksldjump"/>
              <a:extLst>
                <a:ext uri="{FF2B5EF4-FFF2-40B4-BE49-F238E27FC236}">
                  <a16:creationId xmlns:a16="http://schemas.microsoft.com/office/drawing/2014/main" id="{77432858-FF2D-442B-8D61-78E0A631E096}"/>
                </a:ext>
              </a:extLst>
            </p:cNvPr>
            <p:cNvPicPr>
              <a:picLocks noChangeAspect="1"/>
            </p:cNvPicPr>
            <p:nvPr/>
          </p:nvPicPr>
          <p:blipFill>
            <a:blip r:embed="rId7" cstate="hq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966783" y="3616747"/>
              <a:ext cx="628414" cy="679324"/>
            </a:xfrm>
            <a:prstGeom prst="rect">
              <a:avLst/>
            </a:prstGeom>
          </p:spPr>
        </p:pic>
      </p:grpSp>
      <p:grpSp>
        <p:nvGrpSpPr>
          <p:cNvPr id="47" name="Grupp 46">
            <a:extLst>
              <a:ext uri="{FF2B5EF4-FFF2-40B4-BE49-F238E27FC236}">
                <a16:creationId xmlns:a16="http://schemas.microsoft.com/office/drawing/2014/main" id="{7CC89EEA-1D28-49E3-ACE0-A4B4A44D7705}"/>
              </a:ext>
            </a:extLst>
          </p:cNvPr>
          <p:cNvGrpSpPr/>
          <p:nvPr/>
        </p:nvGrpSpPr>
        <p:grpSpPr>
          <a:xfrm>
            <a:off x="1079464" y="1021794"/>
            <a:ext cx="292775" cy="292775"/>
            <a:chOff x="4120764" y="3328674"/>
            <a:chExt cx="1260000" cy="1260000"/>
          </a:xfrm>
        </p:grpSpPr>
        <p:sp>
          <p:nvSpPr>
            <p:cNvPr id="48" name="Ellips 47">
              <a:hlinkClick r:id="rId8" action="ppaction://hlinksldjump"/>
              <a:extLst>
                <a:ext uri="{FF2B5EF4-FFF2-40B4-BE49-F238E27FC236}">
                  <a16:creationId xmlns:a16="http://schemas.microsoft.com/office/drawing/2014/main" id="{0899432C-2877-4FAE-8EEA-3401E2DF9354}"/>
                </a:ext>
              </a:extLst>
            </p:cNvPr>
            <p:cNvSpPr>
              <a:spLocks noChangeAspect="1"/>
            </p:cNvSpPr>
            <p:nvPr/>
          </p:nvSpPr>
          <p:spPr>
            <a:xfrm>
              <a:off x="4120764" y="3328674"/>
              <a:ext cx="1260000" cy="1260000"/>
            </a:xfrm>
            <a:prstGeom prst="ellipse">
              <a:avLst/>
            </a:prstGeom>
            <a:solidFill>
              <a:schemeClr val="accent2"/>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9" name="Bildobjekt 48">
              <a:hlinkClick r:id="rId8" action="ppaction://hlinksldjump"/>
              <a:extLst>
                <a:ext uri="{FF2B5EF4-FFF2-40B4-BE49-F238E27FC236}">
                  <a16:creationId xmlns:a16="http://schemas.microsoft.com/office/drawing/2014/main" id="{9AC151AA-4F3D-4029-AC6A-D76CCE4041EB}"/>
                </a:ext>
              </a:extLst>
            </p:cNvPr>
            <p:cNvPicPr>
              <a:picLocks noChangeAspect="1"/>
            </p:cNvPicPr>
            <p:nvPr/>
          </p:nvPicPr>
          <p:blipFill>
            <a:blip r:embed="rId9" cstate="hq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4394652" y="3610339"/>
              <a:ext cx="725872" cy="600433"/>
            </a:xfrm>
            <a:prstGeom prst="rect">
              <a:avLst/>
            </a:prstGeom>
          </p:spPr>
        </p:pic>
      </p:grpSp>
      <p:grpSp>
        <p:nvGrpSpPr>
          <p:cNvPr id="51" name="Grupp 50">
            <a:extLst>
              <a:ext uri="{FF2B5EF4-FFF2-40B4-BE49-F238E27FC236}">
                <a16:creationId xmlns:a16="http://schemas.microsoft.com/office/drawing/2014/main" id="{98956D1F-0F4D-42DC-AAE8-001D33F083C0}"/>
              </a:ext>
            </a:extLst>
          </p:cNvPr>
          <p:cNvGrpSpPr>
            <a:grpSpLocks noChangeAspect="1"/>
          </p:cNvGrpSpPr>
          <p:nvPr/>
        </p:nvGrpSpPr>
        <p:grpSpPr>
          <a:xfrm>
            <a:off x="9871571" y="5219974"/>
            <a:ext cx="960653" cy="960652"/>
            <a:chOff x="2144048" y="2979547"/>
            <a:chExt cx="1078745" cy="1078745"/>
          </a:xfrm>
        </p:grpSpPr>
        <p:sp>
          <p:nvSpPr>
            <p:cNvPr id="52" name="Ellips 51">
              <a:hlinkClick r:id="rId10" action="ppaction://hlinksldjump"/>
              <a:extLst>
                <a:ext uri="{FF2B5EF4-FFF2-40B4-BE49-F238E27FC236}">
                  <a16:creationId xmlns:a16="http://schemas.microsoft.com/office/drawing/2014/main" id="{0B93658D-EE65-48A0-803B-43F7F37ADEDC}"/>
                </a:ext>
              </a:extLst>
            </p:cNvPr>
            <p:cNvSpPr>
              <a:spLocks noChangeAspect="1"/>
            </p:cNvSpPr>
            <p:nvPr/>
          </p:nvSpPr>
          <p:spPr>
            <a:xfrm>
              <a:off x="2144048" y="2979547"/>
              <a:ext cx="1078745" cy="107874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3" name="Rektangel 52">
              <a:hlinkClick r:id="rId10" action="ppaction://hlinksldjump"/>
              <a:extLst>
                <a:ext uri="{FF2B5EF4-FFF2-40B4-BE49-F238E27FC236}">
                  <a16:creationId xmlns:a16="http://schemas.microsoft.com/office/drawing/2014/main" id="{2A1A6163-EE72-4818-BD05-8C7B2F6013ED}"/>
                </a:ext>
              </a:extLst>
            </p:cNvPr>
            <p:cNvSpPr/>
            <p:nvPr/>
          </p:nvSpPr>
          <p:spPr>
            <a:xfrm>
              <a:off x="2144048" y="3242429"/>
              <a:ext cx="1071269" cy="552979"/>
            </a:xfrm>
            <a:prstGeom prst="rect">
              <a:avLst/>
            </a:prstGeom>
          </p:spPr>
          <p:txBody>
            <a:bodyPr wrap="square" lIns="0" tIns="0" rIns="0" bIns="0">
              <a:spAutoFit/>
            </a:bodyPr>
            <a:lstStyle/>
            <a:p>
              <a:pPr algn="ctr"/>
              <a:r>
                <a:rPr lang="sv-SE" sz="1600" b="1" spc="-50" dirty="0" smtClean="0">
                  <a:solidFill>
                    <a:schemeClr val="bg1"/>
                  </a:solidFill>
                </a:rPr>
                <a:t>Regional</a:t>
              </a:r>
            </a:p>
            <a:p>
              <a:pPr algn="ctr"/>
              <a:r>
                <a:rPr lang="sv-SE" sz="1600" b="1" spc="-50" dirty="0" smtClean="0">
                  <a:solidFill>
                    <a:schemeClr val="bg1"/>
                  </a:solidFill>
                </a:rPr>
                <a:t>nivå</a:t>
              </a:r>
              <a:endParaRPr lang="sv-SE" sz="1600" b="1" spc="-50" dirty="0">
                <a:solidFill>
                  <a:schemeClr val="bg1"/>
                </a:solidFill>
              </a:endParaRPr>
            </a:p>
          </p:txBody>
        </p:sp>
      </p:grpSp>
      <p:grpSp>
        <p:nvGrpSpPr>
          <p:cNvPr id="54" name="Grupp 53">
            <a:extLst>
              <a:ext uri="{FF2B5EF4-FFF2-40B4-BE49-F238E27FC236}">
                <a16:creationId xmlns:a16="http://schemas.microsoft.com/office/drawing/2014/main" id="{589ABF2F-D009-460C-A3E2-C099324BFE75}"/>
              </a:ext>
            </a:extLst>
          </p:cNvPr>
          <p:cNvGrpSpPr>
            <a:grpSpLocks noChangeAspect="1"/>
          </p:cNvGrpSpPr>
          <p:nvPr/>
        </p:nvGrpSpPr>
        <p:grpSpPr>
          <a:xfrm>
            <a:off x="10493791" y="4581314"/>
            <a:ext cx="960653" cy="960652"/>
            <a:chOff x="2144048" y="2979547"/>
            <a:chExt cx="1078745" cy="1078745"/>
          </a:xfrm>
        </p:grpSpPr>
        <p:sp>
          <p:nvSpPr>
            <p:cNvPr id="57" name="Ellips 56">
              <a:hlinkClick r:id="rId11" action="ppaction://hlinksldjump"/>
              <a:extLst>
                <a:ext uri="{FF2B5EF4-FFF2-40B4-BE49-F238E27FC236}">
                  <a16:creationId xmlns:a16="http://schemas.microsoft.com/office/drawing/2014/main" id="{1DEEE164-7761-4530-B992-E5C13DAD333F}"/>
                </a:ext>
              </a:extLst>
            </p:cNvPr>
            <p:cNvSpPr>
              <a:spLocks noChangeAspect="1"/>
            </p:cNvSpPr>
            <p:nvPr/>
          </p:nvSpPr>
          <p:spPr>
            <a:xfrm>
              <a:off x="2144048" y="2979547"/>
              <a:ext cx="1078745" cy="107874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8" name="Rektangel 57">
              <a:hlinkClick r:id="rId11" action="ppaction://hlinksldjump"/>
              <a:extLst>
                <a:ext uri="{FF2B5EF4-FFF2-40B4-BE49-F238E27FC236}">
                  <a16:creationId xmlns:a16="http://schemas.microsoft.com/office/drawing/2014/main" id="{D4374E21-8221-46E5-91BE-4504B84FD692}"/>
                </a:ext>
              </a:extLst>
            </p:cNvPr>
            <p:cNvSpPr/>
            <p:nvPr/>
          </p:nvSpPr>
          <p:spPr>
            <a:xfrm>
              <a:off x="2151524" y="3242429"/>
              <a:ext cx="1071269" cy="552979"/>
            </a:xfrm>
            <a:prstGeom prst="rect">
              <a:avLst/>
            </a:prstGeom>
          </p:spPr>
          <p:txBody>
            <a:bodyPr wrap="square" lIns="0" tIns="0" rIns="0" bIns="0">
              <a:spAutoFit/>
            </a:bodyPr>
            <a:lstStyle/>
            <a:p>
              <a:pPr algn="ctr"/>
              <a:r>
                <a:rPr lang="sv-SE" sz="1600" b="1" spc="-50" dirty="0" smtClean="0">
                  <a:solidFill>
                    <a:schemeClr val="bg1"/>
                  </a:solidFill>
                </a:rPr>
                <a:t>Lokal</a:t>
              </a:r>
            </a:p>
            <a:p>
              <a:pPr algn="ctr"/>
              <a:r>
                <a:rPr lang="sv-SE" sz="1600" b="1" spc="-50" dirty="0" smtClean="0">
                  <a:solidFill>
                    <a:schemeClr val="bg1"/>
                  </a:solidFill>
                </a:rPr>
                <a:t>nivå</a:t>
              </a:r>
              <a:endParaRPr lang="sv-SE" sz="1600" b="1" spc="-50" dirty="0">
                <a:solidFill>
                  <a:schemeClr val="bg1"/>
                </a:solidFill>
              </a:endParaRPr>
            </a:p>
          </p:txBody>
        </p:sp>
      </p:grpSp>
    </p:spTree>
    <p:extLst>
      <p:ext uri="{BB962C8B-B14F-4D97-AF65-F5344CB8AC3E}">
        <p14:creationId xmlns:p14="http://schemas.microsoft.com/office/powerpoint/2010/main" val="3407371450"/>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837ADD0B-D914-416C-869C-9D8C200503D3}"/>
              </a:ext>
            </a:extLst>
          </p:cNvPr>
          <p:cNvSpPr>
            <a:spLocks noGrp="1"/>
          </p:cNvSpPr>
          <p:nvPr>
            <p:ph type="title"/>
          </p:nvPr>
        </p:nvSpPr>
        <p:spPr/>
        <p:txBody>
          <a:bodyPr/>
          <a:lstStyle/>
          <a:p>
            <a:r>
              <a:rPr lang="sv-SE" dirty="0"/>
              <a:t>Nationell nivå</a:t>
            </a:r>
            <a:endParaRPr lang="sv-SE" b="0" dirty="0"/>
          </a:p>
        </p:txBody>
      </p:sp>
      <p:sp>
        <p:nvSpPr>
          <p:cNvPr id="8" name="Underrubrik 7">
            <a:extLst>
              <a:ext uri="{FF2B5EF4-FFF2-40B4-BE49-F238E27FC236}">
                <a16:creationId xmlns:a16="http://schemas.microsoft.com/office/drawing/2014/main" id="{76BFE554-A0D5-4F98-9785-A742DAB6497A}"/>
              </a:ext>
            </a:extLst>
          </p:cNvPr>
          <p:cNvSpPr>
            <a:spLocks noGrp="1"/>
          </p:cNvSpPr>
          <p:nvPr>
            <p:ph type="subTitle" idx="1"/>
          </p:nvPr>
        </p:nvSpPr>
        <p:spPr/>
        <p:txBody>
          <a:bodyPr/>
          <a:lstStyle/>
          <a:p>
            <a:r>
              <a:rPr lang="sv-SE" dirty="0"/>
              <a:t>Ledarskap</a:t>
            </a:r>
          </a:p>
        </p:txBody>
      </p:sp>
      <p:sp>
        <p:nvSpPr>
          <p:cNvPr id="5" name="Platshållare för text 4">
            <a:extLst>
              <a:ext uri="{FF2B5EF4-FFF2-40B4-BE49-F238E27FC236}">
                <a16:creationId xmlns:a16="http://schemas.microsoft.com/office/drawing/2014/main" id="{F80CFD74-3510-4B8F-A77B-A8851E74AAA8}"/>
              </a:ext>
            </a:extLst>
          </p:cNvPr>
          <p:cNvSpPr>
            <a:spLocks noGrp="1"/>
          </p:cNvSpPr>
          <p:nvPr>
            <p:ph type="body" sz="quarter" idx="13"/>
          </p:nvPr>
        </p:nvSpPr>
        <p:spPr>
          <a:xfrm>
            <a:off x="3427413" y="2360428"/>
            <a:ext cx="5719762" cy="1031051"/>
          </a:xfrm>
        </p:spPr>
        <p:txBody>
          <a:bodyPr/>
          <a:lstStyle/>
          <a:p>
            <a:r>
              <a:rPr lang="sv-SE" dirty="0"/>
              <a:t>Stödjer utveckling av ledarskap på lokal nivå</a:t>
            </a:r>
          </a:p>
          <a:p>
            <a:r>
              <a:rPr lang="sv-SE" dirty="0"/>
              <a:t>Stödjer erfarenhetsutbyte och lärande</a:t>
            </a:r>
          </a:p>
          <a:p>
            <a:r>
              <a:rPr lang="sv-SE" dirty="0"/>
              <a:t>Stödjer samverkan mellan kommuner och regioner </a:t>
            </a:r>
          </a:p>
        </p:txBody>
      </p:sp>
      <p:grpSp>
        <p:nvGrpSpPr>
          <p:cNvPr id="77" name="Grupp 76">
            <a:extLst>
              <a:ext uri="{FF2B5EF4-FFF2-40B4-BE49-F238E27FC236}">
                <a16:creationId xmlns:a16="http://schemas.microsoft.com/office/drawing/2014/main" id="{B26CDF18-612A-4C7F-917F-9F2B3F38DC5C}"/>
              </a:ext>
            </a:extLst>
          </p:cNvPr>
          <p:cNvGrpSpPr/>
          <p:nvPr/>
        </p:nvGrpSpPr>
        <p:grpSpPr>
          <a:xfrm>
            <a:off x="1997860" y="540086"/>
            <a:ext cx="1260000" cy="1260000"/>
            <a:chOff x="9002350" y="5442108"/>
            <a:chExt cx="1260000" cy="1260000"/>
          </a:xfrm>
        </p:grpSpPr>
        <p:sp>
          <p:nvSpPr>
            <p:cNvPr id="51" name="Ellips 50">
              <a:extLst>
                <a:ext uri="{FF2B5EF4-FFF2-40B4-BE49-F238E27FC236}">
                  <a16:creationId xmlns:a16="http://schemas.microsoft.com/office/drawing/2014/main" id="{F3E30540-B484-48AF-9B91-BA4C3D2A4B4C}"/>
                </a:ext>
              </a:extLst>
            </p:cNvPr>
            <p:cNvSpPr>
              <a:spLocks noChangeAspect="1"/>
            </p:cNvSpPr>
            <p:nvPr/>
          </p:nvSpPr>
          <p:spPr>
            <a:xfrm>
              <a:off x="9002350" y="5442108"/>
              <a:ext cx="1260000" cy="1260000"/>
            </a:xfrm>
            <a:prstGeom prst="ellipse">
              <a:avLst/>
            </a:prstGeom>
            <a:solidFill>
              <a:schemeClr val="accent2"/>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53" name="Bildobjekt 52">
              <a:extLst>
                <a:ext uri="{FF2B5EF4-FFF2-40B4-BE49-F238E27FC236}">
                  <a16:creationId xmlns:a16="http://schemas.microsoft.com/office/drawing/2014/main" id="{65BB2CD1-1D83-4227-AB25-E0CCF14FCBB0}"/>
                </a:ext>
              </a:extLst>
            </p:cNvPr>
            <p:cNvPicPr>
              <a:picLocks noChangeAspect="1"/>
            </p:cNvPicPr>
            <p:nvPr/>
          </p:nvPicPr>
          <p:blipFill>
            <a:blip r:embed="rId2" cstate="hq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9208052" y="5827446"/>
              <a:ext cx="848596" cy="522840"/>
            </a:xfrm>
            <a:prstGeom prst="rect">
              <a:avLst/>
            </a:prstGeom>
          </p:spPr>
        </p:pic>
      </p:grpSp>
      <p:sp>
        <p:nvSpPr>
          <p:cNvPr id="56" name="Pratbubbla: oval 55">
            <a:extLst>
              <a:ext uri="{FF2B5EF4-FFF2-40B4-BE49-F238E27FC236}">
                <a16:creationId xmlns:a16="http://schemas.microsoft.com/office/drawing/2014/main" id="{A1F2E919-BD02-46AB-B21E-B70F975C5EA6}"/>
              </a:ext>
            </a:extLst>
          </p:cNvPr>
          <p:cNvSpPr>
            <a:spLocks noChangeAspect="1"/>
          </p:cNvSpPr>
          <p:nvPr/>
        </p:nvSpPr>
        <p:spPr>
          <a:xfrm rot="8100000">
            <a:off x="9556371" y="4301871"/>
            <a:ext cx="576000" cy="576000"/>
          </a:xfrm>
          <a:prstGeom prst="wedgeEllipseCallout">
            <a:avLst>
              <a:gd name="adj1" fmla="val 41"/>
              <a:gd name="adj2" fmla="val 71323"/>
            </a:avLst>
          </a:prstGeom>
          <a:solidFill>
            <a:schemeClr val="accent2">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pic>
        <p:nvPicPr>
          <p:cNvPr id="60" name="Bildobjekt 59">
            <a:extLst>
              <a:ext uri="{FF2B5EF4-FFF2-40B4-BE49-F238E27FC236}">
                <a16:creationId xmlns:a16="http://schemas.microsoft.com/office/drawing/2014/main" id="{ADF6CF40-8728-4F88-9D14-BD2FE278D41E}"/>
              </a:ext>
            </a:extLst>
          </p:cNvPr>
          <p:cNvPicPr>
            <a:picLocks noChangeAspect="1"/>
          </p:cNvPicPr>
          <p:nvPr/>
        </p:nvPicPr>
        <p:blipFill>
          <a:blip r:embed="rId3" cstate="hq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9651920" y="4477775"/>
            <a:ext cx="389164" cy="239773"/>
          </a:xfrm>
          <a:prstGeom prst="rect">
            <a:avLst/>
          </a:prstGeom>
        </p:spPr>
      </p:pic>
      <p:cxnSp>
        <p:nvCxnSpPr>
          <p:cNvPr id="27" name="Rak koppling 26">
            <a:extLst>
              <a:ext uri="{FF2B5EF4-FFF2-40B4-BE49-F238E27FC236}">
                <a16:creationId xmlns:a16="http://schemas.microsoft.com/office/drawing/2014/main" id="{FB5E4874-DFCC-4FF0-BAC9-BAE860650D21}"/>
              </a:ext>
            </a:extLst>
          </p:cNvPr>
          <p:cNvCxnSpPr>
            <a:cxnSpLocks/>
          </p:cNvCxnSpPr>
          <p:nvPr/>
        </p:nvCxnSpPr>
        <p:spPr>
          <a:xfrm>
            <a:off x="10020123" y="4907427"/>
            <a:ext cx="140694" cy="277324"/>
          </a:xfrm>
          <a:prstGeom prst="line">
            <a:avLst/>
          </a:prstGeom>
          <a:ln w="12700">
            <a:solidFill>
              <a:schemeClr val="tx1"/>
            </a:solidFill>
            <a:prstDash val="sysDash"/>
            <a:headEnd type="triangle" w="med" len="sm"/>
            <a:tailEnd type="triangle" w="med" len="sm"/>
          </a:ln>
        </p:spPr>
        <p:style>
          <a:lnRef idx="1">
            <a:schemeClr val="accent1"/>
          </a:lnRef>
          <a:fillRef idx="0">
            <a:schemeClr val="accent1"/>
          </a:fillRef>
          <a:effectRef idx="0">
            <a:schemeClr val="accent1"/>
          </a:effectRef>
          <a:fontRef idx="minor">
            <a:schemeClr val="tx1"/>
          </a:fontRef>
        </p:style>
      </p:cxnSp>
      <p:grpSp>
        <p:nvGrpSpPr>
          <p:cNvPr id="28" name="Grupp 27">
            <a:extLst>
              <a:ext uri="{FF2B5EF4-FFF2-40B4-BE49-F238E27FC236}">
                <a16:creationId xmlns:a16="http://schemas.microsoft.com/office/drawing/2014/main" id="{CE24F64C-A43B-4D77-8E66-E76C3E5F4B36}"/>
              </a:ext>
            </a:extLst>
          </p:cNvPr>
          <p:cNvGrpSpPr>
            <a:grpSpLocks noChangeAspect="1"/>
          </p:cNvGrpSpPr>
          <p:nvPr/>
        </p:nvGrpSpPr>
        <p:grpSpPr>
          <a:xfrm>
            <a:off x="9871571" y="5219974"/>
            <a:ext cx="960653" cy="960652"/>
            <a:chOff x="2144048" y="2979547"/>
            <a:chExt cx="1078745" cy="1078745"/>
          </a:xfrm>
        </p:grpSpPr>
        <p:sp>
          <p:nvSpPr>
            <p:cNvPr id="29" name="Ellips 28">
              <a:hlinkClick r:id="rId4" action="ppaction://hlinksldjump"/>
              <a:extLst>
                <a:ext uri="{FF2B5EF4-FFF2-40B4-BE49-F238E27FC236}">
                  <a16:creationId xmlns:a16="http://schemas.microsoft.com/office/drawing/2014/main" id="{B7C3D15C-722E-4C4C-98E2-9905957B009F}"/>
                </a:ext>
              </a:extLst>
            </p:cNvPr>
            <p:cNvSpPr>
              <a:spLocks noChangeAspect="1"/>
            </p:cNvSpPr>
            <p:nvPr/>
          </p:nvSpPr>
          <p:spPr>
            <a:xfrm>
              <a:off x="2144048" y="2979547"/>
              <a:ext cx="1078745" cy="107874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0" name="Rektangel 29">
              <a:hlinkClick r:id="rId4" action="ppaction://hlinksldjump"/>
              <a:extLst>
                <a:ext uri="{FF2B5EF4-FFF2-40B4-BE49-F238E27FC236}">
                  <a16:creationId xmlns:a16="http://schemas.microsoft.com/office/drawing/2014/main" id="{B310C4E1-D6CB-416F-8C36-B674A729A3CF}"/>
                </a:ext>
              </a:extLst>
            </p:cNvPr>
            <p:cNvSpPr/>
            <p:nvPr/>
          </p:nvSpPr>
          <p:spPr>
            <a:xfrm>
              <a:off x="2144048" y="3295773"/>
              <a:ext cx="1071269" cy="552979"/>
            </a:xfrm>
            <a:prstGeom prst="rect">
              <a:avLst/>
            </a:prstGeom>
          </p:spPr>
          <p:txBody>
            <a:bodyPr wrap="square" lIns="0" tIns="0" rIns="0" bIns="0">
              <a:spAutoFit/>
            </a:bodyPr>
            <a:lstStyle/>
            <a:p>
              <a:pPr algn="ctr"/>
              <a:r>
                <a:rPr lang="sv-SE" sz="1600" b="1" spc="-50" dirty="0" smtClean="0">
                  <a:solidFill>
                    <a:schemeClr val="bg1"/>
                  </a:solidFill>
                </a:rPr>
                <a:t>Regional</a:t>
              </a:r>
            </a:p>
            <a:p>
              <a:pPr algn="ctr"/>
              <a:r>
                <a:rPr lang="sv-SE" sz="1600" b="1" spc="-50" dirty="0" smtClean="0">
                  <a:solidFill>
                    <a:schemeClr val="bg1"/>
                  </a:solidFill>
                </a:rPr>
                <a:t>nivå</a:t>
              </a:r>
              <a:endParaRPr lang="sv-SE" sz="1600" b="1" spc="-50" dirty="0">
                <a:solidFill>
                  <a:schemeClr val="bg1"/>
                </a:solidFill>
              </a:endParaRPr>
            </a:p>
          </p:txBody>
        </p:sp>
      </p:grpSp>
      <p:grpSp>
        <p:nvGrpSpPr>
          <p:cNvPr id="31" name="Grupp 30">
            <a:extLst>
              <a:ext uri="{FF2B5EF4-FFF2-40B4-BE49-F238E27FC236}">
                <a16:creationId xmlns:a16="http://schemas.microsoft.com/office/drawing/2014/main" id="{09F8EB56-901A-4713-98CD-D33DDA93EB06}"/>
              </a:ext>
            </a:extLst>
          </p:cNvPr>
          <p:cNvGrpSpPr>
            <a:grpSpLocks noChangeAspect="1"/>
          </p:cNvGrpSpPr>
          <p:nvPr/>
        </p:nvGrpSpPr>
        <p:grpSpPr>
          <a:xfrm>
            <a:off x="10493791" y="4581314"/>
            <a:ext cx="960653" cy="960652"/>
            <a:chOff x="2144048" y="2979547"/>
            <a:chExt cx="1078745" cy="1078745"/>
          </a:xfrm>
        </p:grpSpPr>
        <p:sp>
          <p:nvSpPr>
            <p:cNvPr id="32" name="Ellips 31">
              <a:hlinkClick r:id="rId5" action="ppaction://hlinksldjump"/>
              <a:extLst>
                <a:ext uri="{FF2B5EF4-FFF2-40B4-BE49-F238E27FC236}">
                  <a16:creationId xmlns:a16="http://schemas.microsoft.com/office/drawing/2014/main" id="{9D6E2EA6-4124-4554-ADE2-035E6F14A356}"/>
                </a:ext>
              </a:extLst>
            </p:cNvPr>
            <p:cNvSpPr>
              <a:spLocks noChangeAspect="1"/>
            </p:cNvSpPr>
            <p:nvPr/>
          </p:nvSpPr>
          <p:spPr>
            <a:xfrm>
              <a:off x="2144048" y="2979547"/>
              <a:ext cx="1078745" cy="107874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33" name="Rektangel 32">
              <a:hlinkClick r:id="rId5" action="ppaction://hlinksldjump"/>
              <a:extLst>
                <a:ext uri="{FF2B5EF4-FFF2-40B4-BE49-F238E27FC236}">
                  <a16:creationId xmlns:a16="http://schemas.microsoft.com/office/drawing/2014/main" id="{F65EA150-22EE-4B24-A1E5-75E3025D0B81}"/>
                </a:ext>
              </a:extLst>
            </p:cNvPr>
            <p:cNvSpPr/>
            <p:nvPr/>
          </p:nvSpPr>
          <p:spPr>
            <a:xfrm>
              <a:off x="2151524" y="3248601"/>
              <a:ext cx="1071269" cy="552979"/>
            </a:xfrm>
            <a:prstGeom prst="rect">
              <a:avLst/>
            </a:prstGeom>
          </p:spPr>
          <p:txBody>
            <a:bodyPr wrap="square" lIns="0" tIns="0" rIns="0" bIns="0">
              <a:spAutoFit/>
            </a:bodyPr>
            <a:lstStyle/>
            <a:p>
              <a:pPr algn="ctr"/>
              <a:r>
                <a:rPr lang="sv-SE" sz="1600" b="1" spc="-50" dirty="0" smtClean="0">
                  <a:solidFill>
                    <a:schemeClr val="bg1"/>
                  </a:solidFill>
                </a:rPr>
                <a:t>Lokal</a:t>
              </a:r>
            </a:p>
            <a:p>
              <a:pPr algn="ctr"/>
              <a:r>
                <a:rPr lang="sv-SE" sz="1600" b="1" spc="-50" dirty="0" smtClean="0">
                  <a:solidFill>
                    <a:schemeClr val="bg1"/>
                  </a:solidFill>
                </a:rPr>
                <a:t>nivå</a:t>
              </a:r>
              <a:endParaRPr lang="sv-SE" sz="1600" b="1" spc="-50" dirty="0">
                <a:solidFill>
                  <a:schemeClr val="bg1"/>
                </a:solidFill>
              </a:endParaRPr>
            </a:p>
          </p:txBody>
        </p:sp>
      </p:grpSp>
      <p:cxnSp>
        <p:nvCxnSpPr>
          <p:cNvPr id="34" name="Rak koppling 33">
            <a:extLst>
              <a:ext uri="{FF2B5EF4-FFF2-40B4-BE49-F238E27FC236}">
                <a16:creationId xmlns:a16="http://schemas.microsoft.com/office/drawing/2014/main" id="{A6EC8C77-DD11-4F7D-BCF4-6AC8E3E86767}"/>
              </a:ext>
            </a:extLst>
          </p:cNvPr>
          <p:cNvCxnSpPr>
            <a:cxnSpLocks/>
          </p:cNvCxnSpPr>
          <p:nvPr/>
        </p:nvCxnSpPr>
        <p:spPr>
          <a:xfrm>
            <a:off x="10181158" y="4687645"/>
            <a:ext cx="290444" cy="151101"/>
          </a:xfrm>
          <a:prstGeom prst="line">
            <a:avLst/>
          </a:prstGeom>
          <a:ln w="12700">
            <a:solidFill>
              <a:schemeClr val="tx1"/>
            </a:solidFill>
            <a:prstDash val="sysDash"/>
            <a:headEnd type="triangle" w="med" len="sm"/>
            <a:tailEnd type="triangle" w="med" len="sm"/>
          </a:ln>
        </p:spPr>
        <p:style>
          <a:lnRef idx="1">
            <a:schemeClr val="accent1"/>
          </a:lnRef>
          <a:fillRef idx="0">
            <a:schemeClr val="accent1"/>
          </a:fillRef>
          <a:effectRef idx="0">
            <a:schemeClr val="accent1"/>
          </a:effectRef>
          <a:fontRef idx="minor">
            <a:schemeClr val="tx1"/>
          </a:fontRef>
        </p:style>
      </p:cxnSp>
      <p:grpSp>
        <p:nvGrpSpPr>
          <p:cNvPr id="35" name="Grupp 34">
            <a:extLst>
              <a:ext uri="{FF2B5EF4-FFF2-40B4-BE49-F238E27FC236}">
                <a16:creationId xmlns:a16="http://schemas.microsoft.com/office/drawing/2014/main" id="{C5D7B1C1-2787-415A-95EC-845205FAB2C1}"/>
              </a:ext>
            </a:extLst>
          </p:cNvPr>
          <p:cNvGrpSpPr/>
          <p:nvPr/>
        </p:nvGrpSpPr>
        <p:grpSpPr>
          <a:xfrm>
            <a:off x="623888" y="1024225"/>
            <a:ext cx="292775" cy="292775"/>
            <a:chOff x="1670991" y="3328674"/>
            <a:chExt cx="1260000" cy="1260000"/>
          </a:xfrm>
        </p:grpSpPr>
        <p:sp>
          <p:nvSpPr>
            <p:cNvPr id="36" name="Ellips 35">
              <a:hlinkClick r:id="rId6" action="ppaction://hlinksldjump"/>
              <a:extLst>
                <a:ext uri="{FF2B5EF4-FFF2-40B4-BE49-F238E27FC236}">
                  <a16:creationId xmlns:a16="http://schemas.microsoft.com/office/drawing/2014/main" id="{370B9AC3-4C4C-437E-BAC5-BD909F7B953E}"/>
                </a:ext>
              </a:extLst>
            </p:cNvPr>
            <p:cNvSpPr>
              <a:spLocks noChangeAspect="1"/>
            </p:cNvSpPr>
            <p:nvPr/>
          </p:nvSpPr>
          <p:spPr>
            <a:xfrm>
              <a:off x="1670991" y="3328674"/>
              <a:ext cx="1260000" cy="1260000"/>
            </a:xfrm>
            <a:prstGeom prst="ellipse">
              <a:avLst/>
            </a:prstGeom>
            <a:solidFill>
              <a:schemeClr val="accent2"/>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7" name="Bildobjekt 36">
              <a:hlinkClick r:id="rId6" action="ppaction://hlinksldjump"/>
              <a:extLst>
                <a:ext uri="{FF2B5EF4-FFF2-40B4-BE49-F238E27FC236}">
                  <a16:creationId xmlns:a16="http://schemas.microsoft.com/office/drawing/2014/main" id="{DF9366B1-D894-49AA-A804-E5D1C85E4FB4}"/>
                </a:ext>
              </a:extLst>
            </p:cNvPr>
            <p:cNvPicPr>
              <a:picLocks noChangeAspect="1"/>
            </p:cNvPicPr>
            <p:nvPr/>
          </p:nvPicPr>
          <p:blipFill>
            <a:blip r:embed="rId7" cstate="hq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966783" y="3616747"/>
              <a:ext cx="628414" cy="679324"/>
            </a:xfrm>
            <a:prstGeom prst="rect">
              <a:avLst/>
            </a:prstGeom>
          </p:spPr>
        </p:pic>
      </p:grpSp>
      <p:grpSp>
        <p:nvGrpSpPr>
          <p:cNvPr id="38" name="Grupp 37">
            <a:extLst>
              <a:ext uri="{FF2B5EF4-FFF2-40B4-BE49-F238E27FC236}">
                <a16:creationId xmlns:a16="http://schemas.microsoft.com/office/drawing/2014/main" id="{5960A07A-9C2C-4590-8233-FD14505F2FBA}"/>
              </a:ext>
            </a:extLst>
          </p:cNvPr>
          <p:cNvGrpSpPr/>
          <p:nvPr/>
        </p:nvGrpSpPr>
        <p:grpSpPr>
          <a:xfrm>
            <a:off x="1079464" y="1021794"/>
            <a:ext cx="292775" cy="292775"/>
            <a:chOff x="4120764" y="3328674"/>
            <a:chExt cx="1260000" cy="1260000"/>
          </a:xfrm>
        </p:grpSpPr>
        <p:sp>
          <p:nvSpPr>
            <p:cNvPr id="39" name="Ellips 38">
              <a:hlinkClick r:id="rId8" action="ppaction://hlinksldjump"/>
              <a:extLst>
                <a:ext uri="{FF2B5EF4-FFF2-40B4-BE49-F238E27FC236}">
                  <a16:creationId xmlns:a16="http://schemas.microsoft.com/office/drawing/2014/main" id="{3D001AE6-677A-415B-BF7F-C897CEC6335C}"/>
                </a:ext>
              </a:extLst>
            </p:cNvPr>
            <p:cNvSpPr>
              <a:spLocks noChangeAspect="1"/>
            </p:cNvSpPr>
            <p:nvPr/>
          </p:nvSpPr>
          <p:spPr>
            <a:xfrm>
              <a:off x="4120764" y="3328674"/>
              <a:ext cx="1260000" cy="1260000"/>
            </a:xfrm>
            <a:prstGeom prst="ellipse">
              <a:avLst/>
            </a:prstGeom>
            <a:solidFill>
              <a:schemeClr val="accent2"/>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0" name="Bildobjekt 39">
              <a:hlinkClick r:id="rId8" action="ppaction://hlinksldjump"/>
              <a:extLst>
                <a:ext uri="{FF2B5EF4-FFF2-40B4-BE49-F238E27FC236}">
                  <a16:creationId xmlns:a16="http://schemas.microsoft.com/office/drawing/2014/main" id="{DD2725F4-35C3-4BEB-974A-65B34B733CAD}"/>
                </a:ext>
              </a:extLst>
            </p:cNvPr>
            <p:cNvPicPr>
              <a:picLocks noChangeAspect="1"/>
            </p:cNvPicPr>
            <p:nvPr/>
          </p:nvPicPr>
          <p:blipFill>
            <a:blip r:embed="rId9" cstate="hq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4394652" y="3610339"/>
              <a:ext cx="725872" cy="600433"/>
            </a:xfrm>
            <a:prstGeom prst="rect">
              <a:avLst/>
            </a:prstGeom>
          </p:spPr>
        </p:pic>
      </p:grpSp>
      <p:grpSp>
        <p:nvGrpSpPr>
          <p:cNvPr id="44" name="Grupp 43">
            <a:extLst>
              <a:ext uri="{FF2B5EF4-FFF2-40B4-BE49-F238E27FC236}">
                <a16:creationId xmlns:a16="http://schemas.microsoft.com/office/drawing/2014/main" id="{E4945B4E-908E-4A3D-A58D-9D5DE36E904A}"/>
              </a:ext>
            </a:extLst>
          </p:cNvPr>
          <p:cNvGrpSpPr/>
          <p:nvPr/>
        </p:nvGrpSpPr>
        <p:grpSpPr>
          <a:xfrm>
            <a:off x="1535039" y="1021793"/>
            <a:ext cx="292775" cy="292775"/>
            <a:chOff x="6563713" y="3328674"/>
            <a:chExt cx="1260000" cy="1260000"/>
          </a:xfrm>
        </p:grpSpPr>
        <p:sp>
          <p:nvSpPr>
            <p:cNvPr id="45" name="Ellips 44">
              <a:hlinkClick r:id="rId10" action="ppaction://hlinksldjump"/>
              <a:extLst>
                <a:ext uri="{FF2B5EF4-FFF2-40B4-BE49-F238E27FC236}">
                  <a16:creationId xmlns:a16="http://schemas.microsoft.com/office/drawing/2014/main" id="{ABA19113-C0F2-4E4D-87A3-1F19BF0CA171}"/>
                </a:ext>
              </a:extLst>
            </p:cNvPr>
            <p:cNvSpPr>
              <a:spLocks noChangeAspect="1"/>
            </p:cNvSpPr>
            <p:nvPr/>
          </p:nvSpPr>
          <p:spPr>
            <a:xfrm>
              <a:off x="6563713" y="3328674"/>
              <a:ext cx="1260000" cy="1260000"/>
            </a:xfrm>
            <a:prstGeom prst="ellipse">
              <a:avLst/>
            </a:prstGeom>
            <a:solidFill>
              <a:schemeClr val="accent2"/>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6" name="Bildobjekt 45">
              <a:hlinkClick r:id="rId10" action="ppaction://hlinksldjump"/>
              <a:extLst>
                <a:ext uri="{FF2B5EF4-FFF2-40B4-BE49-F238E27FC236}">
                  <a16:creationId xmlns:a16="http://schemas.microsoft.com/office/drawing/2014/main" id="{817319CC-35BF-428E-A989-4EF1D9E704D2}"/>
                </a:ext>
              </a:extLst>
            </p:cNvPr>
            <p:cNvPicPr>
              <a:picLocks noChangeAspect="1"/>
            </p:cNvPicPr>
            <p:nvPr/>
          </p:nvPicPr>
          <p:blipFill>
            <a:blip r:embed="rId11" cstate="hq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6846088" y="3696300"/>
              <a:ext cx="708892" cy="531668"/>
            </a:xfrm>
            <a:prstGeom prst="rect">
              <a:avLst/>
            </a:prstGeom>
          </p:spPr>
        </p:pic>
      </p:grpSp>
    </p:spTree>
    <p:extLst>
      <p:ext uri="{BB962C8B-B14F-4D97-AF65-F5344CB8AC3E}">
        <p14:creationId xmlns:p14="http://schemas.microsoft.com/office/powerpoint/2010/main" val="3628019527"/>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158267" y="696036"/>
            <a:ext cx="7875464" cy="560153"/>
          </a:xfrm>
        </p:spPr>
        <p:txBody>
          <a:bodyPr/>
          <a:lstStyle/>
          <a:p>
            <a:r>
              <a:rPr lang="sv-SE" sz="3200" dirty="0"/>
              <a:t>Introduktion till bildspelet</a:t>
            </a:r>
            <a:endParaRPr lang="sv-SE" dirty="0"/>
          </a:p>
        </p:txBody>
      </p:sp>
      <p:sp>
        <p:nvSpPr>
          <p:cNvPr id="5" name="Platshållare för innehåll 2"/>
          <p:cNvSpPr txBox="1">
            <a:spLocks/>
          </p:cNvSpPr>
          <p:nvPr/>
        </p:nvSpPr>
        <p:spPr>
          <a:xfrm>
            <a:off x="231226" y="1371599"/>
            <a:ext cx="11027025" cy="5159830"/>
          </a:xfrm>
          <a:prstGeom prst="rect">
            <a:avLst/>
          </a:prstGeom>
        </p:spPr>
        <p:txBody>
          <a:bodyPr/>
          <a:lstStyle>
            <a:lvl1pPr marL="258763" indent="-228600" algn="l" defTabSz="914400" rtl="0" eaLnBrk="1" latinLnBrk="0" hangingPunct="1">
              <a:lnSpc>
                <a:spcPct val="100000"/>
              </a:lnSpc>
              <a:spcBef>
                <a:spcPts val="0"/>
              </a:spcBef>
              <a:spcAft>
                <a:spcPts val="1200"/>
              </a:spcAft>
              <a:buFont typeface="Symbol" panose="05050102010706020507" pitchFamily="18" charset="2"/>
              <a:buChar char=""/>
              <a:defRPr sz="18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Symbol" panose="05050102010706020507" pitchFamily="18" charset="2"/>
              <a:buChar char="-"/>
              <a:defRPr sz="16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163" indent="0">
              <a:buFont typeface="Symbol" panose="05050102010706020507" pitchFamily="18" charset="2"/>
              <a:buNone/>
            </a:pPr>
            <a:r>
              <a:rPr lang="sv-SE" dirty="0" smtClean="0"/>
              <a:t>SKR har tagit fram en överskådlig beskrivning av hur aktörer som arbetar med socialtjänstens frågor, på olika nivåer, arbetar med kunskapsstyrning. Bakgrunden till beskrivningen har varit en stor efterfrågan från SKR:s medlemmar.  </a:t>
            </a:r>
          </a:p>
          <a:p>
            <a:pPr marL="30163" indent="0">
              <a:buFont typeface="Symbol" panose="05050102010706020507" pitchFamily="18" charset="2"/>
              <a:buNone/>
            </a:pPr>
            <a:r>
              <a:rPr lang="sv-SE" dirty="0" smtClean="0"/>
              <a:t>Beskrivningen har tagits fram tillsammans med en arbetsgrupp med företrädare för Regionala samverkans- och stödstrukturer (RSS) och socialchefer i nationell samverkansgrupp för kunskapsstyrning inom socialtjänsten (NSK-S). Medicinskt ansvariga sjuksköterskor och socialt ansvariga samordnare har också medverkat tillsammans med SKR och inledningsvis även Socialstyrelsen. </a:t>
            </a:r>
          </a:p>
          <a:p>
            <a:pPr marL="30163" indent="0">
              <a:buFont typeface="Symbol" panose="05050102010706020507" pitchFamily="18" charset="2"/>
              <a:buNone/>
            </a:pPr>
            <a:r>
              <a:rPr lang="sv-SE" dirty="0" smtClean="0"/>
              <a:t>Två workshops har genomförts med arbetsgruppen. Efter den andra workshopen har SKR färdigställt bildspelet tillsammans med en grafisk byrå.  </a:t>
            </a:r>
          </a:p>
          <a:p>
            <a:pPr marL="30163" indent="0">
              <a:buFont typeface="Symbol" panose="05050102010706020507" pitchFamily="18" charset="2"/>
              <a:buNone/>
            </a:pPr>
            <a:r>
              <a:rPr lang="sv-SE" dirty="0" smtClean="0"/>
              <a:t>Bildspelet innehåller exempel på hur kommunerna och RSS arbetar. De aktiviteter som exemplifieras kan användas för att på såväl lokal, regional och nationell nivå beskriva ett önskat läge som kan användas för gapanalys. SKR har valt att på den nationella nivån beskriva relevanta aktörer och exempel på aktiviteter, men inte vilka aktörer som ansvarar för vad.</a:t>
            </a:r>
          </a:p>
          <a:p>
            <a:pPr marL="30163" indent="0">
              <a:buFont typeface="Symbol" panose="05050102010706020507" pitchFamily="18" charset="2"/>
              <a:buNone/>
            </a:pPr>
            <a:r>
              <a:rPr lang="sv-SE" dirty="0" smtClean="0"/>
              <a:t>Bildspelet är inledningsvis främst tänkt att vara ett stöd för de nätverk och forum som verkar i kunskapsstyrningen för socialtjänsten. </a:t>
            </a:r>
          </a:p>
          <a:p>
            <a:pPr marL="30163" indent="0">
              <a:buFont typeface="Symbol" panose="05050102010706020507" pitchFamily="18" charset="2"/>
              <a:buNone/>
            </a:pPr>
            <a:endParaRPr lang="sv-SE" dirty="0" smtClean="0"/>
          </a:p>
          <a:p>
            <a:endParaRPr lang="sv-SE" dirty="0"/>
          </a:p>
        </p:txBody>
      </p:sp>
    </p:spTree>
    <p:extLst>
      <p:ext uri="{BB962C8B-B14F-4D97-AF65-F5344CB8AC3E}">
        <p14:creationId xmlns:p14="http://schemas.microsoft.com/office/powerpoint/2010/main" val="13081732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3" name="Grupp 72">
            <a:extLst>
              <a:ext uri="{FF2B5EF4-FFF2-40B4-BE49-F238E27FC236}">
                <a16:creationId xmlns:a16="http://schemas.microsoft.com/office/drawing/2014/main" id="{9A52B9A9-F9EA-4DBE-9EFF-7CA78B4B71C1}"/>
              </a:ext>
            </a:extLst>
          </p:cNvPr>
          <p:cNvGrpSpPr>
            <a:grpSpLocks noChangeAspect="1"/>
          </p:cNvGrpSpPr>
          <p:nvPr/>
        </p:nvGrpSpPr>
        <p:grpSpPr>
          <a:xfrm>
            <a:off x="4311834" y="4947425"/>
            <a:ext cx="726007" cy="726007"/>
            <a:chOff x="3241642" y="4671311"/>
            <a:chExt cx="829339" cy="829339"/>
          </a:xfrm>
        </p:grpSpPr>
        <p:sp>
          <p:nvSpPr>
            <p:cNvPr id="32" name="Ellips 31">
              <a:extLst>
                <a:ext uri="{FF2B5EF4-FFF2-40B4-BE49-F238E27FC236}">
                  <a16:creationId xmlns:a16="http://schemas.microsoft.com/office/drawing/2014/main" id="{2D29FF57-69EF-467F-BC53-DFA973A764DE}"/>
                </a:ext>
              </a:extLst>
            </p:cNvPr>
            <p:cNvSpPr>
              <a:spLocks noChangeAspect="1"/>
            </p:cNvSpPr>
            <p:nvPr/>
          </p:nvSpPr>
          <p:spPr>
            <a:xfrm>
              <a:off x="3241642" y="4671311"/>
              <a:ext cx="829339" cy="829339"/>
            </a:xfrm>
            <a:prstGeom prst="ellipse">
              <a:avLst/>
            </a:prstGeom>
            <a:solidFill>
              <a:schemeClr val="accent6"/>
            </a:solidFill>
            <a:ln w="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6" name="Bildobjekt 35">
              <a:extLst>
                <a:ext uri="{FF2B5EF4-FFF2-40B4-BE49-F238E27FC236}">
                  <a16:creationId xmlns:a16="http://schemas.microsoft.com/office/drawing/2014/main" id="{F03730F3-B8AA-4B70-83E3-FCD2D211AAD2}"/>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436334" y="4860922"/>
              <a:ext cx="413626" cy="447135"/>
            </a:xfrm>
            <a:prstGeom prst="rect">
              <a:avLst/>
            </a:prstGeom>
          </p:spPr>
        </p:pic>
      </p:grpSp>
      <p:grpSp>
        <p:nvGrpSpPr>
          <p:cNvPr id="76" name="Grupp 75">
            <a:extLst>
              <a:ext uri="{FF2B5EF4-FFF2-40B4-BE49-F238E27FC236}">
                <a16:creationId xmlns:a16="http://schemas.microsoft.com/office/drawing/2014/main" id="{7374E0EF-D262-42D3-8758-78B1C536272A}"/>
              </a:ext>
            </a:extLst>
          </p:cNvPr>
          <p:cNvGrpSpPr>
            <a:grpSpLocks noChangeAspect="1"/>
          </p:cNvGrpSpPr>
          <p:nvPr/>
        </p:nvGrpSpPr>
        <p:grpSpPr>
          <a:xfrm>
            <a:off x="7165847" y="4947425"/>
            <a:ext cx="726007" cy="726007"/>
            <a:chOff x="8092479" y="4671311"/>
            <a:chExt cx="829339" cy="829339"/>
          </a:xfrm>
        </p:grpSpPr>
        <p:sp>
          <p:nvSpPr>
            <p:cNvPr id="35" name="Ellips 34">
              <a:extLst>
                <a:ext uri="{FF2B5EF4-FFF2-40B4-BE49-F238E27FC236}">
                  <a16:creationId xmlns:a16="http://schemas.microsoft.com/office/drawing/2014/main" id="{808FE8B7-DD8D-4035-831B-1AC985024655}"/>
                </a:ext>
              </a:extLst>
            </p:cNvPr>
            <p:cNvSpPr>
              <a:spLocks noChangeAspect="1"/>
            </p:cNvSpPr>
            <p:nvPr/>
          </p:nvSpPr>
          <p:spPr>
            <a:xfrm>
              <a:off x="8092479" y="4671311"/>
              <a:ext cx="829339" cy="829339"/>
            </a:xfrm>
            <a:prstGeom prst="ellipse">
              <a:avLst/>
            </a:prstGeom>
            <a:solidFill>
              <a:schemeClr val="accent6"/>
            </a:solidFill>
            <a:ln w="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7" name="Bildobjekt 36">
              <a:extLst>
                <a:ext uri="{FF2B5EF4-FFF2-40B4-BE49-F238E27FC236}">
                  <a16:creationId xmlns:a16="http://schemas.microsoft.com/office/drawing/2014/main" id="{B5C36BC5-F667-4E08-8C82-3A9C06FBBADE}"/>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8227873" y="4924943"/>
              <a:ext cx="558551" cy="344136"/>
            </a:xfrm>
            <a:prstGeom prst="rect">
              <a:avLst/>
            </a:prstGeom>
          </p:spPr>
        </p:pic>
      </p:grpSp>
      <p:grpSp>
        <p:nvGrpSpPr>
          <p:cNvPr id="74" name="Grupp 73">
            <a:extLst>
              <a:ext uri="{FF2B5EF4-FFF2-40B4-BE49-F238E27FC236}">
                <a16:creationId xmlns:a16="http://schemas.microsoft.com/office/drawing/2014/main" id="{EB50B8BF-C969-4BA9-9A6D-DB6F1641040B}"/>
              </a:ext>
            </a:extLst>
          </p:cNvPr>
          <p:cNvGrpSpPr>
            <a:grpSpLocks noChangeAspect="1"/>
          </p:cNvGrpSpPr>
          <p:nvPr/>
        </p:nvGrpSpPr>
        <p:grpSpPr>
          <a:xfrm>
            <a:off x="5263172" y="4947425"/>
            <a:ext cx="726007" cy="726007"/>
            <a:chOff x="4854096" y="4671311"/>
            <a:chExt cx="829339" cy="829339"/>
          </a:xfrm>
        </p:grpSpPr>
        <p:sp>
          <p:nvSpPr>
            <p:cNvPr id="33" name="Ellips 32">
              <a:extLst>
                <a:ext uri="{FF2B5EF4-FFF2-40B4-BE49-F238E27FC236}">
                  <a16:creationId xmlns:a16="http://schemas.microsoft.com/office/drawing/2014/main" id="{0E16D9C0-E43A-4593-8AAD-8175A9BB1E95}"/>
                </a:ext>
              </a:extLst>
            </p:cNvPr>
            <p:cNvSpPr>
              <a:spLocks noChangeAspect="1"/>
            </p:cNvSpPr>
            <p:nvPr/>
          </p:nvSpPr>
          <p:spPr>
            <a:xfrm>
              <a:off x="4854096" y="4671311"/>
              <a:ext cx="829339" cy="829339"/>
            </a:xfrm>
            <a:prstGeom prst="ellipse">
              <a:avLst/>
            </a:prstGeom>
            <a:solidFill>
              <a:schemeClr val="accent6"/>
            </a:solidFill>
            <a:ln w="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8" name="Bildobjekt 37">
              <a:extLst>
                <a:ext uri="{FF2B5EF4-FFF2-40B4-BE49-F238E27FC236}">
                  <a16:creationId xmlns:a16="http://schemas.microsoft.com/office/drawing/2014/main" id="{A4F8A002-768D-4B67-9768-EC7975577697}"/>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5034370" y="4856705"/>
              <a:ext cx="477773" cy="395208"/>
            </a:xfrm>
            <a:prstGeom prst="rect">
              <a:avLst/>
            </a:prstGeom>
          </p:spPr>
        </p:pic>
      </p:grpSp>
      <p:grpSp>
        <p:nvGrpSpPr>
          <p:cNvPr id="75" name="Grupp 74">
            <a:extLst>
              <a:ext uri="{FF2B5EF4-FFF2-40B4-BE49-F238E27FC236}">
                <a16:creationId xmlns:a16="http://schemas.microsoft.com/office/drawing/2014/main" id="{B00852C5-DCB7-4A25-8848-C2ED0E3E80B7}"/>
              </a:ext>
            </a:extLst>
          </p:cNvPr>
          <p:cNvGrpSpPr>
            <a:grpSpLocks noChangeAspect="1"/>
          </p:cNvGrpSpPr>
          <p:nvPr/>
        </p:nvGrpSpPr>
        <p:grpSpPr>
          <a:xfrm>
            <a:off x="6214510" y="4947425"/>
            <a:ext cx="726007" cy="726007"/>
            <a:chOff x="6462058" y="4671311"/>
            <a:chExt cx="829339" cy="829339"/>
          </a:xfrm>
        </p:grpSpPr>
        <p:sp>
          <p:nvSpPr>
            <p:cNvPr id="34" name="Ellips 33">
              <a:extLst>
                <a:ext uri="{FF2B5EF4-FFF2-40B4-BE49-F238E27FC236}">
                  <a16:creationId xmlns:a16="http://schemas.microsoft.com/office/drawing/2014/main" id="{E3FDFB30-0DB5-4EF8-9322-F8C25CAF1C6B}"/>
                </a:ext>
              </a:extLst>
            </p:cNvPr>
            <p:cNvSpPr>
              <a:spLocks noChangeAspect="1"/>
            </p:cNvSpPr>
            <p:nvPr/>
          </p:nvSpPr>
          <p:spPr>
            <a:xfrm>
              <a:off x="6462058" y="4671311"/>
              <a:ext cx="829339" cy="829339"/>
            </a:xfrm>
            <a:prstGeom prst="ellipse">
              <a:avLst/>
            </a:prstGeom>
            <a:solidFill>
              <a:schemeClr val="accent6"/>
            </a:solidFill>
            <a:ln w="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9" name="Bildobjekt 38">
              <a:extLst>
                <a:ext uri="{FF2B5EF4-FFF2-40B4-BE49-F238E27FC236}">
                  <a16:creationId xmlns:a16="http://schemas.microsoft.com/office/drawing/2014/main" id="{5591807E-4CB5-4EA8-A816-045ADA4898F4}"/>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6647920" y="4913283"/>
              <a:ext cx="466598" cy="349948"/>
            </a:xfrm>
            <a:prstGeom prst="rect">
              <a:avLst/>
            </a:prstGeom>
          </p:spPr>
        </p:pic>
      </p:grpSp>
      <p:grpSp>
        <p:nvGrpSpPr>
          <p:cNvPr id="65" name="Grupp 64">
            <a:extLst>
              <a:ext uri="{FF2B5EF4-FFF2-40B4-BE49-F238E27FC236}">
                <a16:creationId xmlns:a16="http://schemas.microsoft.com/office/drawing/2014/main" id="{581000E7-B771-4CBB-839D-6CEDD24A6026}"/>
              </a:ext>
            </a:extLst>
          </p:cNvPr>
          <p:cNvGrpSpPr/>
          <p:nvPr/>
        </p:nvGrpSpPr>
        <p:grpSpPr>
          <a:xfrm>
            <a:off x="7402232" y="775310"/>
            <a:ext cx="1080000" cy="1080000"/>
            <a:chOff x="8798029" y="2839588"/>
            <a:chExt cx="1080000" cy="1080000"/>
          </a:xfrm>
        </p:grpSpPr>
        <p:sp>
          <p:nvSpPr>
            <p:cNvPr id="43" name="Ellips 42">
              <a:hlinkClick r:id="rId6" action="ppaction://hlinksldjump"/>
              <a:extLst>
                <a:ext uri="{FF2B5EF4-FFF2-40B4-BE49-F238E27FC236}">
                  <a16:creationId xmlns:a16="http://schemas.microsoft.com/office/drawing/2014/main" id="{B0F0545A-F141-4FC3-B510-0CB7CD92E897}"/>
                </a:ext>
              </a:extLst>
            </p:cNvPr>
            <p:cNvSpPr>
              <a:spLocks noChangeAspect="1"/>
            </p:cNvSpPr>
            <p:nvPr/>
          </p:nvSpPr>
          <p:spPr>
            <a:xfrm>
              <a:off x="8798029" y="2839588"/>
              <a:ext cx="1080000" cy="108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5" name="Rektangel 44">
              <a:hlinkClick r:id="rId6" action="ppaction://hlinksldjump"/>
              <a:extLst>
                <a:ext uri="{FF2B5EF4-FFF2-40B4-BE49-F238E27FC236}">
                  <a16:creationId xmlns:a16="http://schemas.microsoft.com/office/drawing/2014/main" id="{EBA35C6C-3304-4287-B9A6-7A34C67EDEB8}"/>
                </a:ext>
              </a:extLst>
            </p:cNvPr>
            <p:cNvSpPr/>
            <p:nvPr/>
          </p:nvSpPr>
          <p:spPr>
            <a:xfrm>
              <a:off x="8798029" y="3088881"/>
              <a:ext cx="1080000" cy="523220"/>
            </a:xfrm>
            <a:prstGeom prst="rect">
              <a:avLst/>
            </a:prstGeom>
          </p:spPr>
          <p:txBody>
            <a:bodyPr wrap="square" lIns="0" tIns="0" rIns="0" bIns="0">
              <a:spAutoFit/>
            </a:bodyPr>
            <a:lstStyle/>
            <a:p>
              <a:pPr algn="ctr"/>
              <a:r>
                <a:rPr lang="sv-SE" sz="1700" b="1" spc="-50" dirty="0" smtClean="0">
                  <a:solidFill>
                    <a:schemeClr val="bg1"/>
                  </a:solidFill>
                </a:rPr>
                <a:t>Nationell</a:t>
              </a:r>
            </a:p>
            <a:p>
              <a:pPr algn="ctr"/>
              <a:r>
                <a:rPr lang="sv-SE" sz="1700" b="1" spc="-50" dirty="0" smtClean="0">
                  <a:solidFill>
                    <a:schemeClr val="bg1"/>
                  </a:solidFill>
                </a:rPr>
                <a:t>nivå</a:t>
              </a:r>
              <a:endParaRPr lang="sv-SE" sz="1700" b="1" spc="-50" dirty="0">
                <a:solidFill>
                  <a:schemeClr val="bg1"/>
                </a:solidFill>
              </a:endParaRPr>
            </a:p>
          </p:txBody>
        </p:sp>
      </p:grpSp>
      <p:grpSp>
        <p:nvGrpSpPr>
          <p:cNvPr id="66" name="Grupp 65">
            <a:extLst>
              <a:ext uri="{FF2B5EF4-FFF2-40B4-BE49-F238E27FC236}">
                <a16:creationId xmlns:a16="http://schemas.microsoft.com/office/drawing/2014/main" id="{3B3EB92B-B779-4C15-917D-F5CC9261A350}"/>
              </a:ext>
            </a:extLst>
          </p:cNvPr>
          <p:cNvGrpSpPr/>
          <p:nvPr/>
        </p:nvGrpSpPr>
        <p:grpSpPr>
          <a:xfrm>
            <a:off x="6174772" y="775310"/>
            <a:ext cx="1080421" cy="1080000"/>
            <a:chOff x="5550873" y="2839588"/>
            <a:chExt cx="1080421" cy="1080000"/>
          </a:xfrm>
        </p:grpSpPr>
        <p:sp>
          <p:nvSpPr>
            <p:cNvPr id="42" name="Ellips 41">
              <a:hlinkClick r:id="rId7" action="ppaction://hlinksldjump"/>
              <a:extLst>
                <a:ext uri="{FF2B5EF4-FFF2-40B4-BE49-F238E27FC236}">
                  <a16:creationId xmlns:a16="http://schemas.microsoft.com/office/drawing/2014/main" id="{14FA114F-4CA5-4183-AC8C-BBD87DEC4141}"/>
                </a:ext>
              </a:extLst>
            </p:cNvPr>
            <p:cNvSpPr>
              <a:spLocks noChangeAspect="1"/>
            </p:cNvSpPr>
            <p:nvPr/>
          </p:nvSpPr>
          <p:spPr>
            <a:xfrm>
              <a:off x="5550873" y="2839588"/>
              <a:ext cx="1080000" cy="1080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4" name="Rektangel 43">
              <a:hlinkClick r:id="rId7" action="ppaction://hlinksldjump"/>
              <a:extLst>
                <a:ext uri="{FF2B5EF4-FFF2-40B4-BE49-F238E27FC236}">
                  <a16:creationId xmlns:a16="http://schemas.microsoft.com/office/drawing/2014/main" id="{05CB64DC-BAE1-4BA9-B092-75683410E8A7}"/>
                </a:ext>
              </a:extLst>
            </p:cNvPr>
            <p:cNvSpPr/>
            <p:nvPr/>
          </p:nvSpPr>
          <p:spPr>
            <a:xfrm>
              <a:off x="5551294" y="3117978"/>
              <a:ext cx="1080000" cy="523220"/>
            </a:xfrm>
            <a:prstGeom prst="rect">
              <a:avLst/>
            </a:prstGeom>
          </p:spPr>
          <p:txBody>
            <a:bodyPr wrap="square" lIns="0" tIns="0" rIns="0" bIns="0">
              <a:spAutoFit/>
            </a:bodyPr>
            <a:lstStyle/>
            <a:p>
              <a:pPr algn="ctr"/>
              <a:r>
                <a:rPr lang="sv-SE" sz="1700" b="1" spc="-50" dirty="0" smtClean="0">
                  <a:solidFill>
                    <a:schemeClr val="bg1"/>
                  </a:solidFill>
                </a:rPr>
                <a:t>Regional</a:t>
              </a:r>
            </a:p>
            <a:p>
              <a:pPr algn="ctr"/>
              <a:r>
                <a:rPr lang="sv-SE" sz="1700" b="1" spc="-50" dirty="0" smtClean="0">
                  <a:solidFill>
                    <a:schemeClr val="bg1"/>
                  </a:solidFill>
                </a:rPr>
                <a:t>nivå</a:t>
              </a:r>
              <a:endParaRPr lang="sv-SE" sz="1700" b="1" spc="-50" dirty="0">
                <a:solidFill>
                  <a:schemeClr val="bg1"/>
                </a:solidFill>
              </a:endParaRPr>
            </a:p>
          </p:txBody>
        </p:sp>
      </p:grpSp>
      <p:grpSp>
        <p:nvGrpSpPr>
          <p:cNvPr id="67" name="Grupp 66">
            <a:extLst>
              <a:ext uri="{FF2B5EF4-FFF2-40B4-BE49-F238E27FC236}">
                <a16:creationId xmlns:a16="http://schemas.microsoft.com/office/drawing/2014/main" id="{8550ACCE-2BA5-4AF6-B107-7A8BD592BC14}"/>
              </a:ext>
            </a:extLst>
          </p:cNvPr>
          <p:cNvGrpSpPr/>
          <p:nvPr/>
        </p:nvGrpSpPr>
        <p:grpSpPr>
          <a:xfrm>
            <a:off x="4947313" y="775310"/>
            <a:ext cx="1080001" cy="1080000"/>
            <a:chOff x="2144046" y="2839588"/>
            <a:chExt cx="1080001" cy="1080000"/>
          </a:xfrm>
        </p:grpSpPr>
        <p:sp>
          <p:nvSpPr>
            <p:cNvPr id="41" name="Ellips 40">
              <a:hlinkClick r:id="rId8" action="ppaction://hlinksldjump"/>
              <a:extLst>
                <a:ext uri="{FF2B5EF4-FFF2-40B4-BE49-F238E27FC236}">
                  <a16:creationId xmlns:a16="http://schemas.microsoft.com/office/drawing/2014/main" id="{A59105ED-84C6-42C2-B49A-0044A8564C34}"/>
                </a:ext>
              </a:extLst>
            </p:cNvPr>
            <p:cNvSpPr>
              <a:spLocks noChangeAspect="1"/>
            </p:cNvSpPr>
            <p:nvPr/>
          </p:nvSpPr>
          <p:spPr>
            <a:xfrm>
              <a:off x="2144047" y="2839588"/>
              <a:ext cx="1080000" cy="1080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6" name="Rektangel 45">
              <a:hlinkClick r:id="rId8" action="ppaction://hlinksldjump"/>
              <a:extLst>
                <a:ext uri="{FF2B5EF4-FFF2-40B4-BE49-F238E27FC236}">
                  <a16:creationId xmlns:a16="http://schemas.microsoft.com/office/drawing/2014/main" id="{561B44BE-3F53-47ED-93A2-77F3A7E35C9C}"/>
                </a:ext>
              </a:extLst>
            </p:cNvPr>
            <p:cNvSpPr/>
            <p:nvPr/>
          </p:nvSpPr>
          <p:spPr>
            <a:xfrm>
              <a:off x="2144046" y="3088881"/>
              <a:ext cx="1080001" cy="523220"/>
            </a:xfrm>
            <a:prstGeom prst="rect">
              <a:avLst/>
            </a:prstGeom>
          </p:spPr>
          <p:txBody>
            <a:bodyPr wrap="square" lIns="0" tIns="0" rIns="0" bIns="0">
              <a:spAutoFit/>
            </a:bodyPr>
            <a:lstStyle/>
            <a:p>
              <a:pPr algn="ctr"/>
              <a:r>
                <a:rPr lang="sv-SE" sz="1700" b="1" spc="-50" dirty="0" smtClean="0">
                  <a:solidFill>
                    <a:schemeClr val="bg1"/>
                  </a:solidFill>
                </a:rPr>
                <a:t>Lokal</a:t>
              </a:r>
            </a:p>
            <a:p>
              <a:pPr algn="ctr"/>
              <a:r>
                <a:rPr lang="sv-SE" sz="1700" b="1" spc="-50" dirty="0" smtClean="0">
                  <a:solidFill>
                    <a:schemeClr val="bg1"/>
                  </a:solidFill>
                </a:rPr>
                <a:t>nivå</a:t>
              </a:r>
              <a:endParaRPr lang="sv-SE" sz="1700" b="1" spc="-50" dirty="0">
                <a:solidFill>
                  <a:schemeClr val="bg1"/>
                </a:solidFill>
              </a:endParaRPr>
            </a:p>
          </p:txBody>
        </p:sp>
      </p:grpSp>
      <p:grpSp>
        <p:nvGrpSpPr>
          <p:cNvPr id="69" name="Grupp 68">
            <a:extLst>
              <a:ext uri="{FF2B5EF4-FFF2-40B4-BE49-F238E27FC236}">
                <a16:creationId xmlns:a16="http://schemas.microsoft.com/office/drawing/2014/main" id="{29A91125-159C-4121-AC07-6BFFFB70E483}"/>
              </a:ext>
            </a:extLst>
          </p:cNvPr>
          <p:cNvGrpSpPr/>
          <p:nvPr/>
        </p:nvGrpSpPr>
        <p:grpSpPr>
          <a:xfrm>
            <a:off x="3719854" y="746213"/>
            <a:ext cx="1080001" cy="1080000"/>
            <a:chOff x="2144046" y="2839588"/>
            <a:chExt cx="1080001" cy="1080000"/>
          </a:xfrm>
        </p:grpSpPr>
        <p:sp>
          <p:nvSpPr>
            <p:cNvPr id="70" name="Ellips 69">
              <a:extLst>
                <a:ext uri="{FF2B5EF4-FFF2-40B4-BE49-F238E27FC236}">
                  <a16:creationId xmlns:a16="http://schemas.microsoft.com/office/drawing/2014/main" id="{C935858B-E031-4F99-8F32-E1DBFC0D9F4C}"/>
                </a:ext>
              </a:extLst>
            </p:cNvPr>
            <p:cNvSpPr>
              <a:spLocks noChangeAspect="1"/>
            </p:cNvSpPr>
            <p:nvPr/>
          </p:nvSpPr>
          <p:spPr>
            <a:xfrm>
              <a:off x="2144047" y="2839588"/>
              <a:ext cx="1080000" cy="1080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1" name="Rektangel 70">
              <a:extLst>
                <a:ext uri="{FF2B5EF4-FFF2-40B4-BE49-F238E27FC236}">
                  <a16:creationId xmlns:a16="http://schemas.microsoft.com/office/drawing/2014/main" id="{7AE06C5C-1C3B-412C-8D1B-9720FEEF0DA4}"/>
                </a:ext>
              </a:extLst>
            </p:cNvPr>
            <p:cNvSpPr/>
            <p:nvPr/>
          </p:nvSpPr>
          <p:spPr>
            <a:xfrm>
              <a:off x="2144046" y="3248783"/>
              <a:ext cx="1080001" cy="261610"/>
            </a:xfrm>
            <a:prstGeom prst="rect">
              <a:avLst/>
            </a:prstGeom>
          </p:spPr>
          <p:txBody>
            <a:bodyPr wrap="square" lIns="0" tIns="0" rIns="0" bIns="0">
              <a:spAutoFit/>
            </a:bodyPr>
            <a:lstStyle/>
            <a:p>
              <a:pPr algn="ctr"/>
              <a:r>
                <a:rPr lang="sv-SE" sz="1700" b="1" spc="-50" dirty="0">
                  <a:solidFill>
                    <a:schemeClr val="bg1"/>
                  </a:solidFill>
                </a:rPr>
                <a:t>Brukare</a:t>
              </a:r>
            </a:p>
          </p:txBody>
        </p:sp>
      </p:grpSp>
      <p:cxnSp>
        <p:nvCxnSpPr>
          <p:cNvPr id="3" name="Rak koppling 2">
            <a:extLst>
              <a:ext uri="{FF2B5EF4-FFF2-40B4-BE49-F238E27FC236}">
                <a16:creationId xmlns:a16="http://schemas.microsoft.com/office/drawing/2014/main" id="{39D11419-DBB6-4068-9869-639DC54DEEF6}"/>
              </a:ext>
            </a:extLst>
          </p:cNvPr>
          <p:cNvCxnSpPr>
            <a:cxnSpLocks/>
          </p:cNvCxnSpPr>
          <p:nvPr/>
        </p:nvCxnSpPr>
        <p:spPr>
          <a:xfrm>
            <a:off x="3799725" y="2102089"/>
            <a:ext cx="45925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Rak koppling 51">
            <a:extLst>
              <a:ext uri="{FF2B5EF4-FFF2-40B4-BE49-F238E27FC236}">
                <a16:creationId xmlns:a16="http://schemas.microsoft.com/office/drawing/2014/main" id="{F8E67084-4CAD-4023-AE9D-864F343BCD32}"/>
              </a:ext>
            </a:extLst>
          </p:cNvPr>
          <p:cNvCxnSpPr>
            <a:cxnSpLocks/>
          </p:cNvCxnSpPr>
          <p:nvPr/>
        </p:nvCxnSpPr>
        <p:spPr>
          <a:xfrm>
            <a:off x="4336780" y="4763096"/>
            <a:ext cx="362569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3" name="Grupp 52">
            <a:extLst>
              <a:ext uri="{FF2B5EF4-FFF2-40B4-BE49-F238E27FC236}">
                <a16:creationId xmlns:a16="http://schemas.microsoft.com/office/drawing/2014/main" id="{4299D738-2231-4930-A0E6-1030659292AF}"/>
              </a:ext>
            </a:extLst>
          </p:cNvPr>
          <p:cNvGrpSpPr/>
          <p:nvPr/>
        </p:nvGrpSpPr>
        <p:grpSpPr>
          <a:xfrm>
            <a:off x="4336780" y="2482187"/>
            <a:ext cx="3519115" cy="1871465"/>
            <a:chOff x="3785811" y="2376320"/>
            <a:chExt cx="3519115" cy="1871465"/>
          </a:xfrm>
        </p:grpSpPr>
        <p:pic>
          <p:nvPicPr>
            <p:cNvPr id="54" name="Bildobjekt 53">
              <a:extLst>
                <a:ext uri="{FF2B5EF4-FFF2-40B4-BE49-F238E27FC236}">
                  <a16:creationId xmlns:a16="http://schemas.microsoft.com/office/drawing/2014/main" id="{20272360-80DE-4F95-9463-C4CAA64015C3}"/>
                </a:ext>
              </a:extLst>
            </p:cNvPr>
            <p:cNvPicPr>
              <a:picLocks noChangeAspect="1"/>
            </p:cNvPicPr>
            <p:nvPr/>
          </p:nvPicPr>
          <p:blipFill>
            <a:blip r:embed="rId9" cstate="hqprint">
              <a:extLst>
                <a:ext uri="{28A0092B-C50C-407E-A947-70E740481C1C}">
                  <a14:useLocalDpi xmlns:a14="http://schemas.microsoft.com/office/drawing/2010/main" val="0"/>
                </a:ext>
              </a:extLst>
            </a:blip>
            <a:stretch>
              <a:fillRect/>
            </a:stretch>
          </p:blipFill>
          <p:spPr>
            <a:xfrm>
              <a:off x="5041513" y="2376320"/>
              <a:ext cx="2150397" cy="878079"/>
            </a:xfrm>
            <a:prstGeom prst="rect">
              <a:avLst/>
            </a:prstGeom>
          </p:spPr>
        </p:pic>
        <p:pic>
          <p:nvPicPr>
            <p:cNvPr id="55" name="Bildobjekt 54">
              <a:extLst>
                <a:ext uri="{FF2B5EF4-FFF2-40B4-BE49-F238E27FC236}">
                  <a16:creationId xmlns:a16="http://schemas.microsoft.com/office/drawing/2014/main" id="{8736A612-ABEC-4DF9-92C0-C514309A0C92}"/>
                </a:ext>
              </a:extLst>
            </p:cNvPr>
            <p:cNvPicPr>
              <a:picLocks noChangeAspect="1"/>
            </p:cNvPicPr>
            <p:nvPr/>
          </p:nvPicPr>
          <p:blipFill>
            <a:blip r:embed="rId10" cstate="hqprint">
              <a:extLst>
                <a:ext uri="{28A0092B-C50C-407E-A947-70E740481C1C}">
                  <a14:useLocalDpi xmlns:a14="http://schemas.microsoft.com/office/drawing/2010/main" val="0"/>
                </a:ext>
              </a:extLst>
            </a:blip>
            <a:stretch>
              <a:fillRect/>
            </a:stretch>
          </p:blipFill>
          <p:spPr>
            <a:xfrm>
              <a:off x="6359703" y="3731483"/>
              <a:ext cx="521219" cy="516302"/>
            </a:xfrm>
            <a:prstGeom prst="rect">
              <a:avLst/>
            </a:prstGeom>
          </p:spPr>
        </p:pic>
        <p:sp>
          <p:nvSpPr>
            <p:cNvPr id="56" name="Rektangel 55">
              <a:extLst>
                <a:ext uri="{FF2B5EF4-FFF2-40B4-BE49-F238E27FC236}">
                  <a16:creationId xmlns:a16="http://schemas.microsoft.com/office/drawing/2014/main" id="{A96D67E1-7C46-453A-903A-8D22840D8D18}"/>
                </a:ext>
              </a:extLst>
            </p:cNvPr>
            <p:cNvSpPr/>
            <p:nvPr/>
          </p:nvSpPr>
          <p:spPr>
            <a:xfrm>
              <a:off x="3785811" y="3695456"/>
              <a:ext cx="2830745" cy="492443"/>
            </a:xfrm>
            <a:prstGeom prst="rect">
              <a:avLst/>
            </a:prstGeom>
          </p:spPr>
          <p:txBody>
            <a:bodyPr wrap="square">
              <a:spAutoFit/>
            </a:bodyPr>
            <a:lstStyle/>
            <a:p>
              <a:pPr marL="30163" indent="0">
                <a:buFont typeface="Symbol" panose="05050102010706020507" pitchFamily="18" charset="2"/>
                <a:buNone/>
              </a:pPr>
              <a:r>
                <a:rPr lang="sv-SE" sz="1300" spc="-20" dirty="0"/>
                <a:t>Att utveckla, sprida och använda</a:t>
              </a:r>
              <a:br>
                <a:rPr lang="sv-SE" sz="1300" spc="-20" dirty="0"/>
              </a:br>
              <a:r>
                <a:rPr lang="sv-SE" sz="1300" spc="-20" dirty="0"/>
                <a:t>bästa tillgängliga kunskap </a:t>
              </a:r>
            </a:p>
          </p:txBody>
        </p:sp>
        <p:sp>
          <p:nvSpPr>
            <p:cNvPr id="57" name="Rektangel 56">
              <a:extLst>
                <a:ext uri="{FF2B5EF4-FFF2-40B4-BE49-F238E27FC236}">
                  <a16:creationId xmlns:a16="http://schemas.microsoft.com/office/drawing/2014/main" id="{AC58E10B-F1E8-4AAE-AC93-3470FA52F3DD}"/>
                </a:ext>
              </a:extLst>
            </p:cNvPr>
            <p:cNvSpPr/>
            <p:nvPr/>
          </p:nvSpPr>
          <p:spPr>
            <a:xfrm>
              <a:off x="3789262" y="3192896"/>
              <a:ext cx="3515664" cy="553998"/>
            </a:xfrm>
            <a:prstGeom prst="rect">
              <a:avLst/>
            </a:prstGeom>
          </p:spPr>
          <p:txBody>
            <a:bodyPr wrap="square">
              <a:spAutoFit/>
            </a:bodyPr>
            <a:lstStyle/>
            <a:p>
              <a:r>
                <a:rPr lang="sv-SE" sz="3000" b="1" dirty="0"/>
                <a:t>Kunskapsstyrning</a:t>
              </a:r>
            </a:p>
          </p:txBody>
        </p:sp>
      </p:grpSp>
      <p:pic>
        <p:nvPicPr>
          <p:cNvPr id="40" name="Bildobjekt 39">
            <a:hlinkClick r:id="rId11" action="ppaction://hlinksldjump"/>
            <a:extLst>
              <a:ext uri="{FF2B5EF4-FFF2-40B4-BE49-F238E27FC236}">
                <a16:creationId xmlns:a16="http://schemas.microsoft.com/office/drawing/2014/main" id="{69BD4898-AA60-4849-AD93-5085C34AD690}"/>
              </a:ext>
            </a:extLst>
          </p:cNvPr>
          <p:cNvPicPr>
            <a:picLocks noChangeAspect="1"/>
          </p:cNvPicPr>
          <p:nvPr/>
        </p:nvPicPr>
        <p:blipFill>
          <a:blip r:embed="rId12">
            <a:duotone>
              <a:prstClr val="black"/>
              <a:schemeClr val="accent6">
                <a:tint val="45000"/>
                <a:satMod val="400000"/>
              </a:schemeClr>
            </a:duotone>
            <a:alphaModFix amt="59000"/>
            <a:extLst>
              <a:ext uri="{28A0092B-C50C-407E-A947-70E740481C1C}">
                <a14:useLocalDpi xmlns:a14="http://schemas.microsoft.com/office/drawing/2010/main" val="0"/>
              </a:ext>
            </a:extLst>
          </a:blip>
          <a:stretch>
            <a:fillRect/>
          </a:stretch>
        </p:blipFill>
        <p:spPr>
          <a:xfrm>
            <a:off x="11381776" y="6263992"/>
            <a:ext cx="421377" cy="252000"/>
          </a:xfrm>
          <a:prstGeom prst="rect">
            <a:avLst/>
          </a:prstGeom>
          <a:noFill/>
        </p:spPr>
      </p:pic>
      <p:grpSp>
        <p:nvGrpSpPr>
          <p:cNvPr id="50" name="Grupp 49">
            <a:extLst>
              <a:ext uri="{FF2B5EF4-FFF2-40B4-BE49-F238E27FC236}">
                <a16:creationId xmlns:a16="http://schemas.microsoft.com/office/drawing/2014/main" id="{B4D58F7C-297C-F14B-B44F-862E7E6ED34D}"/>
              </a:ext>
            </a:extLst>
          </p:cNvPr>
          <p:cNvGrpSpPr/>
          <p:nvPr/>
        </p:nvGrpSpPr>
        <p:grpSpPr>
          <a:xfrm>
            <a:off x="51526" y="6343311"/>
            <a:ext cx="1940118" cy="364282"/>
            <a:chOff x="5128588" y="5072932"/>
            <a:chExt cx="1940118" cy="364282"/>
          </a:xfrm>
        </p:grpSpPr>
        <p:sp>
          <p:nvSpPr>
            <p:cNvPr id="51" name="Platshållare för innehåll 5">
              <a:extLst>
                <a:ext uri="{FF2B5EF4-FFF2-40B4-BE49-F238E27FC236}">
                  <a16:creationId xmlns:a16="http://schemas.microsoft.com/office/drawing/2014/main" id="{14F8AFAD-E65C-A840-9F06-0B4C22720780}"/>
                </a:ext>
              </a:extLst>
            </p:cNvPr>
            <p:cNvSpPr txBox="1">
              <a:spLocks/>
            </p:cNvSpPr>
            <p:nvPr/>
          </p:nvSpPr>
          <p:spPr>
            <a:xfrm>
              <a:off x="5128588" y="5083271"/>
              <a:ext cx="1940118" cy="353943"/>
            </a:xfrm>
            <a:prstGeom prst="rect">
              <a:avLst/>
            </a:prstGeom>
          </p:spPr>
          <p:txBody>
            <a:bodyPr vert="horz" lIns="91440" tIns="45720" rIns="91440" bIns="45720" rtlCol="0">
              <a:spAutoFit/>
            </a:bodyPr>
            <a:lstStyle>
              <a:lvl1pPr marL="258763" indent="-228600" algn="l" defTabSz="914400" rtl="0" eaLnBrk="1" latinLnBrk="0" hangingPunct="1">
                <a:lnSpc>
                  <a:spcPct val="100000"/>
                </a:lnSpc>
                <a:spcBef>
                  <a:spcPts val="0"/>
                </a:spcBef>
                <a:spcAft>
                  <a:spcPts val="1200"/>
                </a:spcAft>
                <a:buFont typeface="Symbol" panose="05050102010706020507" pitchFamily="18" charset="2"/>
                <a:buChar char=""/>
                <a:defRPr sz="18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Symbol" panose="05050102010706020507" pitchFamily="18" charset="2"/>
                <a:buChar char="-"/>
                <a:defRPr sz="16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163" indent="0" algn="ctr">
                <a:buFont typeface="Symbol" panose="05050102010706020507" pitchFamily="18" charset="2"/>
                <a:buNone/>
              </a:pPr>
              <a:r>
                <a:rPr lang="sv-SE" sz="1700" b="1" spc="-20" dirty="0">
                  <a:solidFill>
                    <a:schemeClr val="accent5">
                      <a:lumMod val="60000"/>
                      <a:lumOff val="40000"/>
                    </a:schemeClr>
                  </a:solidFill>
                </a:rPr>
                <a:t>Socialtjänsten</a:t>
              </a:r>
            </a:p>
          </p:txBody>
        </p:sp>
        <p:cxnSp>
          <p:nvCxnSpPr>
            <p:cNvPr id="58" name="Rak koppling 97">
              <a:extLst>
                <a:ext uri="{FF2B5EF4-FFF2-40B4-BE49-F238E27FC236}">
                  <a16:creationId xmlns:a16="http://schemas.microsoft.com/office/drawing/2014/main" id="{241F506E-E4A1-2144-8C21-9563D44C506C}"/>
                </a:ext>
              </a:extLst>
            </p:cNvPr>
            <p:cNvCxnSpPr/>
            <p:nvPr/>
          </p:nvCxnSpPr>
          <p:spPr>
            <a:xfrm>
              <a:off x="5414838" y="5072932"/>
              <a:ext cx="1404000" cy="0"/>
            </a:xfrm>
            <a:prstGeom prst="line">
              <a:avLst/>
            </a:prstGeom>
            <a:ln w="127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7628146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outVertical)">
                                      <p:cBhvr>
                                        <p:cTn id="7" dur="500"/>
                                        <p:tgtEl>
                                          <p:spTgt spid="3"/>
                                        </p:tgtEl>
                                      </p:cBhvr>
                                    </p:animEffect>
                                  </p:childTnLst>
                                </p:cTn>
                              </p:par>
                            </p:childTnLst>
                          </p:cTn>
                        </p:par>
                        <p:par>
                          <p:cTn id="8" fill="hold">
                            <p:stCondLst>
                              <p:cond delay="500"/>
                            </p:stCondLst>
                            <p:childTnLst>
                              <p:par>
                                <p:cTn id="9" presetID="12" presetClass="entr" presetSubtype="4" fill="hold" nodeType="afterEffect">
                                  <p:stCondLst>
                                    <p:cond delay="0"/>
                                  </p:stCondLst>
                                  <p:childTnLst>
                                    <p:set>
                                      <p:cBhvr>
                                        <p:cTn id="10" dur="1" fill="hold">
                                          <p:stCondLst>
                                            <p:cond delay="0"/>
                                          </p:stCondLst>
                                        </p:cTn>
                                        <p:tgtEl>
                                          <p:spTgt spid="69"/>
                                        </p:tgtEl>
                                        <p:attrNameLst>
                                          <p:attrName>style.visibility</p:attrName>
                                        </p:attrNameLst>
                                      </p:cBhvr>
                                      <p:to>
                                        <p:strVal val="visible"/>
                                      </p:to>
                                    </p:set>
                                    <p:anim calcmode="lin" valueType="num">
                                      <p:cBhvr additive="base">
                                        <p:cTn id="11" dur="250"/>
                                        <p:tgtEl>
                                          <p:spTgt spid="69"/>
                                        </p:tgtEl>
                                        <p:attrNameLst>
                                          <p:attrName>ppt_y</p:attrName>
                                        </p:attrNameLst>
                                      </p:cBhvr>
                                      <p:tavLst>
                                        <p:tav tm="0">
                                          <p:val>
                                            <p:strVal val="#ppt_y+#ppt_h*1.125000"/>
                                          </p:val>
                                        </p:tav>
                                        <p:tav tm="100000">
                                          <p:val>
                                            <p:strVal val="#ppt_y"/>
                                          </p:val>
                                        </p:tav>
                                      </p:tavLst>
                                    </p:anim>
                                    <p:animEffect transition="in" filter="wipe(up)">
                                      <p:cBhvr>
                                        <p:cTn id="12" dur="250"/>
                                        <p:tgtEl>
                                          <p:spTgt spid="69"/>
                                        </p:tgtEl>
                                      </p:cBhvr>
                                    </p:animEffect>
                                  </p:childTnLst>
                                </p:cTn>
                              </p:par>
                              <p:par>
                                <p:cTn id="13" presetID="12" presetClass="entr" presetSubtype="4" fill="hold" nodeType="withEffect">
                                  <p:stCondLst>
                                    <p:cond delay="100"/>
                                  </p:stCondLst>
                                  <p:childTnLst>
                                    <p:set>
                                      <p:cBhvr>
                                        <p:cTn id="14" dur="1" fill="hold">
                                          <p:stCondLst>
                                            <p:cond delay="0"/>
                                          </p:stCondLst>
                                        </p:cTn>
                                        <p:tgtEl>
                                          <p:spTgt spid="67"/>
                                        </p:tgtEl>
                                        <p:attrNameLst>
                                          <p:attrName>style.visibility</p:attrName>
                                        </p:attrNameLst>
                                      </p:cBhvr>
                                      <p:to>
                                        <p:strVal val="visible"/>
                                      </p:to>
                                    </p:set>
                                    <p:anim calcmode="lin" valueType="num">
                                      <p:cBhvr additive="base">
                                        <p:cTn id="15" dur="250"/>
                                        <p:tgtEl>
                                          <p:spTgt spid="67"/>
                                        </p:tgtEl>
                                        <p:attrNameLst>
                                          <p:attrName>ppt_y</p:attrName>
                                        </p:attrNameLst>
                                      </p:cBhvr>
                                      <p:tavLst>
                                        <p:tav tm="0">
                                          <p:val>
                                            <p:strVal val="#ppt_y+#ppt_h*1.125000"/>
                                          </p:val>
                                        </p:tav>
                                        <p:tav tm="100000">
                                          <p:val>
                                            <p:strVal val="#ppt_y"/>
                                          </p:val>
                                        </p:tav>
                                      </p:tavLst>
                                    </p:anim>
                                    <p:animEffect transition="in" filter="wipe(up)">
                                      <p:cBhvr>
                                        <p:cTn id="16" dur="250"/>
                                        <p:tgtEl>
                                          <p:spTgt spid="67"/>
                                        </p:tgtEl>
                                      </p:cBhvr>
                                    </p:animEffect>
                                  </p:childTnLst>
                                </p:cTn>
                              </p:par>
                              <p:par>
                                <p:cTn id="17" presetID="12" presetClass="entr" presetSubtype="4" fill="hold" nodeType="withEffect">
                                  <p:stCondLst>
                                    <p:cond delay="200"/>
                                  </p:stCondLst>
                                  <p:childTnLst>
                                    <p:set>
                                      <p:cBhvr>
                                        <p:cTn id="18" dur="1" fill="hold">
                                          <p:stCondLst>
                                            <p:cond delay="0"/>
                                          </p:stCondLst>
                                        </p:cTn>
                                        <p:tgtEl>
                                          <p:spTgt spid="66"/>
                                        </p:tgtEl>
                                        <p:attrNameLst>
                                          <p:attrName>style.visibility</p:attrName>
                                        </p:attrNameLst>
                                      </p:cBhvr>
                                      <p:to>
                                        <p:strVal val="visible"/>
                                      </p:to>
                                    </p:set>
                                    <p:anim calcmode="lin" valueType="num">
                                      <p:cBhvr additive="base">
                                        <p:cTn id="19" dur="250"/>
                                        <p:tgtEl>
                                          <p:spTgt spid="66"/>
                                        </p:tgtEl>
                                        <p:attrNameLst>
                                          <p:attrName>ppt_y</p:attrName>
                                        </p:attrNameLst>
                                      </p:cBhvr>
                                      <p:tavLst>
                                        <p:tav tm="0">
                                          <p:val>
                                            <p:strVal val="#ppt_y+#ppt_h*1.125000"/>
                                          </p:val>
                                        </p:tav>
                                        <p:tav tm="100000">
                                          <p:val>
                                            <p:strVal val="#ppt_y"/>
                                          </p:val>
                                        </p:tav>
                                      </p:tavLst>
                                    </p:anim>
                                    <p:animEffect transition="in" filter="wipe(up)">
                                      <p:cBhvr>
                                        <p:cTn id="20" dur="250"/>
                                        <p:tgtEl>
                                          <p:spTgt spid="66"/>
                                        </p:tgtEl>
                                      </p:cBhvr>
                                    </p:animEffect>
                                  </p:childTnLst>
                                </p:cTn>
                              </p:par>
                              <p:par>
                                <p:cTn id="21" presetID="12" presetClass="entr" presetSubtype="4" fill="hold" nodeType="withEffect">
                                  <p:stCondLst>
                                    <p:cond delay="300"/>
                                  </p:stCondLst>
                                  <p:childTnLst>
                                    <p:set>
                                      <p:cBhvr>
                                        <p:cTn id="22" dur="1" fill="hold">
                                          <p:stCondLst>
                                            <p:cond delay="0"/>
                                          </p:stCondLst>
                                        </p:cTn>
                                        <p:tgtEl>
                                          <p:spTgt spid="65"/>
                                        </p:tgtEl>
                                        <p:attrNameLst>
                                          <p:attrName>style.visibility</p:attrName>
                                        </p:attrNameLst>
                                      </p:cBhvr>
                                      <p:to>
                                        <p:strVal val="visible"/>
                                      </p:to>
                                    </p:set>
                                    <p:anim calcmode="lin" valueType="num">
                                      <p:cBhvr additive="base">
                                        <p:cTn id="23" dur="250"/>
                                        <p:tgtEl>
                                          <p:spTgt spid="65"/>
                                        </p:tgtEl>
                                        <p:attrNameLst>
                                          <p:attrName>ppt_y</p:attrName>
                                        </p:attrNameLst>
                                      </p:cBhvr>
                                      <p:tavLst>
                                        <p:tav tm="0">
                                          <p:val>
                                            <p:strVal val="#ppt_y+#ppt_h*1.125000"/>
                                          </p:val>
                                        </p:tav>
                                        <p:tav tm="100000">
                                          <p:val>
                                            <p:strVal val="#ppt_y"/>
                                          </p:val>
                                        </p:tav>
                                      </p:tavLst>
                                    </p:anim>
                                    <p:animEffect transition="in" filter="wipe(up)">
                                      <p:cBhvr>
                                        <p:cTn id="24" dur="250"/>
                                        <p:tgtEl>
                                          <p:spTgt spid="65"/>
                                        </p:tgtEl>
                                      </p:cBhvr>
                                    </p:animEffect>
                                  </p:childTnLst>
                                </p:cTn>
                              </p:par>
                            </p:childTnLst>
                          </p:cTn>
                        </p:par>
                        <p:par>
                          <p:cTn id="25" fill="hold">
                            <p:stCondLst>
                              <p:cond delay="1050"/>
                            </p:stCondLst>
                            <p:childTnLst>
                              <p:par>
                                <p:cTn id="26" presetID="16" presetClass="entr" presetSubtype="37" fill="hold" nodeType="afterEffect">
                                  <p:stCondLst>
                                    <p:cond delay="0"/>
                                  </p:stCondLst>
                                  <p:childTnLst>
                                    <p:set>
                                      <p:cBhvr>
                                        <p:cTn id="27" dur="1" fill="hold">
                                          <p:stCondLst>
                                            <p:cond delay="0"/>
                                          </p:stCondLst>
                                        </p:cTn>
                                        <p:tgtEl>
                                          <p:spTgt spid="52"/>
                                        </p:tgtEl>
                                        <p:attrNameLst>
                                          <p:attrName>style.visibility</p:attrName>
                                        </p:attrNameLst>
                                      </p:cBhvr>
                                      <p:to>
                                        <p:strVal val="visible"/>
                                      </p:to>
                                    </p:set>
                                    <p:animEffect transition="in" filter="barn(outVertical)">
                                      <p:cBhvr>
                                        <p:cTn id="28" dur="500"/>
                                        <p:tgtEl>
                                          <p:spTgt spid="52"/>
                                        </p:tgtEl>
                                      </p:cBhvr>
                                    </p:animEffect>
                                  </p:childTnLst>
                                </p:cTn>
                              </p:par>
                            </p:childTnLst>
                          </p:cTn>
                        </p:par>
                        <p:par>
                          <p:cTn id="29" fill="hold">
                            <p:stCondLst>
                              <p:cond delay="1550"/>
                            </p:stCondLst>
                            <p:childTnLst>
                              <p:par>
                                <p:cTn id="30" presetID="12" presetClass="entr" presetSubtype="1" fill="hold" nodeType="afterEffect">
                                  <p:stCondLst>
                                    <p:cond delay="0"/>
                                  </p:stCondLst>
                                  <p:childTnLst>
                                    <p:set>
                                      <p:cBhvr>
                                        <p:cTn id="31" dur="1" fill="hold">
                                          <p:stCondLst>
                                            <p:cond delay="0"/>
                                          </p:stCondLst>
                                        </p:cTn>
                                        <p:tgtEl>
                                          <p:spTgt spid="73"/>
                                        </p:tgtEl>
                                        <p:attrNameLst>
                                          <p:attrName>style.visibility</p:attrName>
                                        </p:attrNameLst>
                                      </p:cBhvr>
                                      <p:to>
                                        <p:strVal val="visible"/>
                                      </p:to>
                                    </p:set>
                                    <p:anim calcmode="lin" valueType="num">
                                      <p:cBhvr additive="base">
                                        <p:cTn id="32" dur="250"/>
                                        <p:tgtEl>
                                          <p:spTgt spid="73"/>
                                        </p:tgtEl>
                                        <p:attrNameLst>
                                          <p:attrName>ppt_y</p:attrName>
                                        </p:attrNameLst>
                                      </p:cBhvr>
                                      <p:tavLst>
                                        <p:tav tm="0">
                                          <p:val>
                                            <p:strVal val="#ppt_y-#ppt_h*1.125000"/>
                                          </p:val>
                                        </p:tav>
                                        <p:tav tm="100000">
                                          <p:val>
                                            <p:strVal val="#ppt_y"/>
                                          </p:val>
                                        </p:tav>
                                      </p:tavLst>
                                    </p:anim>
                                    <p:animEffect transition="in" filter="wipe(down)">
                                      <p:cBhvr>
                                        <p:cTn id="33" dur="250"/>
                                        <p:tgtEl>
                                          <p:spTgt spid="73"/>
                                        </p:tgtEl>
                                      </p:cBhvr>
                                    </p:animEffect>
                                  </p:childTnLst>
                                </p:cTn>
                              </p:par>
                              <p:par>
                                <p:cTn id="34" presetID="12" presetClass="entr" presetSubtype="1" fill="hold" nodeType="withEffect">
                                  <p:stCondLst>
                                    <p:cond delay="100"/>
                                  </p:stCondLst>
                                  <p:childTnLst>
                                    <p:set>
                                      <p:cBhvr>
                                        <p:cTn id="35" dur="1" fill="hold">
                                          <p:stCondLst>
                                            <p:cond delay="0"/>
                                          </p:stCondLst>
                                        </p:cTn>
                                        <p:tgtEl>
                                          <p:spTgt spid="74"/>
                                        </p:tgtEl>
                                        <p:attrNameLst>
                                          <p:attrName>style.visibility</p:attrName>
                                        </p:attrNameLst>
                                      </p:cBhvr>
                                      <p:to>
                                        <p:strVal val="visible"/>
                                      </p:to>
                                    </p:set>
                                    <p:anim calcmode="lin" valueType="num">
                                      <p:cBhvr additive="base">
                                        <p:cTn id="36" dur="250"/>
                                        <p:tgtEl>
                                          <p:spTgt spid="74"/>
                                        </p:tgtEl>
                                        <p:attrNameLst>
                                          <p:attrName>ppt_y</p:attrName>
                                        </p:attrNameLst>
                                      </p:cBhvr>
                                      <p:tavLst>
                                        <p:tav tm="0">
                                          <p:val>
                                            <p:strVal val="#ppt_y-#ppt_h*1.125000"/>
                                          </p:val>
                                        </p:tav>
                                        <p:tav tm="100000">
                                          <p:val>
                                            <p:strVal val="#ppt_y"/>
                                          </p:val>
                                        </p:tav>
                                      </p:tavLst>
                                    </p:anim>
                                    <p:animEffect transition="in" filter="wipe(down)">
                                      <p:cBhvr>
                                        <p:cTn id="37" dur="250"/>
                                        <p:tgtEl>
                                          <p:spTgt spid="74"/>
                                        </p:tgtEl>
                                      </p:cBhvr>
                                    </p:animEffect>
                                  </p:childTnLst>
                                </p:cTn>
                              </p:par>
                              <p:par>
                                <p:cTn id="38" presetID="12" presetClass="entr" presetSubtype="1" fill="hold" nodeType="withEffect">
                                  <p:stCondLst>
                                    <p:cond delay="200"/>
                                  </p:stCondLst>
                                  <p:childTnLst>
                                    <p:set>
                                      <p:cBhvr>
                                        <p:cTn id="39" dur="1" fill="hold">
                                          <p:stCondLst>
                                            <p:cond delay="0"/>
                                          </p:stCondLst>
                                        </p:cTn>
                                        <p:tgtEl>
                                          <p:spTgt spid="75"/>
                                        </p:tgtEl>
                                        <p:attrNameLst>
                                          <p:attrName>style.visibility</p:attrName>
                                        </p:attrNameLst>
                                      </p:cBhvr>
                                      <p:to>
                                        <p:strVal val="visible"/>
                                      </p:to>
                                    </p:set>
                                    <p:anim calcmode="lin" valueType="num">
                                      <p:cBhvr additive="base">
                                        <p:cTn id="40" dur="250"/>
                                        <p:tgtEl>
                                          <p:spTgt spid="75"/>
                                        </p:tgtEl>
                                        <p:attrNameLst>
                                          <p:attrName>ppt_y</p:attrName>
                                        </p:attrNameLst>
                                      </p:cBhvr>
                                      <p:tavLst>
                                        <p:tav tm="0">
                                          <p:val>
                                            <p:strVal val="#ppt_y-#ppt_h*1.125000"/>
                                          </p:val>
                                        </p:tav>
                                        <p:tav tm="100000">
                                          <p:val>
                                            <p:strVal val="#ppt_y"/>
                                          </p:val>
                                        </p:tav>
                                      </p:tavLst>
                                    </p:anim>
                                    <p:animEffect transition="in" filter="wipe(down)">
                                      <p:cBhvr>
                                        <p:cTn id="41" dur="250"/>
                                        <p:tgtEl>
                                          <p:spTgt spid="75"/>
                                        </p:tgtEl>
                                      </p:cBhvr>
                                    </p:animEffect>
                                  </p:childTnLst>
                                </p:cTn>
                              </p:par>
                              <p:par>
                                <p:cTn id="42" presetID="12" presetClass="entr" presetSubtype="1" fill="hold" nodeType="withEffect">
                                  <p:stCondLst>
                                    <p:cond delay="300"/>
                                  </p:stCondLst>
                                  <p:childTnLst>
                                    <p:set>
                                      <p:cBhvr>
                                        <p:cTn id="43" dur="1" fill="hold">
                                          <p:stCondLst>
                                            <p:cond delay="0"/>
                                          </p:stCondLst>
                                        </p:cTn>
                                        <p:tgtEl>
                                          <p:spTgt spid="76"/>
                                        </p:tgtEl>
                                        <p:attrNameLst>
                                          <p:attrName>style.visibility</p:attrName>
                                        </p:attrNameLst>
                                      </p:cBhvr>
                                      <p:to>
                                        <p:strVal val="visible"/>
                                      </p:to>
                                    </p:set>
                                    <p:anim calcmode="lin" valueType="num">
                                      <p:cBhvr additive="base">
                                        <p:cTn id="44" dur="250"/>
                                        <p:tgtEl>
                                          <p:spTgt spid="76"/>
                                        </p:tgtEl>
                                        <p:attrNameLst>
                                          <p:attrName>ppt_y</p:attrName>
                                        </p:attrNameLst>
                                      </p:cBhvr>
                                      <p:tavLst>
                                        <p:tav tm="0">
                                          <p:val>
                                            <p:strVal val="#ppt_y-#ppt_h*1.125000"/>
                                          </p:val>
                                        </p:tav>
                                        <p:tav tm="100000">
                                          <p:val>
                                            <p:strVal val="#ppt_y"/>
                                          </p:val>
                                        </p:tav>
                                      </p:tavLst>
                                    </p:anim>
                                    <p:animEffect transition="in" filter="wipe(down)">
                                      <p:cBhvr>
                                        <p:cTn id="45" dur="25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97F162B-9976-9140-A0D7-5CAC064E7737}"/>
              </a:ext>
            </a:extLst>
          </p:cNvPr>
          <p:cNvSpPr>
            <a:spLocks noGrp="1"/>
          </p:cNvSpPr>
          <p:nvPr>
            <p:ph type="title"/>
          </p:nvPr>
        </p:nvSpPr>
        <p:spPr>
          <a:xfrm>
            <a:off x="2158267" y="696036"/>
            <a:ext cx="7875464" cy="969496"/>
          </a:xfrm>
        </p:spPr>
        <p:txBody>
          <a:bodyPr/>
          <a:lstStyle/>
          <a:p>
            <a:r>
              <a:rPr lang="sv-SE" dirty="0"/>
              <a:t>Kommuner i samverkan för det kunskapsbaserade mötet</a:t>
            </a:r>
          </a:p>
        </p:txBody>
      </p:sp>
      <p:sp>
        <p:nvSpPr>
          <p:cNvPr id="3" name="Rubrik 1">
            <a:extLst>
              <a:ext uri="{FF2B5EF4-FFF2-40B4-BE49-F238E27FC236}">
                <a16:creationId xmlns:a16="http://schemas.microsoft.com/office/drawing/2014/main" id="{B338038E-F0E2-8145-8468-6B728A425EDE}"/>
              </a:ext>
            </a:extLst>
          </p:cNvPr>
          <p:cNvSpPr txBox="1">
            <a:spLocks/>
          </p:cNvSpPr>
          <p:nvPr/>
        </p:nvSpPr>
        <p:spPr>
          <a:xfrm>
            <a:off x="2158267" y="1976196"/>
            <a:ext cx="7875464" cy="677108"/>
          </a:xfrm>
          <a:prstGeom prst="rect">
            <a:avLst/>
          </a:prstGeom>
        </p:spPr>
        <p:txBody>
          <a:bodyPr vert="horz" lIns="91440" tIns="45720" rIns="91440" bIns="45720" rtlCol="0" anchor="t">
            <a:spAutoFit/>
          </a:bodyPr>
          <a:lstStyle>
            <a:lvl1pPr algn="ctr" defTabSz="914400" rtl="0" eaLnBrk="1" latinLnBrk="0" hangingPunct="1">
              <a:lnSpc>
                <a:spcPct val="95000"/>
              </a:lnSpc>
              <a:spcBef>
                <a:spcPct val="0"/>
              </a:spcBef>
              <a:buNone/>
              <a:defRPr sz="3000" b="1" kern="1200">
                <a:solidFill>
                  <a:schemeClr val="tx1"/>
                </a:solidFill>
                <a:latin typeface="+mj-lt"/>
                <a:ea typeface="+mj-ea"/>
                <a:cs typeface="+mj-cs"/>
              </a:defRPr>
            </a:lvl1pPr>
          </a:lstStyle>
          <a:p>
            <a:r>
              <a:rPr lang="sv-SE" sz="2000" b="0"/>
              <a:t>Tillsammans </a:t>
            </a:r>
            <a:r>
              <a:rPr lang="sv-SE" sz="2000" b="0" dirty="0"/>
              <a:t>har vi kompetensen, kraften och </a:t>
            </a:r>
          </a:p>
          <a:p>
            <a:r>
              <a:rPr lang="sv-SE" sz="2000" b="0" dirty="0"/>
              <a:t>kunskapen att driva utvecklingen i socialtjänsten</a:t>
            </a:r>
          </a:p>
        </p:txBody>
      </p:sp>
      <p:pic>
        <p:nvPicPr>
          <p:cNvPr id="16" name="Bildobjekt 15">
            <a:extLst>
              <a:ext uri="{FF2B5EF4-FFF2-40B4-BE49-F238E27FC236}">
                <a16:creationId xmlns:a16="http://schemas.microsoft.com/office/drawing/2014/main" id="{31D0641C-A624-A944-8716-C5B59CBC51A6}"/>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288737" y="3167931"/>
            <a:ext cx="5818466" cy="2324683"/>
          </a:xfrm>
          <a:prstGeom prst="rect">
            <a:avLst/>
          </a:prstGeom>
        </p:spPr>
      </p:pic>
      <p:pic>
        <p:nvPicPr>
          <p:cNvPr id="5" name="Bildobjekt 4">
            <a:extLst>
              <a:ext uri="{FF2B5EF4-FFF2-40B4-BE49-F238E27FC236}">
                <a16:creationId xmlns:a16="http://schemas.microsoft.com/office/drawing/2014/main" id="{25D6E2D2-159C-4345-B31C-067AD27C811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3288739" y="3141663"/>
            <a:ext cx="5818465" cy="2377219"/>
          </a:xfrm>
          <a:prstGeom prst="rect">
            <a:avLst/>
          </a:prstGeom>
        </p:spPr>
      </p:pic>
      <p:grpSp>
        <p:nvGrpSpPr>
          <p:cNvPr id="6" name="Grupp 5">
            <a:extLst>
              <a:ext uri="{FF2B5EF4-FFF2-40B4-BE49-F238E27FC236}">
                <a16:creationId xmlns:a16="http://schemas.microsoft.com/office/drawing/2014/main" id="{61BDCE54-B549-4342-BB1B-B2ECCE9B325D}"/>
              </a:ext>
            </a:extLst>
          </p:cNvPr>
          <p:cNvGrpSpPr/>
          <p:nvPr/>
        </p:nvGrpSpPr>
        <p:grpSpPr>
          <a:xfrm>
            <a:off x="2985524" y="3523041"/>
            <a:ext cx="1619596" cy="1610040"/>
            <a:chOff x="2136569" y="2798292"/>
            <a:chExt cx="1267478" cy="1260000"/>
          </a:xfrm>
        </p:grpSpPr>
        <p:sp>
          <p:nvSpPr>
            <p:cNvPr id="7" name="Ellips 6">
              <a:hlinkClick r:id="rId5" action="ppaction://hlinksldjump"/>
              <a:extLst>
                <a:ext uri="{FF2B5EF4-FFF2-40B4-BE49-F238E27FC236}">
                  <a16:creationId xmlns:a16="http://schemas.microsoft.com/office/drawing/2014/main" id="{69CCDCE3-C4AA-904B-9411-43E23588F9CF}"/>
                </a:ext>
              </a:extLst>
            </p:cNvPr>
            <p:cNvSpPr>
              <a:spLocks noChangeAspect="1"/>
            </p:cNvSpPr>
            <p:nvPr/>
          </p:nvSpPr>
          <p:spPr>
            <a:xfrm>
              <a:off x="2144047" y="2798292"/>
              <a:ext cx="1260000" cy="1260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Rektangel 7">
              <a:hlinkClick r:id="rId5" action="ppaction://hlinksldjump"/>
              <a:extLst>
                <a:ext uri="{FF2B5EF4-FFF2-40B4-BE49-F238E27FC236}">
                  <a16:creationId xmlns:a16="http://schemas.microsoft.com/office/drawing/2014/main" id="{1A6C27F9-76E1-2B4D-9E70-9087E0B1CFAA}"/>
                </a:ext>
              </a:extLst>
            </p:cNvPr>
            <p:cNvSpPr/>
            <p:nvPr/>
          </p:nvSpPr>
          <p:spPr>
            <a:xfrm>
              <a:off x="2136569" y="3268055"/>
              <a:ext cx="1260000" cy="307777"/>
            </a:xfrm>
            <a:prstGeom prst="rect">
              <a:avLst/>
            </a:prstGeom>
          </p:spPr>
          <p:txBody>
            <a:bodyPr wrap="square" lIns="0" tIns="0" rIns="0" bIns="0">
              <a:spAutoFit/>
            </a:bodyPr>
            <a:lstStyle/>
            <a:p>
              <a:pPr algn="ctr"/>
              <a:r>
                <a:rPr lang="sv-SE" sz="2000" b="1" spc="-50" dirty="0">
                  <a:solidFill>
                    <a:schemeClr val="bg1"/>
                  </a:solidFill>
                </a:rPr>
                <a:t>Dåtid</a:t>
              </a:r>
            </a:p>
          </p:txBody>
        </p:sp>
      </p:grpSp>
      <p:grpSp>
        <p:nvGrpSpPr>
          <p:cNvPr id="9" name="Grupp 8">
            <a:extLst>
              <a:ext uri="{FF2B5EF4-FFF2-40B4-BE49-F238E27FC236}">
                <a16:creationId xmlns:a16="http://schemas.microsoft.com/office/drawing/2014/main" id="{37F80AF8-C661-FA4F-8CEA-05FE7B5537DE}"/>
              </a:ext>
            </a:extLst>
          </p:cNvPr>
          <p:cNvGrpSpPr/>
          <p:nvPr/>
        </p:nvGrpSpPr>
        <p:grpSpPr>
          <a:xfrm>
            <a:off x="7586880" y="3531153"/>
            <a:ext cx="1619596" cy="1610040"/>
            <a:chOff x="2136569" y="2798292"/>
            <a:chExt cx="1267478" cy="1260000"/>
          </a:xfrm>
        </p:grpSpPr>
        <p:sp>
          <p:nvSpPr>
            <p:cNvPr id="10" name="Ellips 9">
              <a:hlinkClick r:id="rId5" action="ppaction://hlinksldjump"/>
              <a:extLst>
                <a:ext uri="{FF2B5EF4-FFF2-40B4-BE49-F238E27FC236}">
                  <a16:creationId xmlns:a16="http://schemas.microsoft.com/office/drawing/2014/main" id="{08A49D01-8E1D-BB47-B650-34EFA526D3E3}"/>
                </a:ext>
              </a:extLst>
            </p:cNvPr>
            <p:cNvSpPr>
              <a:spLocks noChangeAspect="1"/>
            </p:cNvSpPr>
            <p:nvPr/>
          </p:nvSpPr>
          <p:spPr>
            <a:xfrm>
              <a:off x="2144047" y="2798292"/>
              <a:ext cx="1260000" cy="1260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Rektangel 10">
              <a:hlinkClick r:id="rId5" action="ppaction://hlinksldjump"/>
              <a:extLst>
                <a:ext uri="{FF2B5EF4-FFF2-40B4-BE49-F238E27FC236}">
                  <a16:creationId xmlns:a16="http://schemas.microsoft.com/office/drawing/2014/main" id="{4C279E12-9659-414E-AE6E-F0A1A789EE42}"/>
                </a:ext>
              </a:extLst>
            </p:cNvPr>
            <p:cNvSpPr/>
            <p:nvPr/>
          </p:nvSpPr>
          <p:spPr>
            <a:xfrm>
              <a:off x="2136569" y="3268055"/>
              <a:ext cx="1260000" cy="307777"/>
            </a:xfrm>
            <a:prstGeom prst="rect">
              <a:avLst/>
            </a:prstGeom>
          </p:spPr>
          <p:txBody>
            <a:bodyPr wrap="square" lIns="0" tIns="0" rIns="0" bIns="0">
              <a:spAutoFit/>
            </a:bodyPr>
            <a:lstStyle/>
            <a:p>
              <a:pPr algn="ctr"/>
              <a:r>
                <a:rPr lang="sv-SE" sz="2000" b="1" spc="-50" dirty="0">
                  <a:solidFill>
                    <a:schemeClr val="bg1"/>
                  </a:solidFill>
                </a:rPr>
                <a:t>Framtid</a:t>
              </a:r>
            </a:p>
          </p:txBody>
        </p:sp>
      </p:grpSp>
      <p:grpSp>
        <p:nvGrpSpPr>
          <p:cNvPr id="12" name="Grupp 11">
            <a:extLst>
              <a:ext uri="{FF2B5EF4-FFF2-40B4-BE49-F238E27FC236}">
                <a16:creationId xmlns:a16="http://schemas.microsoft.com/office/drawing/2014/main" id="{ECF3147B-8A1F-744D-A746-5DC0A29523AA}"/>
              </a:ext>
            </a:extLst>
          </p:cNvPr>
          <p:cNvGrpSpPr/>
          <p:nvPr/>
        </p:nvGrpSpPr>
        <p:grpSpPr>
          <a:xfrm>
            <a:off x="5281425" y="3540171"/>
            <a:ext cx="1619596" cy="1610040"/>
            <a:chOff x="2136569" y="2798292"/>
            <a:chExt cx="1267478" cy="1260000"/>
          </a:xfrm>
        </p:grpSpPr>
        <p:sp>
          <p:nvSpPr>
            <p:cNvPr id="13" name="Ellips 12">
              <a:hlinkClick r:id="rId5" action="ppaction://hlinksldjump"/>
              <a:extLst>
                <a:ext uri="{FF2B5EF4-FFF2-40B4-BE49-F238E27FC236}">
                  <a16:creationId xmlns:a16="http://schemas.microsoft.com/office/drawing/2014/main" id="{0E72F12A-A931-1D4A-B3E9-8AFCD6C7289F}"/>
                </a:ext>
              </a:extLst>
            </p:cNvPr>
            <p:cNvSpPr>
              <a:spLocks noChangeAspect="1"/>
            </p:cNvSpPr>
            <p:nvPr/>
          </p:nvSpPr>
          <p:spPr>
            <a:xfrm>
              <a:off x="2144047" y="2798292"/>
              <a:ext cx="1260000" cy="1260000"/>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4" name="Rektangel 13">
              <a:hlinkClick r:id="rId5" action="ppaction://hlinksldjump"/>
              <a:extLst>
                <a:ext uri="{FF2B5EF4-FFF2-40B4-BE49-F238E27FC236}">
                  <a16:creationId xmlns:a16="http://schemas.microsoft.com/office/drawing/2014/main" id="{0F5BE4B1-482E-D247-927E-8504244BEA09}"/>
                </a:ext>
              </a:extLst>
            </p:cNvPr>
            <p:cNvSpPr/>
            <p:nvPr/>
          </p:nvSpPr>
          <p:spPr>
            <a:xfrm>
              <a:off x="2136569" y="3268055"/>
              <a:ext cx="1260000" cy="307777"/>
            </a:xfrm>
            <a:prstGeom prst="rect">
              <a:avLst/>
            </a:prstGeom>
          </p:spPr>
          <p:txBody>
            <a:bodyPr wrap="square" lIns="0" tIns="0" rIns="0" bIns="0">
              <a:spAutoFit/>
            </a:bodyPr>
            <a:lstStyle/>
            <a:p>
              <a:pPr algn="ctr"/>
              <a:r>
                <a:rPr lang="sv-SE" sz="2000" b="1" spc="-50" dirty="0">
                  <a:solidFill>
                    <a:schemeClr val="bg1"/>
                  </a:solidFill>
                </a:rPr>
                <a:t>Nutid</a:t>
              </a:r>
            </a:p>
          </p:txBody>
        </p:sp>
      </p:grpSp>
      <p:grpSp>
        <p:nvGrpSpPr>
          <p:cNvPr id="18" name="Grupp 17">
            <a:extLst>
              <a:ext uri="{FF2B5EF4-FFF2-40B4-BE49-F238E27FC236}">
                <a16:creationId xmlns:a16="http://schemas.microsoft.com/office/drawing/2014/main" id="{A6AD2CE4-9EF8-1948-B9B7-20A3F5C4944E}"/>
              </a:ext>
            </a:extLst>
          </p:cNvPr>
          <p:cNvGrpSpPr/>
          <p:nvPr/>
        </p:nvGrpSpPr>
        <p:grpSpPr>
          <a:xfrm>
            <a:off x="51526" y="6343311"/>
            <a:ext cx="1940118" cy="364282"/>
            <a:chOff x="5128588" y="5072932"/>
            <a:chExt cx="1940118" cy="364282"/>
          </a:xfrm>
        </p:grpSpPr>
        <p:sp>
          <p:nvSpPr>
            <p:cNvPr id="19" name="Platshållare för innehåll 5">
              <a:extLst>
                <a:ext uri="{FF2B5EF4-FFF2-40B4-BE49-F238E27FC236}">
                  <a16:creationId xmlns:a16="http://schemas.microsoft.com/office/drawing/2014/main" id="{940DF9A5-15C0-B744-87A6-058FD7D388F4}"/>
                </a:ext>
              </a:extLst>
            </p:cNvPr>
            <p:cNvSpPr txBox="1">
              <a:spLocks/>
            </p:cNvSpPr>
            <p:nvPr/>
          </p:nvSpPr>
          <p:spPr>
            <a:xfrm>
              <a:off x="5128588" y="5083271"/>
              <a:ext cx="1940118" cy="353943"/>
            </a:xfrm>
            <a:prstGeom prst="rect">
              <a:avLst/>
            </a:prstGeom>
          </p:spPr>
          <p:txBody>
            <a:bodyPr vert="horz" lIns="91440" tIns="45720" rIns="91440" bIns="45720" rtlCol="0">
              <a:spAutoFit/>
            </a:bodyPr>
            <a:lstStyle>
              <a:lvl1pPr marL="258763" indent="-228600" algn="l" defTabSz="914400" rtl="0" eaLnBrk="1" latinLnBrk="0" hangingPunct="1">
                <a:lnSpc>
                  <a:spcPct val="100000"/>
                </a:lnSpc>
                <a:spcBef>
                  <a:spcPts val="0"/>
                </a:spcBef>
                <a:spcAft>
                  <a:spcPts val="1200"/>
                </a:spcAft>
                <a:buFont typeface="Symbol" panose="05050102010706020507" pitchFamily="18" charset="2"/>
                <a:buChar char=""/>
                <a:defRPr sz="18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Symbol" panose="05050102010706020507" pitchFamily="18" charset="2"/>
                <a:buChar char="-"/>
                <a:defRPr sz="16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163" indent="0" algn="ctr">
                <a:buFont typeface="Symbol" panose="05050102010706020507" pitchFamily="18" charset="2"/>
                <a:buNone/>
              </a:pPr>
              <a:r>
                <a:rPr lang="sv-SE" sz="1700" b="1" spc="-20" dirty="0">
                  <a:solidFill>
                    <a:schemeClr val="accent5">
                      <a:lumMod val="60000"/>
                      <a:lumOff val="40000"/>
                    </a:schemeClr>
                  </a:solidFill>
                </a:rPr>
                <a:t>Socialtjänsten</a:t>
              </a:r>
            </a:p>
          </p:txBody>
        </p:sp>
        <p:cxnSp>
          <p:nvCxnSpPr>
            <p:cNvPr id="20" name="Rak koppling 97">
              <a:extLst>
                <a:ext uri="{FF2B5EF4-FFF2-40B4-BE49-F238E27FC236}">
                  <a16:creationId xmlns:a16="http://schemas.microsoft.com/office/drawing/2014/main" id="{A12CD58A-2238-4446-AFCD-8977E4EC6C9B}"/>
                </a:ext>
              </a:extLst>
            </p:cNvPr>
            <p:cNvCxnSpPr/>
            <p:nvPr/>
          </p:nvCxnSpPr>
          <p:spPr>
            <a:xfrm>
              <a:off x="5414838" y="5072932"/>
              <a:ext cx="1404000" cy="0"/>
            </a:xfrm>
            <a:prstGeom prst="line">
              <a:avLst/>
            </a:prstGeom>
            <a:ln w="127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43025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50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3" presetClass="entr" presetSubtype="16" fill="hold" nodeType="withEffect">
                                  <p:stCondLst>
                                    <p:cond delay="750"/>
                                  </p:stCondLst>
                                  <p:childTnLst>
                                    <p:set>
                                      <p:cBhvr>
                                        <p:cTn id="11" dur="1" fill="hold">
                                          <p:stCondLst>
                                            <p:cond delay="0"/>
                                          </p:stCondLst>
                                        </p:cTn>
                                        <p:tgtEl>
                                          <p:spTgt spid="12"/>
                                        </p:tgtEl>
                                        <p:attrNameLst>
                                          <p:attrName>style.visibility</p:attrName>
                                        </p:attrNameLst>
                                      </p:cBhvr>
                                      <p:to>
                                        <p:strVal val="visible"/>
                                      </p:to>
                                    </p:set>
                                    <p:anim calcmode="lin" valueType="num">
                                      <p:cBhvr>
                                        <p:cTn id="12" dur="500" fill="hold"/>
                                        <p:tgtEl>
                                          <p:spTgt spid="12"/>
                                        </p:tgtEl>
                                        <p:attrNameLst>
                                          <p:attrName>ppt_w</p:attrName>
                                        </p:attrNameLst>
                                      </p:cBhvr>
                                      <p:tavLst>
                                        <p:tav tm="0">
                                          <p:val>
                                            <p:fltVal val="0"/>
                                          </p:val>
                                        </p:tav>
                                        <p:tav tm="100000">
                                          <p:val>
                                            <p:strVal val="#ppt_w"/>
                                          </p:val>
                                        </p:tav>
                                      </p:tavLst>
                                    </p:anim>
                                    <p:anim calcmode="lin" valueType="num">
                                      <p:cBhvr>
                                        <p:cTn id="13" dur="500" fill="hold"/>
                                        <p:tgtEl>
                                          <p:spTgt spid="12"/>
                                        </p:tgtEl>
                                        <p:attrNameLst>
                                          <p:attrName>ppt_h</p:attrName>
                                        </p:attrNameLst>
                                      </p:cBhvr>
                                      <p:tavLst>
                                        <p:tav tm="0">
                                          <p:val>
                                            <p:fltVal val="0"/>
                                          </p:val>
                                        </p:tav>
                                        <p:tav tm="100000">
                                          <p:val>
                                            <p:strVal val="#ppt_h"/>
                                          </p:val>
                                        </p:tav>
                                      </p:tavLst>
                                    </p:anim>
                                    <p:animEffect transition="in" filter="fade">
                                      <p:cBhvr>
                                        <p:cTn id="14" dur="500"/>
                                        <p:tgtEl>
                                          <p:spTgt spid="12"/>
                                        </p:tgtEl>
                                      </p:cBhvr>
                                    </p:animEffect>
                                  </p:childTnLst>
                                </p:cTn>
                              </p:par>
                              <p:par>
                                <p:cTn id="15" presetID="53" presetClass="entr" presetSubtype="16" fill="hold" nodeType="withEffect">
                                  <p:stCondLst>
                                    <p:cond delay="1000"/>
                                  </p:stCondLst>
                                  <p:childTnLst>
                                    <p:set>
                                      <p:cBhvr>
                                        <p:cTn id="16" dur="1" fill="hold">
                                          <p:stCondLst>
                                            <p:cond delay="0"/>
                                          </p:stCondLst>
                                        </p:cTn>
                                        <p:tgtEl>
                                          <p:spTgt spid="9"/>
                                        </p:tgtEl>
                                        <p:attrNameLst>
                                          <p:attrName>style.visibility</p:attrName>
                                        </p:attrNameLst>
                                      </p:cBhvr>
                                      <p:to>
                                        <p:strVal val="visible"/>
                                      </p:to>
                                    </p:set>
                                    <p:anim calcmode="lin" valueType="num">
                                      <p:cBhvr>
                                        <p:cTn id="17" dur="500" fill="hold"/>
                                        <p:tgtEl>
                                          <p:spTgt spid="9"/>
                                        </p:tgtEl>
                                        <p:attrNameLst>
                                          <p:attrName>ppt_w</p:attrName>
                                        </p:attrNameLst>
                                      </p:cBhvr>
                                      <p:tavLst>
                                        <p:tav tm="0">
                                          <p:val>
                                            <p:fltVal val="0"/>
                                          </p:val>
                                        </p:tav>
                                        <p:tav tm="100000">
                                          <p:val>
                                            <p:strVal val="#ppt_w"/>
                                          </p:val>
                                        </p:tav>
                                      </p:tavLst>
                                    </p:anim>
                                    <p:anim calcmode="lin" valueType="num">
                                      <p:cBhvr>
                                        <p:cTn id="18" dur="500" fill="hold"/>
                                        <p:tgtEl>
                                          <p:spTgt spid="9"/>
                                        </p:tgtEl>
                                        <p:attrNameLst>
                                          <p:attrName>ppt_h</p:attrName>
                                        </p:attrNameLst>
                                      </p:cBhvr>
                                      <p:tavLst>
                                        <p:tav tm="0">
                                          <p:val>
                                            <p:fltVal val="0"/>
                                          </p:val>
                                        </p:tav>
                                        <p:tav tm="100000">
                                          <p:val>
                                            <p:strVal val="#ppt_h"/>
                                          </p:val>
                                        </p:tav>
                                      </p:tavLst>
                                    </p:anim>
                                    <p:animEffect transition="in" filter="fade">
                                      <p:cBhvr>
                                        <p:cTn id="19" dur="500"/>
                                        <p:tgtEl>
                                          <p:spTgt spid="9"/>
                                        </p:tgtEl>
                                      </p:cBhvr>
                                    </p:animEffect>
                                  </p:childTnLst>
                                </p:cTn>
                              </p:par>
                            </p:childTnLst>
                          </p:cTn>
                        </p:par>
                        <p:par>
                          <p:cTn id="20" fill="hold">
                            <p:stCondLst>
                              <p:cond delay="1500"/>
                            </p:stCondLst>
                            <p:childTnLst>
                              <p:par>
                                <p:cTn id="21" presetID="12" presetClass="entr" presetSubtype="4" fill="hold" grpId="0" nodeType="after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additive="base">
                                        <p:cTn id="23" dur="500"/>
                                        <p:tgtEl>
                                          <p:spTgt spid="3"/>
                                        </p:tgtEl>
                                        <p:attrNameLst>
                                          <p:attrName>ppt_y</p:attrName>
                                        </p:attrNameLst>
                                      </p:cBhvr>
                                      <p:tavLst>
                                        <p:tav tm="0">
                                          <p:val>
                                            <p:strVal val="#ppt_y+#ppt_h*1.125000"/>
                                          </p:val>
                                        </p:tav>
                                        <p:tav tm="100000">
                                          <p:val>
                                            <p:strVal val="#ppt_y"/>
                                          </p:val>
                                        </p:tav>
                                      </p:tavLst>
                                    </p:anim>
                                    <p:animEffect transition="in" filter="wipe(up)">
                                      <p:cBhvr>
                                        <p:cTn id="24" dur="500"/>
                                        <p:tgtEl>
                                          <p:spTgt spid="3"/>
                                        </p:tgtEl>
                                      </p:cBhvr>
                                    </p:animEffect>
                                  </p:childTnLst>
                                </p:cTn>
                              </p:par>
                            </p:childTnLst>
                          </p:cTn>
                        </p:par>
                        <p:par>
                          <p:cTn id="25" fill="hold">
                            <p:stCondLst>
                              <p:cond delay="2000"/>
                            </p:stCondLst>
                            <p:childTnLst>
                              <p:par>
                                <p:cTn id="26" presetID="22" presetClass="entr" presetSubtype="8"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wipe(left)">
                                      <p:cBhvr>
                                        <p:cTn id="28" dur="4000"/>
                                        <p:tgtEl>
                                          <p:spTgt spid="16"/>
                                        </p:tgtEl>
                                      </p:cBhvr>
                                    </p:animEffect>
                                  </p:childTnLst>
                                </p:cTn>
                              </p:par>
                              <p:par>
                                <p:cTn id="29" presetID="22" presetClass="entr" presetSubtype="8" fill="hold" nodeType="withEffect">
                                  <p:stCondLst>
                                    <p:cond delay="500"/>
                                  </p:stCondLst>
                                  <p:childTnLst>
                                    <p:set>
                                      <p:cBhvr>
                                        <p:cTn id="30" dur="1" fill="hold">
                                          <p:stCondLst>
                                            <p:cond delay="0"/>
                                          </p:stCondLst>
                                        </p:cTn>
                                        <p:tgtEl>
                                          <p:spTgt spid="5"/>
                                        </p:tgtEl>
                                        <p:attrNameLst>
                                          <p:attrName>style.visibility</p:attrName>
                                        </p:attrNameLst>
                                      </p:cBhvr>
                                      <p:to>
                                        <p:strVal val="visible"/>
                                      </p:to>
                                    </p:set>
                                    <p:animEffect transition="in" filter="wipe(left)">
                                      <p:cBhvr>
                                        <p:cTn id="31" dur="3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B782C8F-3BD6-FE48-8BCC-85D37437D42B}"/>
              </a:ext>
            </a:extLst>
          </p:cNvPr>
          <p:cNvSpPr>
            <a:spLocks noGrp="1"/>
          </p:cNvSpPr>
          <p:nvPr>
            <p:ph type="title"/>
          </p:nvPr>
        </p:nvSpPr>
        <p:spPr>
          <a:xfrm>
            <a:off x="2158267" y="696036"/>
            <a:ext cx="7875464" cy="969496"/>
          </a:xfrm>
        </p:spPr>
        <p:txBody>
          <a:bodyPr/>
          <a:lstStyle/>
          <a:p>
            <a:r>
              <a:rPr lang="sv-SE" dirty="0"/>
              <a:t>För att kunskap ska väga tyngre </a:t>
            </a:r>
            <a:br>
              <a:rPr lang="sv-SE" dirty="0"/>
            </a:br>
            <a:r>
              <a:rPr lang="sv-SE" dirty="0"/>
              <a:t>måste vi organisera kunskapsarbetet</a:t>
            </a:r>
          </a:p>
        </p:txBody>
      </p:sp>
      <p:pic>
        <p:nvPicPr>
          <p:cNvPr id="4" name="Bildobjekt 3">
            <a:extLst>
              <a:ext uri="{FF2B5EF4-FFF2-40B4-BE49-F238E27FC236}">
                <a16:creationId xmlns:a16="http://schemas.microsoft.com/office/drawing/2014/main" id="{49C9C578-B373-0046-B094-E0C27273B45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820583" y="3273335"/>
            <a:ext cx="1688883" cy="2391071"/>
          </a:xfrm>
          <a:prstGeom prst="rect">
            <a:avLst/>
          </a:prstGeom>
        </p:spPr>
      </p:pic>
      <p:pic>
        <p:nvPicPr>
          <p:cNvPr id="5" name="Bildobjekt 4">
            <a:extLst>
              <a:ext uri="{FF2B5EF4-FFF2-40B4-BE49-F238E27FC236}">
                <a16:creationId xmlns:a16="http://schemas.microsoft.com/office/drawing/2014/main" id="{B1A741DE-CAE3-D840-9586-55E67CA9DA2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7706533" y="2139881"/>
            <a:ext cx="1688883" cy="2391071"/>
          </a:xfrm>
          <a:prstGeom prst="rect">
            <a:avLst/>
          </a:prstGeom>
        </p:spPr>
      </p:pic>
      <p:grpSp>
        <p:nvGrpSpPr>
          <p:cNvPr id="16" name="Grupp 15">
            <a:extLst>
              <a:ext uri="{FF2B5EF4-FFF2-40B4-BE49-F238E27FC236}">
                <a16:creationId xmlns:a16="http://schemas.microsoft.com/office/drawing/2014/main" id="{D5B04CF2-1A4C-C140-B142-A2A6EDCF4932}"/>
              </a:ext>
            </a:extLst>
          </p:cNvPr>
          <p:cNvGrpSpPr/>
          <p:nvPr/>
        </p:nvGrpSpPr>
        <p:grpSpPr>
          <a:xfrm rot="20820000">
            <a:off x="3644202" y="2577785"/>
            <a:ext cx="4920262" cy="358661"/>
            <a:chOff x="3635870" y="2386955"/>
            <a:chExt cx="4920262" cy="358661"/>
          </a:xfrm>
        </p:grpSpPr>
        <p:sp>
          <p:nvSpPr>
            <p:cNvPr id="6" name="Ellips 5">
              <a:extLst>
                <a:ext uri="{FF2B5EF4-FFF2-40B4-BE49-F238E27FC236}">
                  <a16:creationId xmlns:a16="http://schemas.microsoft.com/office/drawing/2014/main" id="{0CB6EC9D-9C42-5F4F-B2D1-23FF59992965}"/>
                </a:ext>
              </a:extLst>
            </p:cNvPr>
            <p:cNvSpPr>
              <a:spLocks noChangeAspect="1"/>
            </p:cNvSpPr>
            <p:nvPr/>
          </p:nvSpPr>
          <p:spPr>
            <a:xfrm>
              <a:off x="5915592" y="2386955"/>
              <a:ext cx="358661" cy="35866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8" name="Rak 7">
              <a:extLst>
                <a:ext uri="{FF2B5EF4-FFF2-40B4-BE49-F238E27FC236}">
                  <a16:creationId xmlns:a16="http://schemas.microsoft.com/office/drawing/2014/main" id="{98EAB500-7352-6647-8DEB-59ABD2136548}"/>
                </a:ext>
              </a:extLst>
            </p:cNvPr>
            <p:cNvCxnSpPr/>
            <p:nvPr/>
          </p:nvCxnSpPr>
          <p:spPr>
            <a:xfrm>
              <a:off x="3635870" y="2567364"/>
              <a:ext cx="4920262" cy="0"/>
            </a:xfrm>
            <a:prstGeom prst="line">
              <a:avLst/>
            </a:prstGeom>
            <a:ln w="31750"/>
          </p:spPr>
          <p:style>
            <a:lnRef idx="1">
              <a:schemeClr val="accent1"/>
            </a:lnRef>
            <a:fillRef idx="0">
              <a:schemeClr val="accent1"/>
            </a:fillRef>
            <a:effectRef idx="0">
              <a:schemeClr val="accent1"/>
            </a:effectRef>
            <a:fontRef idx="minor">
              <a:schemeClr val="tx1"/>
            </a:fontRef>
          </p:style>
        </p:cxnSp>
      </p:grpSp>
      <p:cxnSp>
        <p:nvCxnSpPr>
          <p:cNvPr id="14" name="Rak 13">
            <a:extLst>
              <a:ext uri="{FF2B5EF4-FFF2-40B4-BE49-F238E27FC236}">
                <a16:creationId xmlns:a16="http://schemas.microsoft.com/office/drawing/2014/main" id="{5B829654-C75A-1A4E-8259-CE3FB695DA6A}"/>
              </a:ext>
            </a:extLst>
          </p:cNvPr>
          <p:cNvCxnSpPr/>
          <p:nvPr/>
        </p:nvCxnSpPr>
        <p:spPr>
          <a:xfrm>
            <a:off x="6096001" y="2758195"/>
            <a:ext cx="0" cy="2461836"/>
          </a:xfrm>
          <a:prstGeom prst="line">
            <a:avLst/>
          </a:prstGeom>
          <a:ln w="50800"/>
        </p:spPr>
        <p:style>
          <a:lnRef idx="1">
            <a:schemeClr val="accent1"/>
          </a:lnRef>
          <a:fillRef idx="0">
            <a:schemeClr val="accent1"/>
          </a:fillRef>
          <a:effectRef idx="0">
            <a:schemeClr val="accent1"/>
          </a:effectRef>
          <a:fontRef idx="minor">
            <a:schemeClr val="tx1"/>
          </a:fontRef>
        </p:style>
      </p:cxnSp>
      <p:sp>
        <p:nvSpPr>
          <p:cNvPr id="15" name="Triangel 14">
            <a:extLst>
              <a:ext uri="{FF2B5EF4-FFF2-40B4-BE49-F238E27FC236}">
                <a16:creationId xmlns:a16="http://schemas.microsoft.com/office/drawing/2014/main" id="{7A511BCC-02D3-1D46-9872-918C357C8E3B}"/>
              </a:ext>
            </a:extLst>
          </p:cNvPr>
          <p:cNvSpPr/>
          <p:nvPr/>
        </p:nvSpPr>
        <p:spPr>
          <a:xfrm>
            <a:off x="5524500" y="5099277"/>
            <a:ext cx="1143000" cy="74980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10" name="Grupp 9">
            <a:extLst>
              <a:ext uri="{FF2B5EF4-FFF2-40B4-BE49-F238E27FC236}">
                <a16:creationId xmlns:a16="http://schemas.microsoft.com/office/drawing/2014/main" id="{E11468B7-92ED-7B48-82F5-D4595B8AF6E2}"/>
              </a:ext>
            </a:extLst>
          </p:cNvPr>
          <p:cNvGrpSpPr/>
          <p:nvPr/>
        </p:nvGrpSpPr>
        <p:grpSpPr>
          <a:xfrm>
            <a:off x="51526" y="6343311"/>
            <a:ext cx="1940118" cy="364282"/>
            <a:chOff x="5128588" y="5072932"/>
            <a:chExt cx="1940118" cy="364282"/>
          </a:xfrm>
        </p:grpSpPr>
        <p:sp>
          <p:nvSpPr>
            <p:cNvPr id="11" name="Platshållare för innehåll 5">
              <a:extLst>
                <a:ext uri="{FF2B5EF4-FFF2-40B4-BE49-F238E27FC236}">
                  <a16:creationId xmlns:a16="http://schemas.microsoft.com/office/drawing/2014/main" id="{8CFBBAAF-4B8B-FF45-86C1-F0D5B14A86B7}"/>
                </a:ext>
              </a:extLst>
            </p:cNvPr>
            <p:cNvSpPr txBox="1">
              <a:spLocks/>
            </p:cNvSpPr>
            <p:nvPr/>
          </p:nvSpPr>
          <p:spPr>
            <a:xfrm>
              <a:off x="5128588" y="5083271"/>
              <a:ext cx="1940118" cy="353943"/>
            </a:xfrm>
            <a:prstGeom prst="rect">
              <a:avLst/>
            </a:prstGeom>
          </p:spPr>
          <p:txBody>
            <a:bodyPr vert="horz" lIns="91440" tIns="45720" rIns="91440" bIns="45720" rtlCol="0">
              <a:spAutoFit/>
            </a:bodyPr>
            <a:lstStyle>
              <a:lvl1pPr marL="258763" indent="-228600" algn="l" defTabSz="914400" rtl="0" eaLnBrk="1" latinLnBrk="0" hangingPunct="1">
                <a:lnSpc>
                  <a:spcPct val="100000"/>
                </a:lnSpc>
                <a:spcBef>
                  <a:spcPts val="0"/>
                </a:spcBef>
                <a:spcAft>
                  <a:spcPts val="1200"/>
                </a:spcAft>
                <a:buFont typeface="Symbol" panose="05050102010706020507" pitchFamily="18" charset="2"/>
                <a:buChar char=""/>
                <a:defRPr sz="18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Symbol" panose="05050102010706020507" pitchFamily="18" charset="2"/>
                <a:buChar char="-"/>
                <a:defRPr sz="16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163" indent="0" algn="ctr">
                <a:buFont typeface="Symbol" panose="05050102010706020507" pitchFamily="18" charset="2"/>
                <a:buNone/>
              </a:pPr>
              <a:r>
                <a:rPr lang="sv-SE" sz="1700" b="1" spc="-20" dirty="0">
                  <a:solidFill>
                    <a:schemeClr val="accent5">
                      <a:lumMod val="60000"/>
                      <a:lumOff val="40000"/>
                    </a:schemeClr>
                  </a:solidFill>
                </a:rPr>
                <a:t>Socialtjänsten</a:t>
              </a:r>
            </a:p>
          </p:txBody>
        </p:sp>
        <p:cxnSp>
          <p:nvCxnSpPr>
            <p:cNvPr id="12" name="Rak koppling 97">
              <a:extLst>
                <a:ext uri="{FF2B5EF4-FFF2-40B4-BE49-F238E27FC236}">
                  <a16:creationId xmlns:a16="http://schemas.microsoft.com/office/drawing/2014/main" id="{09AF46EC-24A3-E14D-8F70-E576776D8EDD}"/>
                </a:ext>
              </a:extLst>
            </p:cNvPr>
            <p:cNvCxnSpPr/>
            <p:nvPr/>
          </p:nvCxnSpPr>
          <p:spPr>
            <a:xfrm>
              <a:off x="5414838" y="5072932"/>
              <a:ext cx="1404000" cy="0"/>
            </a:xfrm>
            <a:prstGeom prst="line">
              <a:avLst/>
            </a:prstGeom>
            <a:ln w="127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00348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childTnLst>
                                </p:cTn>
                              </p:par>
                              <p:par>
                                <p:cTn id="8" presetID="10" presetClass="entr" presetSubtype="0" fill="hold" nodeType="withEffect">
                                  <p:stCondLst>
                                    <p:cond delay="50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750"/>
                                        <p:tgtEl>
                                          <p:spTgt spid="5"/>
                                        </p:tgtEl>
                                      </p:cBhvr>
                                    </p:animEffect>
                                  </p:childTnLst>
                                </p:cTn>
                              </p:par>
                              <p:par>
                                <p:cTn id="11" presetID="10" presetClass="entr" presetSubtype="0" fill="hold" nodeType="withEffect">
                                  <p:stCondLst>
                                    <p:cond delay="50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750"/>
                                        <p:tgtEl>
                                          <p:spTgt spid="16"/>
                                        </p:tgtEl>
                                      </p:cBhvr>
                                    </p:animEffect>
                                  </p:childTnLst>
                                </p:cTn>
                              </p:par>
                              <p:par>
                                <p:cTn id="14" presetID="10" presetClass="entr" presetSubtype="0" fill="hold" nodeType="withEffect">
                                  <p:stCondLst>
                                    <p:cond delay="50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50"/>
                                        <p:tgtEl>
                                          <p:spTgt spid="14"/>
                                        </p:tgtEl>
                                      </p:cBhvr>
                                    </p:animEffect>
                                  </p:childTnLst>
                                </p:cTn>
                              </p:par>
                              <p:par>
                                <p:cTn id="17" presetID="10" presetClass="entr" presetSubtype="0" fill="hold" grpId="0" nodeType="withEffect">
                                  <p:stCondLst>
                                    <p:cond delay="50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750"/>
                                        <p:tgtEl>
                                          <p:spTgt spid="15"/>
                                        </p:tgtEl>
                                      </p:cBhvr>
                                    </p:animEffect>
                                  </p:childTnLst>
                                </p:cTn>
                              </p:par>
                            </p:childTnLst>
                          </p:cTn>
                        </p:par>
                        <p:par>
                          <p:cTn id="20" fill="hold">
                            <p:stCondLst>
                              <p:cond delay="1250"/>
                            </p:stCondLst>
                            <p:childTnLst>
                              <p:par>
                                <p:cTn id="21" presetID="8" presetClass="emph" presetSubtype="0" repeatCount="indefinite" accel="50000" decel="50000" autoRev="1" fill="hold" nodeType="afterEffect">
                                  <p:stCondLst>
                                    <p:cond delay="0"/>
                                  </p:stCondLst>
                                  <p:childTnLst>
                                    <p:animRot by="1560000">
                                      <p:cBhvr>
                                        <p:cTn id="22" dur="4000" fill="hold"/>
                                        <p:tgtEl>
                                          <p:spTgt spid="16"/>
                                        </p:tgtEl>
                                        <p:attrNameLst>
                                          <p:attrName>r</p:attrName>
                                        </p:attrNameLst>
                                      </p:cBhvr>
                                    </p:animRot>
                                  </p:childTnLst>
                                </p:cTn>
                              </p:par>
                              <p:par>
                                <p:cTn id="23" presetID="42" presetClass="path" presetSubtype="0" repeatCount="indefinite" accel="50000" decel="50000" autoRev="1" fill="hold" nodeType="withEffect">
                                  <p:stCondLst>
                                    <p:cond delay="0"/>
                                  </p:stCondLst>
                                  <p:childTnLst>
                                    <p:animMotion origin="layout" path="M -1.04167E-6 -3.7037E-7 L -1.04167E-6 -0.16435 " pathEditMode="relative" rAng="0" ptsTypes="AA">
                                      <p:cBhvr>
                                        <p:cTn id="24" dur="4000" fill="hold"/>
                                        <p:tgtEl>
                                          <p:spTgt spid="4"/>
                                        </p:tgtEl>
                                        <p:attrNameLst>
                                          <p:attrName>ppt_x</p:attrName>
                                          <p:attrName>ppt_y</p:attrName>
                                        </p:attrNameLst>
                                      </p:cBhvr>
                                      <p:rCtr x="0" y="-8218"/>
                                    </p:animMotion>
                                  </p:childTnLst>
                                </p:cTn>
                              </p:par>
                              <p:par>
                                <p:cTn id="25" presetID="42" presetClass="path" presetSubtype="0" repeatCount="indefinite" accel="50000" decel="50000" autoRev="1" fill="hold" nodeType="withEffect">
                                  <p:stCondLst>
                                    <p:cond delay="0"/>
                                  </p:stCondLst>
                                  <p:childTnLst>
                                    <p:animMotion origin="layout" path="M -2.08333E-6 -2.59259E-6 L -0.00052 0.16551 " pathEditMode="relative" rAng="0" ptsTypes="AA">
                                      <p:cBhvr>
                                        <p:cTn id="26" dur="4000" fill="hold"/>
                                        <p:tgtEl>
                                          <p:spTgt spid="5"/>
                                        </p:tgtEl>
                                        <p:attrNameLst>
                                          <p:attrName>ppt_x</p:attrName>
                                          <p:attrName>ppt_y</p:attrName>
                                        </p:attrNameLst>
                                      </p:cBhvr>
                                      <p:rCtr x="-26" y="826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Bildobjekt 24">
            <a:extLst>
              <a:ext uri="{FF2B5EF4-FFF2-40B4-BE49-F238E27FC236}">
                <a16:creationId xmlns:a16="http://schemas.microsoft.com/office/drawing/2014/main" id="{93C49152-2D9A-47DB-8B10-8C6AF66472A8}"/>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570715" y="1548406"/>
            <a:ext cx="9055290" cy="1454034"/>
          </a:xfrm>
          <a:prstGeom prst="rect">
            <a:avLst/>
          </a:prstGeom>
        </p:spPr>
      </p:pic>
      <p:sp>
        <p:nvSpPr>
          <p:cNvPr id="2" name="Rubrik 1">
            <a:extLst>
              <a:ext uri="{FF2B5EF4-FFF2-40B4-BE49-F238E27FC236}">
                <a16:creationId xmlns:a16="http://schemas.microsoft.com/office/drawing/2014/main" id="{7ACF5BA9-C2A5-4394-B04E-586452419708}"/>
              </a:ext>
            </a:extLst>
          </p:cNvPr>
          <p:cNvSpPr>
            <a:spLocks noGrp="1"/>
          </p:cNvSpPr>
          <p:nvPr>
            <p:ph type="title"/>
          </p:nvPr>
        </p:nvSpPr>
        <p:spPr/>
        <p:txBody>
          <a:bodyPr/>
          <a:lstStyle/>
          <a:p>
            <a:r>
              <a:rPr lang="sv-SE" dirty="0"/>
              <a:t>Beståndsdelar</a:t>
            </a:r>
          </a:p>
        </p:txBody>
      </p:sp>
      <p:grpSp>
        <p:nvGrpSpPr>
          <p:cNvPr id="3" name="Grupp 2">
            <a:extLst>
              <a:ext uri="{FF2B5EF4-FFF2-40B4-BE49-F238E27FC236}">
                <a16:creationId xmlns:a16="http://schemas.microsoft.com/office/drawing/2014/main" id="{E39A553B-C9D8-4A71-B61A-DFDFA9114ACC}"/>
              </a:ext>
            </a:extLst>
          </p:cNvPr>
          <p:cNvGrpSpPr/>
          <p:nvPr/>
        </p:nvGrpSpPr>
        <p:grpSpPr>
          <a:xfrm>
            <a:off x="1761784" y="2035043"/>
            <a:ext cx="1260000" cy="1260000"/>
            <a:chOff x="1761784" y="2035043"/>
            <a:chExt cx="1260000" cy="1260000"/>
          </a:xfrm>
        </p:grpSpPr>
        <p:sp>
          <p:nvSpPr>
            <p:cNvPr id="4" name="Ellips 3">
              <a:extLst>
                <a:ext uri="{FF2B5EF4-FFF2-40B4-BE49-F238E27FC236}">
                  <a16:creationId xmlns:a16="http://schemas.microsoft.com/office/drawing/2014/main" id="{DBCD3970-04DA-4416-AB85-EC4EEAF1275A}"/>
                </a:ext>
              </a:extLst>
            </p:cNvPr>
            <p:cNvSpPr>
              <a:spLocks noChangeAspect="1"/>
            </p:cNvSpPr>
            <p:nvPr/>
          </p:nvSpPr>
          <p:spPr>
            <a:xfrm>
              <a:off x="1761784" y="2035043"/>
              <a:ext cx="1260000" cy="1260000"/>
            </a:xfrm>
            <a:prstGeom prst="ellipse">
              <a:avLst/>
            </a:prstGeom>
            <a:solidFill>
              <a:schemeClr val="accent6"/>
            </a:solidFill>
            <a:ln w="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8" name="Bildobjekt 7">
              <a:extLst>
                <a:ext uri="{FF2B5EF4-FFF2-40B4-BE49-F238E27FC236}">
                  <a16:creationId xmlns:a16="http://schemas.microsoft.com/office/drawing/2014/main" id="{C2C1447D-6518-4116-A2F5-758B2186E1CC}"/>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2057576" y="2323116"/>
              <a:ext cx="628414" cy="679324"/>
            </a:xfrm>
            <a:prstGeom prst="rect">
              <a:avLst/>
            </a:prstGeom>
          </p:spPr>
        </p:pic>
      </p:grpSp>
      <p:grpSp>
        <p:nvGrpSpPr>
          <p:cNvPr id="14" name="Grupp 13">
            <a:extLst>
              <a:ext uri="{FF2B5EF4-FFF2-40B4-BE49-F238E27FC236}">
                <a16:creationId xmlns:a16="http://schemas.microsoft.com/office/drawing/2014/main" id="{233FEFA4-F02C-476A-BC67-740AC8984E31}"/>
              </a:ext>
            </a:extLst>
          </p:cNvPr>
          <p:cNvGrpSpPr/>
          <p:nvPr/>
        </p:nvGrpSpPr>
        <p:grpSpPr>
          <a:xfrm>
            <a:off x="9131575" y="2035043"/>
            <a:ext cx="1260000" cy="1260000"/>
            <a:chOff x="9131575" y="2035043"/>
            <a:chExt cx="1260000" cy="1260000"/>
          </a:xfrm>
        </p:grpSpPr>
        <p:sp>
          <p:nvSpPr>
            <p:cNvPr id="7" name="Ellips 6">
              <a:extLst>
                <a:ext uri="{FF2B5EF4-FFF2-40B4-BE49-F238E27FC236}">
                  <a16:creationId xmlns:a16="http://schemas.microsoft.com/office/drawing/2014/main" id="{B311D4D5-6AA5-4BF7-8470-0122C20E3D8D}"/>
                </a:ext>
              </a:extLst>
            </p:cNvPr>
            <p:cNvSpPr>
              <a:spLocks noChangeAspect="1"/>
            </p:cNvSpPr>
            <p:nvPr/>
          </p:nvSpPr>
          <p:spPr>
            <a:xfrm>
              <a:off x="9131575" y="2035043"/>
              <a:ext cx="1260000" cy="1260000"/>
            </a:xfrm>
            <a:prstGeom prst="ellipse">
              <a:avLst/>
            </a:prstGeom>
            <a:solidFill>
              <a:schemeClr val="accent6"/>
            </a:solidFill>
            <a:ln w="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9" name="Bildobjekt 8">
              <a:extLst>
                <a:ext uri="{FF2B5EF4-FFF2-40B4-BE49-F238E27FC236}">
                  <a16:creationId xmlns:a16="http://schemas.microsoft.com/office/drawing/2014/main" id="{540445C6-B101-41D1-B0FA-13BA6EA3E6A0}"/>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9337277" y="2420381"/>
              <a:ext cx="848596" cy="522840"/>
            </a:xfrm>
            <a:prstGeom prst="rect">
              <a:avLst/>
            </a:prstGeom>
          </p:spPr>
        </p:pic>
      </p:grpSp>
      <p:grpSp>
        <p:nvGrpSpPr>
          <p:cNvPr id="12" name="Grupp 11">
            <a:extLst>
              <a:ext uri="{FF2B5EF4-FFF2-40B4-BE49-F238E27FC236}">
                <a16:creationId xmlns:a16="http://schemas.microsoft.com/office/drawing/2014/main" id="{42C92C33-4424-400E-8514-7CB96A7D8F80}"/>
              </a:ext>
            </a:extLst>
          </p:cNvPr>
          <p:cNvGrpSpPr/>
          <p:nvPr/>
        </p:nvGrpSpPr>
        <p:grpSpPr>
          <a:xfrm>
            <a:off x="4211557" y="2035043"/>
            <a:ext cx="1260000" cy="1260000"/>
            <a:chOff x="4211557" y="2035043"/>
            <a:chExt cx="1260000" cy="1260000"/>
          </a:xfrm>
        </p:grpSpPr>
        <p:sp>
          <p:nvSpPr>
            <p:cNvPr id="5" name="Ellips 4">
              <a:extLst>
                <a:ext uri="{FF2B5EF4-FFF2-40B4-BE49-F238E27FC236}">
                  <a16:creationId xmlns:a16="http://schemas.microsoft.com/office/drawing/2014/main" id="{0F9244B3-B608-40C3-B531-5B0FDEA727D1}"/>
                </a:ext>
              </a:extLst>
            </p:cNvPr>
            <p:cNvSpPr>
              <a:spLocks noChangeAspect="1"/>
            </p:cNvSpPr>
            <p:nvPr/>
          </p:nvSpPr>
          <p:spPr>
            <a:xfrm>
              <a:off x="4211557" y="2035043"/>
              <a:ext cx="1260000" cy="1260000"/>
            </a:xfrm>
            <a:prstGeom prst="ellipse">
              <a:avLst/>
            </a:prstGeom>
            <a:solidFill>
              <a:schemeClr val="accent6"/>
            </a:solidFill>
            <a:ln w="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0" name="Bildobjekt 9">
              <a:extLst>
                <a:ext uri="{FF2B5EF4-FFF2-40B4-BE49-F238E27FC236}">
                  <a16:creationId xmlns:a16="http://schemas.microsoft.com/office/drawing/2014/main" id="{6BCA2519-7647-479B-81AA-40FA8CD05E25}"/>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4485445" y="2316708"/>
              <a:ext cx="725872" cy="600433"/>
            </a:xfrm>
            <a:prstGeom prst="rect">
              <a:avLst/>
            </a:prstGeom>
          </p:spPr>
        </p:pic>
      </p:grpSp>
      <p:grpSp>
        <p:nvGrpSpPr>
          <p:cNvPr id="13" name="Grupp 12">
            <a:extLst>
              <a:ext uri="{FF2B5EF4-FFF2-40B4-BE49-F238E27FC236}">
                <a16:creationId xmlns:a16="http://schemas.microsoft.com/office/drawing/2014/main" id="{B0B36E2A-F6EB-441B-8638-59F6CDB3F712}"/>
              </a:ext>
            </a:extLst>
          </p:cNvPr>
          <p:cNvGrpSpPr/>
          <p:nvPr/>
        </p:nvGrpSpPr>
        <p:grpSpPr>
          <a:xfrm>
            <a:off x="6654506" y="2035043"/>
            <a:ext cx="1260000" cy="1260000"/>
            <a:chOff x="6654506" y="2035043"/>
            <a:chExt cx="1260000" cy="1260000"/>
          </a:xfrm>
        </p:grpSpPr>
        <p:sp>
          <p:nvSpPr>
            <p:cNvPr id="6" name="Ellips 5">
              <a:extLst>
                <a:ext uri="{FF2B5EF4-FFF2-40B4-BE49-F238E27FC236}">
                  <a16:creationId xmlns:a16="http://schemas.microsoft.com/office/drawing/2014/main" id="{CF75D42C-36A1-4718-9AD6-33D8D67E8933}"/>
                </a:ext>
              </a:extLst>
            </p:cNvPr>
            <p:cNvSpPr>
              <a:spLocks noChangeAspect="1"/>
            </p:cNvSpPr>
            <p:nvPr/>
          </p:nvSpPr>
          <p:spPr>
            <a:xfrm>
              <a:off x="6654506" y="2035043"/>
              <a:ext cx="1260000" cy="1260000"/>
            </a:xfrm>
            <a:prstGeom prst="ellipse">
              <a:avLst/>
            </a:prstGeom>
            <a:solidFill>
              <a:schemeClr val="accent6"/>
            </a:solidFill>
            <a:ln w="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1" name="Bildobjekt 10">
              <a:extLst>
                <a:ext uri="{FF2B5EF4-FFF2-40B4-BE49-F238E27FC236}">
                  <a16:creationId xmlns:a16="http://schemas.microsoft.com/office/drawing/2014/main" id="{C7C4EF2F-D410-4EFE-8471-9359331BDD3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936883" y="2402666"/>
              <a:ext cx="708894" cy="531670"/>
            </a:xfrm>
            <a:prstGeom prst="rect">
              <a:avLst/>
            </a:prstGeom>
          </p:spPr>
        </p:pic>
      </p:grpSp>
      <p:sp>
        <p:nvSpPr>
          <p:cNvPr id="26" name="Platshållare för innehåll 5">
            <a:extLst>
              <a:ext uri="{FF2B5EF4-FFF2-40B4-BE49-F238E27FC236}">
                <a16:creationId xmlns:a16="http://schemas.microsoft.com/office/drawing/2014/main" id="{3635B9EF-92C2-4D25-8555-8EAAE4F3A127}"/>
              </a:ext>
            </a:extLst>
          </p:cNvPr>
          <p:cNvSpPr txBox="1">
            <a:spLocks/>
          </p:cNvSpPr>
          <p:nvPr/>
        </p:nvSpPr>
        <p:spPr>
          <a:xfrm>
            <a:off x="1221784" y="3610311"/>
            <a:ext cx="2340000" cy="400110"/>
          </a:xfrm>
          <a:prstGeom prst="rect">
            <a:avLst/>
          </a:prstGeom>
        </p:spPr>
        <p:txBody>
          <a:bodyPr vert="horz" lIns="91440" tIns="45720" rIns="91440" bIns="45720" rtlCol="0">
            <a:spAutoFit/>
          </a:bodyPr>
          <a:lstStyle>
            <a:lvl1pPr marL="258763" indent="-228600" algn="l" defTabSz="914400" rtl="0" eaLnBrk="1" latinLnBrk="0" hangingPunct="1">
              <a:lnSpc>
                <a:spcPct val="100000"/>
              </a:lnSpc>
              <a:spcBef>
                <a:spcPts val="0"/>
              </a:spcBef>
              <a:spcAft>
                <a:spcPts val="1200"/>
              </a:spcAft>
              <a:buFont typeface="Symbol" panose="05050102010706020507" pitchFamily="18" charset="2"/>
              <a:buChar char=""/>
              <a:defRPr sz="18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Symbol" panose="05050102010706020507" pitchFamily="18" charset="2"/>
              <a:buChar char="-"/>
              <a:defRPr sz="16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163" indent="0" algn="ctr">
              <a:buFont typeface="Symbol" panose="05050102010706020507" pitchFamily="18" charset="2"/>
              <a:buNone/>
            </a:pPr>
            <a:r>
              <a:rPr lang="sv-SE" sz="2000" b="1" spc="-20" dirty="0"/>
              <a:t>Kunskapsstöd</a:t>
            </a:r>
          </a:p>
        </p:txBody>
      </p:sp>
      <p:sp>
        <p:nvSpPr>
          <p:cNvPr id="27" name="Platshållare för innehåll 5">
            <a:extLst>
              <a:ext uri="{FF2B5EF4-FFF2-40B4-BE49-F238E27FC236}">
                <a16:creationId xmlns:a16="http://schemas.microsoft.com/office/drawing/2014/main" id="{A5E707B8-5176-49C4-9AE9-8FD04DA001B3}"/>
              </a:ext>
            </a:extLst>
          </p:cNvPr>
          <p:cNvSpPr txBox="1">
            <a:spLocks/>
          </p:cNvSpPr>
          <p:nvPr/>
        </p:nvSpPr>
        <p:spPr>
          <a:xfrm>
            <a:off x="3671557" y="3610311"/>
            <a:ext cx="2340000" cy="707886"/>
          </a:xfrm>
          <a:prstGeom prst="rect">
            <a:avLst/>
          </a:prstGeom>
        </p:spPr>
        <p:txBody>
          <a:bodyPr vert="horz" wrap="square" lIns="91440" tIns="45720" rIns="91440" bIns="45720" rtlCol="0">
            <a:spAutoFit/>
          </a:bodyPr>
          <a:lstStyle>
            <a:lvl1pPr marL="258763" indent="-228600" algn="l" defTabSz="914400" rtl="0" eaLnBrk="1" latinLnBrk="0" hangingPunct="1">
              <a:lnSpc>
                <a:spcPct val="100000"/>
              </a:lnSpc>
              <a:spcBef>
                <a:spcPts val="0"/>
              </a:spcBef>
              <a:spcAft>
                <a:spcPts val="1200"/>
              </a:spcAft>
              <a:buFont typeface="Symbol" panose="05050102010706020507" pitchFamily="18" charset="2"/>
              <a:buChar char=""/>
              <a:defRPr sz="18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Symbol" panose="05050102010706020507" pitchFamily="18" charset="2"/>
              <a:buChar char="-"/>
              <a:defRPr sz="16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163" indent="0" algn="ctr">
              <a:buNone/>
            </a:pPr>
            <a:r>
              <a:rPr lang="sv-SE" sz="2000" b="1" spc="-20" dirty="0"/>
              <a:t>Uppföljning</a:t>
            </a:r>
            <a:br>
              <a:rPr lang="sv-SE" sz="2000" b="1" spc="-20" dirty="0"/>
            </a:br>
            <a:r>
              <a:rPr lang="sv-SE" sz="2000" b="1" spc="-20" dirty="0"/>
              <a:t>&amp; analys</a:t>
            </a:r>
          </a:p>
        </p:txBody>
      </p:sp>
      <p:sp>
        <p:nvSpPr>
          <p:cNvPr id="28" name="Platshållare för innehåll 5">
            <a:extLst>
              <a:ext uri="{FF2B5EF4-FFF2-40B4-BE49-F238E27FC236}">
                <a16:creationId xmlns:a16="http://schemas.microsoft.com/office/drawing/2014/main" id="{E63C3918-71AA-446B-B759-7293D43A7581}"/>
              </a:ext>
            </a:extLst>
          </p:cNvPr>
          <p:cNvSpPr txBox="1">
            <a:spLocks/>
          </p:cNvSpPr>
          <p:nvPr/>
        </p:nvSpPr>
        <p:spPr>
          <a:xfrm>
            <a:off x="6114506" y="3610311"/>
            <a:ext cx="2340000" cy="707886"/>
          </a:xfrm>
          <a:prstGeom prst="rect">
            <a:avLst/>
          </a:prstGeom>
        </p:spPr>
        <p:txBody>
          <a:bodyPr vert="horz" wrap="square" lIns="91440" tIns="45720" rIns="91440" bIns="45720" rtlCol="0">
            <a:spAutoFit/>
          </a:bodyPr>
          <a:lstStyle>
            <a:lvl1pPr marL="258763" indent="-228600" algn="l" defTabSz="914400" rtl="0" eaLnBrk="1" latinLnBrk="0" hangingPunct="1">
              <a:lnSpc>
                <a:spcPct val="100000"/>
              </a:lnSpc>
              <a:spcBef>
                <a:spcPts val="0"/>
              </a:spcBef>
              <a:spcAft>
                <a:spcPts val="1200"/>
              </a:spcAft>
              <a:buFont typeface="Symbol" panose="05050102010706020507" pitchFamily="18" charset="2"/>
              <a:buChar char=""/>
              <a:defRPr sz="18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Symbol" panose="05050102010706020507" pitchFamily="18" charset="2"/>
              <a:buChar char="-"/>
              <a:defRPr sz="16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163" indent="0" algn="ctr">
              <a:buNone/>
            </a:pPr>
            <a:r>
              <a:rPr lang="sv-SE" sz="2000" b="1" spc="-20" dirty="0"/>
              <a:t>Verksamhets-</a:t>
            </a:r>
            <a:br>
              <a:rPr lang="sv-SE" sz="2000" b="1" spc="-20" dirty="0"/>
            </a:br>
            <a:r>
              <a:rPr lang="sv-SE" sz="2000" b="1" spc="-20" dirty="0"/>
              <a:t>utveckling</a:t>
            </a:r>
          </a:p>
        </p:txBody>
      </p:sp>
      <p:sp>
        <p:nvSpPr>
          <p:cNvPr id="29" name="Platshållare för innehåll 5">
            <a:extLst>
              <a:ext uri="{FF2B5EF4-FFF2-40B4-BE49-F238E27FC236}">
                <a16:creationId xmlns:a16="http://schemas.microsoft.com/office/drawing/2014/main" id="{C445E1AE-AB9A-4D31-9ED9-99EBAC285B14}"/>
              </a:ext>
            </a:extLst>
          </p:cNvPr>
          <p:cNvSpPr txBox="1">
            <a:spLocks/>
          </p:cNvSpPr>
          <p:nvPr/>
        </p:nvSpPr>
        <p:spPr>
          <a:xfrm>
            <a:off x="8591575" y="3610311"/>
            <a:ext cx="2340000" cy="400110"/>
          </a:xfrm>
          <a:prstGeom prst="rect">
            <a:avLst/>
          </a:prstGeom>
        </p:spPr>
        <p:txBody>
          <a:bodyPr vert="horz" wrap="square" lIns="91440" tIns="45720" rIns="91440" bIns="45720" rtlCol="0">
            <a:spAutoFit/>
          </a:bodyPr>
          <a:lstStyle>
            <a:lvl1pPr marL="258763" indent="-228600" algn="l" defTabSz="914400" rtl="0" eaLnBrk="1" latinLnBrk="0" hangingPunct="1">
              <a:lnSpc>
                <a:spcPct val="100000"/>
              </a:lnSpc>
              <a:spcBef>
                <a:spcPts val="0"/>
              </a:spcBef>
              <a:spcAft>
                <a:spcPts val="1200"/>
              </a:spcAft>
              <a:buFont typeface="Symbol" panose="05050102010706020507" pitchFamily="18" charset="2"/>
              <a:buChar char=""/>
              <a:defRPr sz="18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Symbol" panose="05050102010706020507" pitchFamily="18" charset="2"/>
              <a:buChar char="-"/>
              <a:defRPr sz="16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163" indent="0" algn="ctr">
              <a:buNone/>
            </a:pPr>
            <a:r>
              <a:rPr lang="sv-SE" sz="2000" b="1" spc="-20" dirty="0"/>
              <a:t>Ledarskap</a:t>
            </a:r>
          </a:p>
        </p:txBody>
      </p:sp>
      <p:sp>
        <p:nvSpPr>
          <p:cNvPr id="30" name="Rektangel 29">
            <a:extLst>
              <a:ext uri="{FF2B5EF4-FFF2-40B4-BE49-F238E27FC236}">
                <a16:creationId xmlns:a16="http://schemas.microsoft.com/office/drawing/2014/main" id="{B00F1C98-868C-4663-A57C-46532C0D4814}"/>
              </a:ext>
            </a:extLst>
          </p:cNvPr>
          <p:cNvSpPr/>
          <p:nvPr/>
        </p:nvSpPr>
        <p:spPr>
          <a:xfrm>
            <a:off x="1221784" y="4318197"/>
            <a:ext cx="2340000" cy="1384995"/>
          </a:xfrm>
          <a:prstGeom prst="rect">
            <a:avLst/>
          </a:prstGeom>
        </p:spPr>
        <p:txBody>
          <a:bodyPr wrap="square">
            <a:spAutoFit/>
          </a:bodyPr>
          <a:lstStyle/>
          <a:p>
            <a:pPr marL="180000" indent="-180000">
              <a:buFont typeface="Arial" panose="020B0604020202020204" pitchFamily="34" charset="0"/>
              <a:buChar char="•"/>
            </a:pPr>
            <a:r>
              <a:rPr lang="sv-SE" sz="1400" dirty="0"/>
              <a:t>Handböcker</a:t>
            </a:r>
          </a:p>
          <a:p>
            <a:pPr marL="180000" indent="-180000">
              <a:buFont typeface="Arial" panose="020B0604020202020204" pitchFamily="34" charset="0"/>
              <a:buChar char="•"/>
            </a:pPr>
            <a:r>
              <a:rPr lang="sv-SE" sz="1400" dirty="0"/>
              <a:t>Riktlinjer</a:t>
            </a:r>
          </a:p>
          <a:p>
            <a:pPr marL="180000" indent="-180000">
              <a:buFont typeface="Arial" panose="020B0604020202020204" pitchFamily="34" charset="0"/>
              <a:buChar char="•"/>
            </a:pPr>
            <a:r>
              <a:rPr lang="sv-SE" sz="1400" dirty="0"/>
              <a:t>Vägledningar</a:t>
            </a:r>
          </a:p>
          <a:p>
            <a:pPr marL="180000" indent="-180000">
              <a:buFont typeface="Arial" panose="020B0604020202020204" pitchFamily="34" charset="0"/>
              <a:buChar char="•"/>
            </a:pPr>
            <a:r>
              <a:rPr lang="sv-SE" sz="1400" dirty="0"/>
              <a:t>Rekommendationer</a:t>
            </a:r>
          </a:p>
          <a:p>
            <a:pPr marL="180000" indent="-180000">
              <a:buFont typeface="Arial" panose="020B0604020202020204" pitchFamily="34" charset="0"/>
              <a:buChar char="•"/>
            </a:pPr>
            <a:r>
              <a:rPr lang="sv-SE" sz="1400" dirty="0"/>
              <a:t>Beslutsstöd </a:t>
            </a:r>
          </a:p>
          <a:p>
            <a:pPr marL="180000" indent="-180000">
              <a:buFont typeface="Arial" panose="020B0604020202020204" pitchFamily="34" charset="0"/>
              <a:buChar char="•"/>
            </a:pPr>
            <a:r>
              <a:rPr lang="sv-SE" sz="1400" dirty="0"/>
              <a:t>Akademisk forskning</a:t>
            </a:r>
          </a:p>
        </p:txBody>
      </p:sp>
      <p:sp>
        <p:nvSpPr>
          <p:cNvPr id="31" name="Rektangel 30">
            <a:extLst>
              <a:ext uri="{FF2B5EF4-FFF2-40B4-BE49-F238E27FC236}">
                <a16:creationId xmlns:a16="http://schemas.microsoft.com/office/drawing/2014/main" id="{C51DF397-455D-4880-9C64-6FECB5AC8BBC}"/>
              </a:ext>
            </a:extLst>
          </p:cNvPr>
          <p:cNvSpPr/>
          <p:nvPr/>
        </p:nvSpPr>
        <p:spPr>
          <a:xfrm>
            <a:off x="3693970" y="4318197"/>
            <a:ext cx="2402030" cy="1600438"/>
          </a:xfrm>
          <a:prstGeom prst="rect">
            <a:avLst/>
          </a:prstGeom>
        </p:spPr>
        <p:txBody>
          <a:bodyPr wrap="square">
            <a:spAutoFit/>
          </a:bodyPr>
          <a:lstStyle/>
          <a:p>
            <a:r>
              <a:rPr lang="sv-SE" sz="1400" dirty="0"/>
              <a:t>Beskriva, mäta och dokumentera enskilda personers problem/behov, insatser och resultat och aggregera informationen och göra en analys av det som uppföljningen visar</a:t>
            </a:r>
          </a:p>
        </p:txBody>
      </p:sp>
      <p:sp>
        <p:nvSpPr>
          <p:cNvPr id="32" name="Rektangel 31">
            <a:extLst>
              <a:ext uri="{FF2B5EF4-FFF2-40B4-BE49-F238E27FC236}">
                <a16:creationId xmlns:a16="http://schemas.microsoft.com/office/drawing/2014/main" id="{182B4379-D0C5-43AE-BA5F-352DC1F2DDD7}"/>
              </a:ext>
            </a:extLst>
          </p:cNvPr>
          <p:cNvSpPr/>
          <p:nvPr/>
        </p:nvSpPr>
        <p:spPr>
          <a:xfrm>
            <a:off x="6287946" y="4355487"/>
            <a:ext cx="2219149" cy="954107"/>
          </a:xfrm>
          <a:prstGeom prst="rect">
            <a:avLst/>
          </a:prstGeom>
        </p:spPr>
        <p:txBody>
          <a:bodyPr wrap="square">
            <a:spAutoFit/>
          </a:bodyPr>
          <a:lstStyle/>
          <a:p>
            <a:r>
              <a:rPr lang="sv-SE" sz="1400" dirty="0"/>
              <a:t>Åtgärder som syftar till att förbättra resultatet av en insats eller ett arbetssätt utifrån funna brister</a:t>
            </a:r>
          </a:p>
        </p:txBody>
      </p:sp>
      <p:sp>
        <p:nvSpPr>
          <p:cNvPr id="33" name="Rektangel 32">
            <a:extLst>
              <a:ext uri="{FF2B5EF4-FFF2-40B4-BE49-F238E27FC236}">
                <a16:creationId xmlns:a16="http://schemas.microsoft.com/office/drawing/2014/main" id="{CA8F0A22-888D-429F-8E2A-176AE2EDA4F8}"/>
              </a:ext>
            </a:extLst>
          </p:cNvPr>
          <p:cNvSpPr/>
          <p:nvPr/>
        </p:nvSpPr>
        <p:spPr>
          <a:xfrm>
            <a:off x="8822162" y="4355487"/>
            <a:ext cx="2402030" cy="1600438"/>
          </a:xfrm>
          <a:prstGeom prst="rect">
            <a:avLst/>
          </a:prstGeom>
        </p:spPr>
        <p:txBody>
          <a:bodyPr wrap="square">
            <a:spAutoFit/>
          </a:bodyPr>
          <a:lstStyle/>
          <a:p>
            <a:r>
              <a:rPr lang="sv-SE" sz="1400" dirty="0"/>
              <a:t>Se till att bästa tillgängliga kunskap används, att </a:t>
            </a:r>
            <a:br>
              <a:rPr lang="sv-SE" sz="1400" dirty="0"/>
            </a:br>
            <a:r>
              <a:rPr lang="sv-SE" sz="1400" dirty="0"/>
              <a:t>resultaten följs upp och analyseras och att verksamheten arbetar med kontinuerliga förbättringar utifrån funna brister</a:t>
            </a:r>
          </a:p>
        </p:txBody>
      </p:sp>
      <p:grpSp>
        <p:nvGrpSpPr>
          <p:cNvPr id="36" name="Grupp 35">
            <a:extLst>
              <a:ext uri="{FF2B5EF4-FFF2-40B4-BE49-F238E27FC236}">
                <a16:creationId xmlns:a16="http://schemas.microsoft.com/office/drawing/2014/main" id="{CFF01E79-4E9C-4B6F-898B-858833EBB4EA}"/>
              </a:ext>
            </a:extLst>
          </p:cNvPr>
          <p:cNvGrpSpPr/>
          <p:nvPr/>
        </p:nvGrpSpPr>
        <p:grpSpPr>
          <a:xfrm>
            <a:off x="51526" y="6343311"/>
            <a:ext cx="1940118" cy="364282"/>
            <a:chOff x="5128588" y="5072932"/>
            <a:chExt cx="1940118" cy="364282"/>
          </a:xfrm>
        </p:grpSpPr>
        <p:sp>
          <p:nvSpPr>
            <p:cNvPr id="37" name="Platshållare för innehåll 5">
              <a:extLst>
                <a:ext uri="{FF2B5EF4-FFF2-40B4-BE49-F238E27FC236}">
                  <a16:creationId xmlns:a16="http://schemas.microsoft.com/office/drawing/2014/main" id="{655622D1-9E06-4F10-9335-A35FC8FBC9EB}"/>
                </a:ext>
              </a:extLst>
            </p:cNvPr>
            <p:cNvSpPr txBox="1">
              <a:spLocks/>
            </p:cNvSpPr>
            <p:nvPr/>
          </p:nvSpPr>
          <p:spPr>
            <a:xfrm>
              <a:off x="5128588" y="5083271"/>
              <a:ext cx="1940118" cy="353943"/>
            </a:xfrm>
            <a:prstGeom prst="rect">
              <a:avLst/>
            </a:prstGeom>
          </p:spPr>
          <p:txBody>
            <a:bodyPr vert="horz" lIns="91440" tIns="45720" rIns="91440" bIns="45720" rtlCol="0">
              <a:spAutoFit/>
            </a:bodyPr>
            <a:lstStyle>
              <a:lvl1pPr marL="258763" indent="-228600" algn="l" defTabSz="914400" rtl="0" eaLnBrk="1" latinLnBrk="0" hangingPunct="1">
                <a:lnSpc>
                  <a:spcPct val="100000"/>
                </a:lnSpc>
                <a:spcBef>
                  <a:spcPts val="0"/>
                </a:spcBef>
                <a:spcAft>
                  <a:spcPts val="1200"/>
                </a:spcAft>
                <a:buFont typeface="Symbol" panose="05050102010706020507" pitchFamily="18" charset="2"/>
                <a:buChar char=""/>
                <a:defRPr sz="18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Symbol" panose="05050102010706020507" pitchFamily="18" charset="2"/>
                <a:buChar char="-"/>
                <a:defRPr sz="16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163" indent="0" algn="ctr">
                <a:buFont typeface="Symbol" panose="05050102010706020507" pitchFamily="18" charset="2"/>
                <a:buNone/>
              </a:pPr>
              <a:r>
                <a:rPr lang="sv-SE" sz="1700" b="1" spc="-20" dirty="0">
                  <a:solidFill>
                    <a:schemeClr val="accent5">
                      <a:lumMod val="60000"/>
                      <a:lumOff val="40000"/>
                    </a:schemeClr>
                  </a:solidFill>
                </a:rPr>
                <a:t>Socialtjänsten</a:t>
              </a:r>
            </a:p>
          </p:txBody>
        </p:sp>
        <p:cxnSp>
          <p:nvCxnSpPr>
            <p:cNvPr id="38" name="Rak koppling 37">
              <a:extLst>
                <a:ext uri="{FF2B5EF4-FFF2-40B4-BE49-F238E27FC236}">
                  <a16:creationId xmlns:a16="http://schemas.microsoft.com/office/drawing/2014/main" id="{28EF02F4-2274-41CD-A66F-79F0919195D3}"/>
                </a:ext>
              </a:extLst>
            </p:cNvPr>
            <p:cNvCxnSpPr/>
            <p:nvPr/>
          </p:nvCxnSpPr>
          <p:spPr>
            <a:xfrm>
              <a:off x="5414838" y="5072932"/>
              <a:ext cx="1404000" cy="0"/>
            </a:xfrm>
            <a:prstGeom prst="line">
              <a:avLst/>
            </a:prstGeom>
            <a:ln w="127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40002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afterEffect">
                                  <p:stCondLst>
                                    <p:cond delay="500"/>
                                  </p:stCondLst>
                                  <p:childTnLst>
                                    <p:set>
                                      <p:cBhvr>
                                        <p:cTn id="6" dur="1" fill="hold">
                                          <p:stCondLst>
                                            <p:cond delay="0"/>
                                          </p:stCondLst>
                                        </p:cTn>
                                        <p:tgtEl>
                                          <p:spTgt spid="25"/>
                                        </p:tgtEl>
                                        <p:attrNameLst>
                                          <p:attrName>style.visibility</p:attrName>
                                        </p:attrNameLst>
                                      </p:cBhvr>
                                      <p:to>
                                        <p:strVal val="visible"/>
                                      </p:to>
                                    </p:set>
                                    <p:animEffect transition="in" filter="barn(outVertical)">
                                      <p:cBhvr>
                                        <p:cTn id="7" dur="1000"/>
                                        <p:tgtEl>
                                          <p:spTgt spid="25"/>
                                        </p:tgtEl>
                                      </p:cBhvr>
                                    </p:animEffect>
                                  </p:childTnLst>
                                </p:cTn>
                              </p:par>
                              <p:par>
                                <p:cTn id="8" presetID="53" presetClass="entr" presetSubtype="16" fill="hold" nodeType="withEffect">
                                  <p:stCondLst>
                                    <p:cond delay="750"/>
                                  </p:stCondLst>
                                  <p:childTnLst>
                                    <p:set>
                                      <p:cBhvr>
                                        <p:cTn id="9" dur="1" fill="hold">
                                          <p:stCondLst>
                                            <p:cond delay="0"/>
                                          </p:stCondLst>
                                        </p:cTn>
                                        <p:tgtEl>
                                          <p:spTgt spid="3"/>
                                        </p:tgtEl>
                                        <p:attrNameLst>
                                          <p:attrName>style.visibility</p:attrName>
                                        </p:attrNameLst>
                                      </p:cBhvr>
                                      <p:to>
                                        <p:strVal val="visible"/>
                                      </p:to>
                                    </p:set>
                                    <p:anim calcmode="lin" valueType="num">
                                      <p:cBhvr>
                                        <p:cTn id="10" dur="500" fill="hold"/>
                                        <p:tgtEl>
                                          <p:spTgt spid="3"/>
                                        </p:tgtEl>
                                        <p:attrNameLst>
                                          <p:attrName>ppt_w</p:attrName>
                                        </p:attrNameLst>
                                      </p:cBhvr>
                                      <p:tavLst>
                                        <p:tav tm="0">
                                          <p:val>
                                            <p:fltVal val="0"/>
                                          </p:val>
                                        </p:tav>
                                        <p:tav tm="100000">
                                          <p:val>
                                            <p:strVal val="#ppt_w"/>
                                          </p:val>
                                        </p:tav>
                                      </p:tavLst>
                                    </p:anim>
                                    <p:anim calcmode="lin" valueType="num">
                                      <p:cBhvr>
                                        <p:cTn id="11" dur="500" fill="hold"/>
                                        <p:tgtEl>
                                          <p:spTgt spid="3"/>
                                        </p:tgtEl>
                                        <p:attrNameLst>
                                          <p:attrName>ppt_h</p:attrName>
                                        </p:attrNameLst>
                                      </p:cBhvr>
                                      <p:tavLst>
                                        <p:tav tm="0">
                                          <p:val>
                                            <p:fltVal val="0"/>
                                          </p:val>
                                        </p:tav>
                                        <p:tav tm="100000">
                                          <p:val>
                                            <p:strVal val="#ppt_h"/>
                                          </p:val>
                                        </p:tav>
                                      </p:tavLst>
                                    </p:anim>
                                    <p:animEffect transition="in" filter="fade">
                                      <p:cBhvr>
                                        <p:cTn id="12" dur="500"/>
                                        <p:tgtEl>
                                          <p:spTgt spid="3"/>
                                        </p:tgtEl>
                                      </p:cBhvr>
                                    </p:animEffect>
                                  </p:childTnLst>
                                </p:cTn>
                              </p:par>
                              <p:par>
                                <p:cTn id="13" presetID="53" presetClass="entr" presetSubtype="16" fill="hold" nodeType="withEffect">
                                  <p:stCondLst>
                                    <p:cond delay="500"/>
                                  </p:stCondLst>
                                  <p:childTnLst>
                                    <p:set>
                                      <p:cBhvr>
                                        <p:cTn id="14" dur="1" fill="hold">
                                          <p:stCondLst>
                                            <p:cond delay="0"/>
                                          </p:stCondLst>
                                        </p:cTn>
                                        <p:tgtEl>
                                          <p:spTgt spid="12"/>
                                        </p:tgtEl>
                                        <p:attrNameLst>
                                          <p:attrName>style.visibility</p:attrName>
                                        </p:attrNameLst>
                                      </p:cBhvr>
                                      <p:to>
                                        <p:strVal val="visible"/>
                                      </p:to>
                                    </p:set>
                                    <p:anim calcmode="lin" valueType="num">
                                      <p:cBhvr>
                                        <p:cTn id="15" dur="500" fill="hold"/>
                                        <p:tgtEl>
                                          <p:spTgt spid="12"/>
                                        </p:tgtEl>
                                        <p:attrNameLst>
                                          <p:attrName>ppt_w</p:attrName>
                                        </p:attrNameLst>
                                      </p:cBhvr>
                                      <p:tavLst>
                                        <p:tav tm="0">
                                          <p:val>
                                            <p:fltVal val="0"/>
                                          </p:val>
                                        </p:tav>
                                        <p:tav tm="100000">
                                          <p:val>
                                            <p:strVal val="#ppt_w"/>
                                          </p:val>
                                        </p:tav>
                                      </p:tavLst>
                                    </p:anim>
                                    <p:anim calcmode="lin" valueType="num">
                                      <p:cBhvr>
                                        <p:cTn id="16" dur="500" fill="hold"/>
                                        <p:tgtEl>
                                          <p:spTgt spid="12"/>
                                        </p:tgtEl>
                                        <p:attrNameLst>
                                          <p:attrName>ppt_h</p:attrName>
                                        </p:attrNameLst>
                                      </p:cBhvr>
                                      <p:tavLst>
                                        <p:tav tm="0">
                                          <p:val>
                                            <p:fltVal val="0"/>
                                          </p:val>
                                        </p:tav>
                                        <p:tav tm="100000">
                                          <p:val>
                                            <p:strVal val="#ppt_h"/>
                                          </p:val>
                                        </p:tav>
                                      </p:tavLst>
                                    </p:anim>
                                    <p:animEffect transition="in" filter="fade">
                                      <p:cBhvr>
                                        <p:cTn id="17" dur="500"/>
                                        <p:tgtEl>
                                          <p:spTgt spid="12"/>
                                        </p:tgtEl>
                                      </p:cBhvr>
                                    </p:animEffect>
                                  </p:childTnLst>
                                </p:cTn>
                              </p:par>
                              <p:par>
                                <p:cTn id="18" presetID="53" presetClass="entr" presetSubtype="16" fill="hold" nodeType="withEffect">
                                  <p:stCondLst>
                                    <p:cond delay="500"/>
                                  </p:stCondLst>
                                  <p:childTnLst>
                                    <p:set>
                                      <p:cBhvr>
                                        <p:cTn id="19" dur="1" fill="hold">
                                          <p:stCondLst>
                                            <p:cond delay="0"/>
                                          </p:stCondLst>
                                        </p:cTn>
                                        <p:tgtEl>
                                          <p:spTgt spid="13"/>
                                        </p:tgtEl>
                                        <p:attrNameLst>
                                          <p:attrName>style.visibility</p:attrName>
                                        </p:attrNameLst>
                                      </p:cBhvr>
                                      <p:to>
                                        <p:strVal val="visible"/>
                                      </p:to>
                                    </p:set>
                                    <p:anim calcmode="lin" valueType="num">
                                      <p:cBhvr>
                                        <p:cTn id="20" dur="500" fill="hold"/>
                                        <p:tgtEl>
                                          <p:spTgt spid="13"/>
                                        </p:tgtEl>
                                        <p:attrNameLst>
                                          <p:attrName>ppt_w</p:attrName>
                                        </p:attrNameLst>
                                      </p:cBhvr>
                                      <p:tavLst>
                                        <p:tav tm="0">
                                          <p:val>
                                            <p:fltVal val="0"/>
                                          </p:val>
                                        </p:tav>
                                        <p:tav tm="100000">
                                          <p:val>
                                            <p:strVal val="#ppt_w"/>
                                          </p:val>
                                        </p:tav>
                                      </p:tavLst>
                                    </p:anim>
                                    <p:anim calcmode="lin" valueType="num">
                                      <p:cBhvr>
                                        <p:cTn id="21" dur="500" fill="hold"/>
                                        <p:tgtEl>
                                          <p:spTgt spid="13"/>
                                        </p:tgtEl>
                                        <p:attrNameLst>
                                          <p:attrName>ppt_h</p:attrName>
                                        </p:attrNameLst>
                                      </p:cBhvr>
                                      <p:tavLst>
                                        <p:tav tm="0">
                                          <p:val>
                                            <p:fltVal val="0"/>
                                          </p:val>
                                        </p:tav>
                                        <p:tav tm="100000">
                                          <p:val>
                                            <p:strVal val="#ppt_h"/>
                                          </p:val>
                                        </p:tav>
                                      </p:tavLst>
                                    </p:anim>
                                    <p:animEffect transition="in" filter="fade">
                                      <p:cBhvr>
                                        <p:cTn id="22" dur="500"/>
                                        <p:tgtEl>
                                          <p:spTgt spid="13"/>
                                        </p:tgtEl>
                                      </p:cBhvr>
                                    </p:animEffect>
                                  </p:childTnLst>
                                </p:cTn>
                              </p:par>
                              <p:par>
                                <p:cTn id="23" presetID="53" presetClass="entr" presetSubtype="16" fill="hold" nodeType="withEffect">
                                  <p:stCondLst>
                                    <p:cond delay="750"/>
                                  </p:stCondLst>
                                  <p:childTnLst>
                                    <p:set>
                                      <p:cBhvr>
                                        <p:cTn id="24" dur="1" fill="hold">
                                          <p:stCondLst>
                                            <p:cond delay="0"/>
                                          </p:stCondLst>
                                        </p:cTn>
                                        <p:tgtEl>
                                          <p:spTgt spid="14"/>
                                        </p:tgtEl>
                                        <p:attrNameLst>
                                          <p:attrName>style.visibility</p:attrName>
                                        </p:attrNameLst>
                                      </p:cBhvr>
                                      <p:to>
                                        <p:strVal val="visible"/>
                                      </p:to>
                                    </p:set>
                                    <p:anim calcmode="lin" valueType="num">
                                      <p:cBhvr>
                                        <p:cTn id="25" dur="500" fill="hold"/>
                                        <p:tgtEl>
                                          <p:spTgt spid="14"/>
                                        </p:tgtEl>
                                        <p:attrNameLst>
                                          <p:attrName>ppt_w</p:attrName>
                                        </p:attrNameLst>
                                      </p:cBhvr>
                                      <p:tavLst>
                                        <p:tav tm="0">
                                          <p:val>
                                            <p:fltVal val="0"/>
                                          </p:val>
                                        </p:tav>
                                        <p:tav tm="100000">
                                          <p:val>
                                            <p:strVal val="#ppt_w"/>
                                          </p:val>
                                        </p:tav>
                                      </p:tavLst>
                                    </p:anim>
                                    <p:anim calcmode="lin" valueType="num">
                                      <p:cBhvr>
                                        <p:cTn id="26" dur="500" fill="hold"/>
                                        <p:tgtEl>
                                          <p:spTgt spid="14"/>
                                        </p:tgtEl>
                                        <p:attrNameLst>
                                          <p:attrName>ppt_h</p:attrName>
                                        </p:attrNameLst>
                                      </p:cBhvr>
                                      <p:tavLst>
                                        <p:tav tm="0">
                                          <p:val>
                                            <p:fltVal val="0"/>
                                          </p:val>
                                        </p:tav>
                                        <p:tav tm="100000">
                                          <p:val>
                                            <p:strVal val="#ppt_h"/>
                                          </p:val>
                                        </p:tav>
                                      </p:tavLst>
                                    </p:anim>
                                    <p:animEffect transition="in" filter="fade">
                                      <p:cBhvr>
                                        <p:cTn id="27" dur="500"/>
                                        <p:tgtEl>
                                          <p:spTgt spid="14"/>
                                        </p:tgtEl>
                                      </p:cBhvr>
                                    </p:animEffect>
                                  </p:childTnLst>
                                </p:cTn>
                              </p:par>
                            </p:childTnLst>
                          </p:cTn>
                        </p:par>
                        <p:par>
                          <p:cTn id="28" fill="hold">
                            <p:stCondLst>
                              <p:cond delay="1500"/>
                            </p:stCondLst>
                            <p:childTnLst>
                              <p:par>
                                <p:cTn id="29" presetID="12" presetClass="entr" presetSubtype="1" fill="hold" grpId="0" nodeType="afterEffect">
                                  <p:stCondLst>
                                    <p:cond delay="0"/>
                                  </p:stCondLst>
                                  <p:childTnLst>
                                    <p:set>
                                      <p:cBhvr>
                                        <p:cTn id="30" dur="1" fill="hold">
                                          <p:stCondLst>
                                            <p:cond delay="0"/>
                                          </p:stCondLst>
                                        </p:cTn>
                                        <p:tgtEl>
                                          <p:spTgt spid="26"/>
                                        </p:tgtEl>
                                        <p:attrNameLst>
                                          <p:attrName>style.visibility</p:attrName>
                                        </p:attrNameLst>
                                      </p:cBhvr>
                                      <p:to>
                                        <p:strVal val="visible"/>
                                      </p:to>
                                    </p:set>
                                    <p:anim calcmode="lin" valueType="num">
                                      <p:cBhvr additive="base">
                                        <p:cTn id="31" dur="500"/>
                                        <p:tgtEl>
                                          <p:spTgt spid="26"/>
                                        </p:tgtEl>
                                        <p:attrNameLst>
                                          <p:attrName>ppt_y</p:attrName>
                                        </p:attrNameLst>
                                      </p:cBhvr>
                                      <p:tavLst>
                                        <p:tav tm="0">
                                          <p:val>
                                            <p:strVal val="#ppt_y-#ppt_h*1.125000"/>
                                          </p:val>
                                        </p:tav>
                                        <p:tav tm="100000">
                                          <p:val>
                                            <p:strVal val="#ppt_y"/>
                                          </p:val>
                                        </p:tav>
                                      </p:tavLst>
                                    </p:anim>
                                    <p:animEffect transition="in" filter="wipe(down)">
                                      <p:cBhvr>
                                        <p:cTn id="32" dur="500"/>
                                        <p:tgtEl>
                                          <p:spTgt spid="26"/>
                                        </p:tgtEl>
                                      </p:cBhvr>
                                    </p:animEffect>
                                  </p:childTnLst>
                                </p:cTn>
                              </p:par>
                              <p:par>
                                <p:cTn id="33" presetID="12" presetClass="entr" presetSubtype="1" fill="hold" grpId="0" nodeType="withEffect">
                                  <p:stCondLst>
                                    <p:cond delay="100"/>
                                  </p:stCondLst>
                                  <p:childTnLst>
                                    <p:set>
                                      <p:cBhvr>
                                        <p:cTn id="34" dur="1" fill="hold">
                                          <p:stCondLst>
                                            <p:cond delay="0"/>
                                          </p:stCondLst>
                                        </p:cTn>
                                        <p:tgtEl>
                                          <p:spTgt spid="27"/>
                                        </p:tgtEl>
                                        <p:attrNameLst>
                                          <p:attrName>style.visibility</p:attrName>
                                        </p:attrNameLst>
                                      </p:cBhvr>
                                      <p:to>
                                        <p:strVal val="visible"/>
                                      </p:to>
                                    </p:set>
                                    <p:anim calcmode="lin" valueType="num">
                                      <p:cBhvr additive="base">
                                        <p:cTn id="35" dur="500"/>
                                        <p:tgtEl>
                                          <p:spTgt spid="27"/>
                                        </p:tgtEl>
                                        <p:attrNameLst>
                                          <p:attrName>ppt_y</p:attrName>
                                        </p:attrNameLst>
                                      </p:cBhvr>
                                      <p:tavLst>
                                        <p:tav tm="0">
                                          <p:val>
                                            <p:strVal val="#ppt_y-#ppt_h*1.125000"/>
                                          </p:val>
                                        </p:tav>
                                        <p:tav tm="100000">
                                          <p:val>
                                            <p:strVal val="#ppt_y"/>
                                          </p:val>
                                        </p:tav>
                                      </p:tavLst>
                                    </p:anim>
                                    <p:animEffect transition="in" filter="wipe(down)">
                                      <p:cBhvr>
                                        <p:cTn id="36" dur="500"/>
                                        <p:tgtEl>
                                          <p:spTgt spid="27"/>
                                        </p:tgtEl>
                                      </p:cBhvr>
                                    </p:animEffect>
                                  </p:childTnLst>
                                </p:cTn>
                              </p:par>
                              <p:par>
                                <p:cTn id="37" presetID="12" presetClass="entr" presetSubtype="1" fill="hold" grpId="0" nodeType="withEffect">
                                  <p:stCondLst>
                                    <p:cond delay="200"/>
                                  </p:stCondLst>
                                  <p:childTnLst>
                                    <p:set>
                                      <p:cBhvr>
                                        <p:cTn id="38" dur="1" fill="hold">
                                          <p:stCondLst>
                                            <p:cond delay="0"/>
                                          </p:stCondLst>
                                        </p:cTn>
                                        <p:tgtEl>
                                          <p:spTgt spid="28"/>
                                        </p:tgtEl>
                                        <p:attrNameLst>
                                          <p:attrName>style.visibility</p:attrName>
                                        </p:attrNameLst>
                                      </p:cBhvr>
                                      <p:to>
                                        <p:strVal val="visible"/>
                                      </p:to>
                                    </p:set>
                                    <p:anim calcmode="lin" valueType="num">
                                      <p:cBhvr additive="base">
                                        <p:cTn id="39" dur="500"/>
                                        <p:tgtEl>
                                          <p:spTgt spid="28"/>
                                        </p:tgtEl>
                                        <p:attrNameLst>
                                          <p:attrName>ppt_y</p:attrName>
                                        </p:attrNameLst>
                                      </p:cBhvr>
                                      <p:tavLst>
                                        <p:tav tm="0">
                                          <p:val>
                                            <p:strVal val="#ppt_y-#ppt_h*1.125000"/>
                                          </p:val>
                                        </p:tav>
                                        <p:tav tm="100000">
                                          <p:val>
                                            <p:strVal val="#ppt_y"/>
                                          </p:val>
                                        </p:tav>
                                      </p:tavLst>
                                    </p:anim>
                                    <p:animEffect transition="in" filter="wipe(down)">
                                      <p:cBhvr>
                                        <p:cTn id="40" dur="500"/>
                                        <p:tgtEl>
                                          <p:spTgt spid="28"/>
                                        </p:tgtEl>
                                      </p:cBhvr>
                                    </p:animEffect>
                                  </p:childTnLst>
                                </p:cTn>
                              </p:par>
                              <p:par>
                                <p:cTn id="41" presetID="12" presetClass="entr" presetSubtype="1" fill="hold" grpId="0" nodeType="withEffect">
                                  <p:stCondLst>
                                    <p:cond delay="300"/>
                                  </p:stCondLst>
                                  <p:childTnLst>
                                    <p:set>
                                      <p:cBhvr>
                                        <p:cTn id="42" dur="1" fill="hold">
                                          <p:stCondLst>
                                            <p:cond delay="0"/>
                                          </p:stCondLst>
                                        </p:cTn>
                                        <p:tgtEl>
                                          <p:spTgt spid="29"/>
                                        </p:tgtEl>
                                        <p:attrNameLst>
                                          <p:attrName>style.visibility</p:attrName>
                                        </p:attrNameLst>
                                      </p:cBhvr>
                                      <p:to>
                                        <p:strVal val="visible"/>
                                      </p:to>
                                    </p:set>
                                    <p:anim calcmode="lin" valueType="num">
                                      <p:cBhvr additive="base">
                                        <p:cTn id="43" dur="500"/>
                                        <p:tgtEl>
                                          <p:spTgt spid="29"/>
                                        </p:tgtEl>
                                        <p:attrNameLst>
                                          <p:attrName>ppt_y</p:attrName>
                                        </p:attrNameLst>
                                      </p:cBhvr>
                                      <p:tavLst>
                                        <p:tav tm="0">
                                          <p:val>
                                            <p:strVal val="#ppt_y-#ppt_h*1.125000"/>
                                          </p:val>
                                        </p:tav>
                                        <p:tav tm="100000">
                                          <p:val>
                                            <p:strVal val="#ppt_y"/>
                                          </p:val>
                                        </p:tav>
                                      </p:tavLst>
                                    </p:anim>
                                    <p:animEffect transition="in" filter="wipe(down)">
                                      <p:cBhvr>
                                        <p:cTn id="44" dur="500"/>
                                        <p:tgtEl>
                                          <p:spTgt spid="29"/>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1" fill="hold" grpId="0"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wipe(up)">
                                      <p:cBhvr>
                                        <p:cTn id="49" dur="500"/>
                                        <p:tgtEl>
                                          <p:spTgt spid="30"/>
                                        </p:tgtEl>
                                      </p:cBhvr>
                                    </p:animEffect>
                                  </p:childTnLst>
                                </p:cTn>
                              </p:par>
                              <p:par>
                                <p:cTn id="50" presetID="22" presetClass="entr" presetSubtype="1" fill="hold" grpId="0" nodeType="withEffect">
                                  <p:stCondLst>
                                    <p:cond delay="0"/>
                                  </p:stCondLst>
                                  <p:childTnLst>
                                    <p:set>
                                      <p:cBhvr>
                                        <p:cTn id="51" dur="1" fill="hold">
                                          <p:stCondLst>
                                            <p:cond delay="0"/>
                                          </p:stCondLst>
                                        </p:cTn>
                                        <p:tgtEl>
                                          <p:spTgt spid="31"/>
                                        </p:tgtEl>
                                        <p:attrNameLst>
                                          <p:attrName>style.visibility</p:attrName>
                                        </p:attrNameLst>
                                      </p:cBhvr>
                                      <p:to>
                                        <p:strVal val="visible"/>
                                      </p:to>
                                    </p:set>
                                    <p:animEffect transition="in" filter="wipe(up)">
                                      <p:cBhvr>
                                        <p:cTn id="52" dur="500"/>
                                        <p:tgtEl>
                                          <p:spTgt spid="31"/>
                                        </p:tgtEl>
                                      </p:cBhvr>
                                    </p:animEffect>
                                  </p:childTnLst>
                                </p:cTn>
                              </p:par>
                              <p:par>
                                <p:cTn id="53" presetID="22" presetClass="entr" presetSubtype="1" fill="hold" grpId="0" nodeType="withEffect">
                                  <p:stCondLst>
                                    <p:cond delay="0"/>
                                  </p:stCondLst>
                                  <p:childTnLst>
                                    <p:set>
                                      <p:cBhvr>
                                        <p:cTn id="54" dur="1" fill="hold">
                                          <p:stCondLst>
                                            <p:cond delay="0"/>
                                          </p:stCondLst>
                                        </p:cTn>
                                        <p:tgtEl>
                                          <p:spTgt spid="32"/>
                                        </p:tgtEl>
                                        <p:attrNameLst>
                                          <p:attrName>style.visibility</p:attrName>
                                        </p:attrNameLst>
                                      </p:cBhvr>
                                      <p:to>
                                        <p:strVal val="visible"/>
                                      </p:to>
                                    </p:set>
                                    <p:animEffect transition="in" filter="wipe(up)">
                                      <p:cBhvr>
                                        <p:cTn id="55" dur="500"/>
                                        <p:tgtEl>
                                          <p:spTgt spid="32"/>
                                        </p:tgtEl>
                                      </p:cBhvr>
                                    </p:animEffect>
                                  </p:childTnLst>
                                </p:cTn>
                              </p:par>
                              <p:par>
                                <p:cTn id="56" presetID="22" presetClass="entr" presetSubtype="1" fill="hold" grpId="0" nodeType="withEffect">
                                  <p:stCondLst>
                                    <p:cond delay="0"/>
                                  </p:stCondLst>
                                  <p:childTnLst>
                                    <p:set>
                                      <p:cBhvr>
                                        <p:cTn id="57" dur="1" fill="hold">
                                          <p:stCondLst>
                                            <p:cond delay="0"/>
                                          </p:stCondLst>
                                        </p:cTn>
                                        <p:tgtEl>
                                          <p:spTgt spid="33"/>
                                        </p:tgtEl>
                                        <p:attrNameLst>
                                          <p:attrName>style.visibility</p:attrName>
                                        </p:attrNameLst>
                                      </p:cBhvr>
                                      <p:to>
                                        <p:strVal val="visible"/>
                                      </p:to>
                                    </p:set>
                                    <p:animEffect transition="in" filter="wipe(up)">
                                      <p:cBhvr>
                                        <p:cTn id="58"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28" grpId="0"/>
      <p:bldP spid="29" grpId="0"/>
      <p:bldP spid="30" grpId="0"/>
      <p:bldP spid="31" grpId="0"/>
      <p:bldP spid="32" grpId="0"/>
      <p:bldP spid="3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Båge 57">
            <a:extLst>
              <a:ext uri="{FF2B5EF4-FFF2-40B4-BE49-F238E27FC236}">
                <a16:creationId xmlns:a16="http://schemas.microsoft.com/office/drawing/2014/main" id="{0EE2EC1E-531C-41C7-BD06-28A0EF1F82B9}"/>
              </a:ext>
            </a:extLst>
          </p:cNvPr>
          <p:cNvSpPr>
            <a:spLocks noChangeAspect="1"/>
          </p:cNvSpPr>
          <p:nvPr/>
        </p:nvSpPr>
        <p:spPr>
          <a:xfrm>
            <a:off x="2538986" y="1667184"/>
            <a:ext cx="7106262" cy="6883957"/>
          </a:xfrm>
          <a:prstGeom prst="arc">
            <a:avLst>
              <a:gd name="adj1" fmla="val 13220975"/>
              <a:gd name="adj2" fmla="val 19162014"/>
            </a:avLst>
          </a:prstGeom>
          <a:ln w="12700">
            <a:solidFill>
              <a:schemeClr val="tx1"/>
            </a:solidFill>
            <a:prstDash val="sysDash"/>
            <a:headEnd type="triangle" w="med" len="sm"/>
            <a:tailEnd type="triangle" w="med"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2" name="Rubrik 1">
            <a:extLst>
              <a:ext uri="{FF2B5EF4-FFF2-40B4-BE49-F238E27FC236}">
                <a16:creationId xmlns:a16="http://schemas.microsoft.com/office/drawing/2014/main" id="{BC4F6D64-8E9E-4A17-895D-D5F790EABA17}"/>
              </a:ext>
            </a:extLst>
          </p:cNvPr>
          <p:cNvSpPr>
            <a:spLocks noGrp="1"/>
          </p:cNvSpPr>
          <p:nvPr>
            <p:ph type="title"/>
          </p:nvPr>
        </p:nvSpPr>
        <p:spPr/>
        <p:txBody>
          <a:bodyPr/>
          <a:lstStyle/>
          <a:p>
            <a:r>
              <a:rPr lang="sv-SE" dirty="0"/>
              <a:t>Aktörer</a:t>
            </a:r>
          </a:p>
        </p:txBody>
      </p:sp>
      <p:grpSp>
        <p:nvGrpSpPr>
          <p:cNvPr id="22" name="Grupp 21">
            <a:extLst>
              <a:ext uri="{FF2B5EF4-FFF2-40B4-BE49-F238E27FC236}">
                <a16:creationId xmlns:a16="http://schemas.microsoft.com/office/drawing/2014/main" id="{F7DDBEB4-C05A-449B-9FB7-DED2CB726BD7}"/>
              </a:ext>
            </a:extLst>
          </p:cNvPr>
          <p:cNvGrpSpPr/>
          <p:nvPr/>
        </p:nvGrpSpPr>
        <p:grpSpPr>
          <a:xfrm>
            <a:off x="1941166" y="4151075"/>
            <a:ext cx="1664825" cy="270419"/>
            <a:chOff x="2007466" y="4023485"/>
            <a:chExt cx="1664825" cy="270419"/>
          </a:xfrm>
        </p:grpSpPr>
        <p:grpSp>
          <p:nvGrpSpPr>
            <p:cNvPr id="19" name="Grupp 18">
              <a:extLst>
                <a:ext uri="{FF2B5EF4-FFF2-40B4-BE49-F238E27FC236}">
                  <a16:creationId xmlns:a16="http://schemas.microsoft.com/office/drawing/2014/main" id="{EA8EBB8D-6269-4F56-A751-AD39D91BE19A}"/>
                </a:ext>
              </a:extLst>
            </p:cNvPr>
            <p:cNvGrpSpPr/>
            <p:nvPr/>
          </p:nvGrpSpPr>
          <p:grpSpPr>
            <a:xfrm>
              <a:off x="2007466" y="4023485"/>
              <a:ext cx="270419" cy="270419"/>
              <a:chOff x="2007466" y="4023485"/>
              <a:chExt cx="270419" cy="270419"/>
            </a:xfrm>
          </p:grpSpPr>
          <p:sp>
            <p:nvSpPr>
              <p:cNvPr id="9" name="Ellips 8">
                <a:hlinkClick r:id="rId2" action="ppaction://hlinksldjump"/>
                <a:extLst>
                  <a:ext uri="{FF2B5EF4-FFF2-40B4-BE49-F238E27FC236}">
                    <a16:creationId xmlns:a16="http://schemas.microsoft.com/office/drawing/2014/main" id="{F948973B-6288-44AE-9CEA-FA2C2BD94FFF}"/>
                  </a:ext>
                </a:extLst>
              </p:cNvPr>
              <p:cNvSpPr>
                <a:spLocks noChangeAspect="1"/>
              </p:cNvSpPr>
              <p:nvPr/>
            </p:nvSpPr>
            <p:spPr>
              <a:xfrm>
                <a:off x="2007466" y="4023485"/>
                <a:ext cx="270419" cy="270419"/>
              </a:xfrm>
              <a:prstGeom prst="ellipse">
                <a:avLst/>
              </a:prstGeom>
              <a:solidFill>
                <a:schemeClr val="accent1"/>
              </a:solidFill>
              <a:ln w="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3" name="Bildobjekt 12">
                <a:hlinkClick r:id="rId2" action="ppaction://hlinksldjump"/>
                <a:extLst>
                  <a:ext uri="{FF2B5EF4-FFF2-40B4-BE49-F238E27FC236}">
                    <a16:creationId xmlns:a16="http://schemas.microsoft.com/office/drawing/2014/main" id="{E573EA83-2323-4A45-AAA2-499514B247F5}"/>
                  </a:ext>
                </a:extLst>
              </p:cNvPr>
              <p:cNvPicPr>
                <a:picLocks noChangeAspect="1"/>
              </p:cNvPicPr>
              <p:nvPr/>
            </p:nvPicPr>
            <p:blipFill>
              <a:blip r:embed="rId3" cstate="hq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2070948" y="4085311"/>
                <a:ext cx="134869" cy="145795"/>
              </a:xfrm>
              <a:prstGeom prst="rect">
                <a:avLst/>
              </a:prstGeom>
            </p:spPr>
          </p:pic>
        </p:grpSp>
        <p:grpSp>
          <p:nvGrpSpPr>
            <p:cNvPr id="18" name="Grupp 17">
              <a:extLst>
                <a:ext uri="{FF2B5EF4-FFF2-40B4-BE49-F238E27FC236}">
                  <a16:creationId xmlns:a16="http://schemas.microsoft.com/office/drawing/2014/main" id="{18463FD8-43A3-4CF4-83C2-9575D40352CA}"/>
                </a:ext>
              </a:extLst>
            </p:cNvPr>
            <p:cNvGrpSpPr/>
            <p:nvPr/>
          </p:nvGrpSpPr>
          <p:grpSpPr>
            <a:xfrm>
              <a:off x="3401872" y="4023485"/>
              <a:ext cx="270419" cy="270419"/>
              <a:chOff x="3409216" y="4023485"/>
              <a:chExt cx="270419" cy="270419"/>
            </a:xfrm>
          </p:grpSpPr>
          <p:sp>
            <p:nvSpPr>
              <p:cNvPr id="12" name="Ellips 11">
                <a:hlinkClick r:id="rId4" action="ppaction://hlinksldjump"/>
                <a:extLst>
                  <a:ext uri="{FF2B5EF4-FFF2-40B4-BE49-F238E27FC236}">
                    <a16:creationId xmlns:a16="http://schemas.microsoft.com/office/drawing/2014/main" id="{9E64B846-1047-4DA1-8E42-D875DAA988B5}"/>
                  </a:ext>
                </a:extLst>
              </p:cNvPr>
              <p:cNvSpPr>
                <a:spLocks noChangeAspect="1"/>
              </p:cNvSpPr>
              <p:nvPr/>
            </p:nvSpPr>
            <p:spPr>
              <a:xfrm>
                <a:off x="3409216" y="4023485"/>
                <a:ext cx="270419" cy="270419"/>
              </a:xfrm>
              <a:prstGeom prst="ellipse">
                <a:avLst/>
              </a:prstGeom>
              <a:solidFill>
                <a:schemeClr val="accent1"/>
              </a:solidFill>
              <a:ln w="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4" name="Bildobjekt 13">
                <a:hlinkClick r:id="rId4" action="ppaction://hlinksldjump"/>
                <a:extLst>
                  <a:ext uri="{FF2B5EF4-FFF2-40B4-BE49-F238E27FC236}">
                    <a16:creationId xmlns:a16="http://schemas.microsoft.com/office/drawing/2014/main" id="{12B149D2-F834-49D7-9C3D-F2AB7930E848}"/>
                  </a:ext>
                </a:extLst>
              </p:cNvPr>
              <p:cNvPicPr>
                <a:picLocks noChangeAspect="1"/>
              </p:cNvPicPr>
              <p:nvPr/>
            </p:nvPicPr>
            <p:blipFill>
              <a:blip r:embed="rId5" cstate="hq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3453364" y="4106186"/>
                <a:ext cx="182124" cy="112211"/>
              </a:xfrm>
              <a:prstGeom prst="rect">
                <a:avLst/>
              </a:prstGeom>
            </p:spPr>
          </p:pic>
        </p:grpSp>
        <p:grpSp>
          <p:nvGrpSpPr>
            <p:cNvPr id="20" name="Grupp 19">
              <a:extLst>
                <a:ext uri="{FF2B5EF4-FFF2-40B4-BE49-F238E27FC236}">
                  <a16:creationId xmlns:a16="http://schemas.microsoft.com/office/drawing/2014/main" id="{F42ABDA5-05EB-4694-A677-8570242AB6D2}"/>
                </a:ext>
              </a:extLst>
            </p:cNvPr>
            <p:cNvGrpSpPr/>
            <p:nvPr/>
          </p:nvGrpSpPr>
          <p:grpSpPr>
            <a:xfrm>
              <a:off x="2472268" y="4023485"/>
              <a:ext cx="270419" cy="270419"/>
              <a:chOff x="2492838" y="4023485"/>
              <a:chExt cx="270419" cy="270419"/>
            </a:xfrm>
          </p:grpSpPr>
          <p:sp>
            <p:nvSpPr>
              <p:cNvPr id="10" name="Ellips 9">
                <a:hlinkClick r:id="rId6" action="ppaction://hlinksldjump"/>
                <a:extLst>
                  <a:ext uri="{FF2B5EF4-FFF2-40B4-BE49-F238E27FC236}">
                    <a16:creationId xmlns:a16="http://schemas.microsoft.com/office/drawing/2014/main" id="{AA60F472-7A53-42F0-A802-390C444514A4}"/>
                  </a:ext>
                </a:extLst>
              </p:cNvPr>
              <p:cNvSpPr>
                <a:spLocks noChangeAspect="1"/>
              </p:cNvSpPr>
              <p:nvPr/>
            </p:nvSpPr>
            <p:spPr>
              <a:xfrm>
                <a:off x="2492838" y="4023485"/>
                <a:ext cx="270419" cy="270419"/>
              </a:xfrm>
              <a:prstGeom prst="ellipse">
                <a:avLst/>
              </a:prstGeom>
              <a:solidFill>
                <a:schemeClr val="accent1"/>
              </a:solidFill>
              <a:ln w="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5" name="Bildobjekt 14">
                <a:hlinkClick r:id="rId6" action="ppaction://hlinksldjump"/>
                <a:extLst>
                  <a:ext uri="{FF2B5EF4-FFF2-40B4-BE49-F238E27FC236}">
                    <a16:creationId xmlns:a16="http://schemas.microsoft.com/office/drawing/2014/main" id="{D16C047B-5216-4255-B0B6-B984E9EA6AC5}"/>
                  </a:ext>
                </a:extLst>
              </p:cNvPr>
              <p:cNvPicPr>
                <a:picLocks noChangeAspect="1"/>
              </p:cNvPicPr>
              <p:nvPr/>
            </p:nvPicPr>
            <p:blipFill>
              <a:blip r:embed="rId7" cstate="hq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2551620" y="4083935"/>
                <a:ext cx="155785" cy="128864"/>
              </a:xfrm>
              <a:prstGeom prst="rect">
                <a:avLst/>
              </a:prstGeom>
            </p:spPr>
          </p:pic>
        </p:grpSp>
        <p:grpSp>
          <p:nvGrpSpPr>
            <p:cNvPr id="21" name="Grupp 20">
              <a:extLst>
                <a:ext uri="{FF2B5EF4-FFF2-40B4-BE49-F238E27FC236}">
                  <a16:creationId xmlns:a16="http://schemas.microsoft.com/office/drawing/2014/main" id="{9E8F8B3E-68CC-4260-A0B0-69F664CEA842}"/>
                </a:ext>
              </a:extLst>
            </p:cNvPr>
            <p:cNvGrpSpPr/>
            <p:nvPr/>
          </p:nvGrpSpPr>
          <p:grpSpPr>
            <a:xfrm>
              <a:off x="2937070" y="4023485"/>
              <a:ext cx="270419" cy="270419"/>
              <a:chOff x="3017139" y="4023485"/>
              <a:chExt cx="270419" cy="270419"/>
            </a:xfrm>
          </p:grpSpPr>
          <p:sp>
            <p:nvSpPr>
              <p:cNvPr id="11" name="Ellips 10">
                <a:hlinkClick r:id="rId8" action="ppaction://hlinksldjump"/>
                <a:extLst>
                  <a:ext uri="{FF2B5EF4-FFF2-40B4-BE49-F238E27FC236}">
                    <a16:creationId xmlns:a16="http://schemas.microsoft.com/office/drawing/2014/main" id="{475E0ED0-4FB8-4673-BCF5-F1BDBF883A39}"/>
                  </a:ext>
                </a:extLst>
              </p:cNvPr>
              <p:cNvSpPr>
                <a:spLocks noChangeAspect="1"/>
              </p:cNvSpPr>
              <p:nvPr/>
            </p:nvSpPr>
            <p:spPr>
              <a:xfrm>
                <a:off x="3017139" y="4023485"/>
                <a:ext cx="270419" cy="270419"/>
              </a:xfrm>
              <a:prstGeom prst="ellipse">
                <a:avLst/>
              </a:prstGeom>
              <a:solidFill>
                <a:schemeClr val="accent1"/>
              </a:solidFill>
              <a:ln w="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6" name="Bildobjekt 15">
                <a:hlinkClick r:id="rId8" action="ppaction://hlinksldjump"/>
                <a:extLst>
                  <a:ext uri="{FF2B5EF4-FFF2-40B4-BE49-F238E27FC236}">
                    <a16:creationId xmlns:a16="http://schemas.microsoft.com/office/drawing/2014/main" id="{5BC4F08E-1D29-4C56-B8F2-7834488E3C69}"/>
                  </a:ext>
                </a:extLst>
              </p:cNvPr>
              <p:cNvPicPr>
                <a:picLocks noChangeAspect="1"/>
              </p:cNvPicPr>
              <p:nvPr/>
            </p:nvPicPr>
            <p:blipFill>
              <a:blip r:embed="rId9" cstate="hq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3077742" y="4102384"/>
                <a:ext cx="152141" cy="114105"/>
              </a:xfrm>
              <a:prstGeom prst="rect">
                <a:avLst/>
              </a:prstGeom>
            </p:spPr>
          </p:pic>
        </p:grpSp>
      </p:grpSp>
      <p:grpSp>
        <p:nvGrpSpPr>
          <p:cNvPr id="23" name="Grupp 22">
            <a:extLst>
              <a:ext uri="{FF2B5EF4-FFF2-40B4-BE49-F238E27FC236}">
                <a16:creationId xmlns:a16="http://schemas.microsoft.com/office/drawing/2014/main" id="{54BCE02F-CEB1-482F-BFFA-BB267C1327D3}"/>
              </a:ext>
            </a:extLst>
          </p:cNvPr>
          <p:cNvGrpSpPr/>
          <p:nvPr/>
        </p:nvGrpSpPr>
        <p:grpSpPr>
          <a:xfrm>
            <a:off x="5263587" y="4151075"/>
            <a:ext cx="1664825" cy="270419"/>
            <a:chOff x="2007466" y="4023485"/>
            <a:chExt cx="1664825" cy="270419"/>
          </a:xfrm>
        </p:grpSpPr>
        <p:grpSp>
          <p:nvGrpSpPr>
            <p:cNvPr id="24" name="Grupp 23">
              <a:extLst>
                <a:ext uri="{FF2B5EF4-FFF2-40B4-BE49-F238E27FC236}">
                  <a16:creationId xmlns:a16="http://schemas.microsoft.com/office/drawing/2014/main" id="{45287B2F-0610-4DC4-9487-8BB3F87A662C}"/>
                </a:ext>
              </a:extLst>
            </p:cNvPr>
            <p:cNvGrpSpPr/>
            <p:nvPr/>
          </p:nvGrpSpPr>
          <p:grpSpPr>
            <a:xfrm>
              <a:off x="2007466" y="4023485"/>
              <a:ext cx="270419" cy="270419"/>
              <a:chOff x="2007466" y="4023485"/>
              <a:chExt cx="270419" cy="270419"/>
            </a:xfrm>
          </p:grpSpPr>
          <p:sp>
            <p:nvSpPr>
              <p:cNvPr id="34" name="Ellips 33">
                <a:hlinkClick r:id="rId10" action="ppaction://hlinksldjump"/>
                <a:extLst>
                  <a:ext uri="{FF2B5EF4-FFF2-40B4-BE49-F238E27FC236}">
                    <a16:creationId xmlns:a16="http://schemas.microsoft.com/office/drawing/2014/main" id="{55B92DE3-1466-4DCE-ABA6-7973295FFA5B}"/>
                  </a:ext>
                </a:extLst>
              </p:cNvPr>
              <p:cNvSpPr>
                <a:spLocks noChangeAspect="1"/>
              </p:cNvSpPr>
              <p:nvPr/>
            </p:nvSpPr>
            <p:spPr>
              <a:xfrm>
                <a:off x="2007466" y="4023485"/>
                <a:ext cx="270419" cy="270419"/>
              </a:xfrm>
              <a:prstGeom prst="ellipse">
                <a:avLst/>
              </a:prstGeom>
              <a:solidFill>
                <a:schemeClr val="accent3"/>
              </a:solidFill>
              <a:ln w="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5" name="Bildobjekt 34">
                <a:hlinkClick r:id="rId10" action="ppaction://hlinksldjump"/>
                <a:extLst>
                  <a:ext uri="{FF2B5EF4-FFF2-40B4-BE49-F238E27FC236}">
                    <a16:creationId xmlns:a16="http://schemas.microsoft.com/office/drawing/2014/main" id="{F1F298F4-5271-4309-AE3D-B71968AF8F51}"/>
                  </a:ext>
                </a:extLst>
              </p:cNvPr>
              <p:cNvPicPr>
                <a:picLocks noChangeAspect="1"/>
              </p:cNvPicPr>
              <p:nvPr/>
            </p:nvPicPr>
            <p:blipFill>
              <a:blip r:embed="rId3" cstate="hq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2070948" y="4085311"/>
                <a:ext cx="134869" cy="145795"/>
              </a:xfrm>
              <a:prstGeom prst="rect">
                <a:avLst/>
              </a:prstGeom>
            </p:spPr>
          </p:pic>
        </p:grpSp>
        <p:grpSp>
          <p:nvGrpSpPr>
            <p:cNvPr id="25" name="Grupp 24">
              <a:extLst>
                <a:ext uri="{FF2B5EF4-FFF2-40B4-BE49-F238E27FC236}">
                  <a16:creationId xmlns:a16="http://schemas.microsoft.com/office/drawing/2014/main" id="{094C9E1B-E071-4439-B0CA-B674B036B52A}"/>
                </a:ext>
              </a:extLst>
            </p:cNvPr>
            <p:cNvGrpSpPr/>
            <p:nvPr/>
          </p:nvGrpSpPr>
          <p:grpSpPr>
            <a:xfrm>
              <a:off x="3401872" y="4023485"/>
              <a:ext cx="270419" cy="270419"/>
              <a:chOff x="3409216" y="4023485"/>
              <a:chExt cx="270419" cy="270419"/>
            </a:xfrm>
          </p:grpSpPr>
          <p:sp>
            <p:nvSpPr>
              <p:cNvPr id="32" name="Ellips 31">
                <a:hlinkClick r:id="rId11" action="ppaction://hlinksldjump"/>
                <a:extLst>
                  <a:ext uri="{FF2B5EF4-FFF2-40B4-BE49-F238E27FC236}">
                    <a16:creationId xmlns:a16="http://schemas.microsoft.com/office/drawing/2014/main" id="{75499C0F-AE4E-47E0-85F0-8190DDC3BE5F}"/>
                  </a:ext>
                </a:extLst>
              </p:cNvPr>
              <p:cNvSpPr>
                <a:spLocks noChangeAspect="1"/>
              </p:cNvSpPr>
              <p:nvPr/>
            </p:nvSpPr>
            <p:spPr>
              <a:xfrm>
                <a:off x="3409216" y="4023485"/>
                <a:ext cx="270419" cy="270419"/>
              </a:xfrm>
              <a:prstGeom prst="ellipse">
                <a:avLst/>
              </a:prstGeom>
              <a:solidFill>
                <a:schemeClr val="accent3"/>
              </a:solidFill>
              <a:ln w="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3" name="Bildobjekt 32">
                <a:hlinkClick r:id="rId11" action="ppaction://hlinksldjump"/>
                <a:extLst>
                  <a:ext uri="{FF2B5EF4-FFF2-40B4-BE49-F238E27FC236}">
                    <a16:creationId xmlns:a16="http://schemas.microsoft.com/office/drawing/2014/main" id="{848FE738-D1D8-43E4-865D-420E5AAD4E71}"/>
                  </a:ext>
                </a:extLst>
              </p:cNvPr>
              <p:cNvPicPr>
                <a:picLocks noChangeAspect="1"/>
              </p:cNvPicPr>
              <p:nvPr/>
            </p:nvPicPr>
            <p:blipFill>
              <a:blip r:embed="rId5" cstate="hq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3453364" y="4106186"/>
                <a:ext cx="182124" cy="112211"/>
              </a:xfrm>
              <a:prstGeom prst="rect">
                <a:avLst/>
              </a:prstGeom>
            </p:spPr>
          </p:pic>
        </p:grpSp>
        <p:grpSp>
          <p:nvGrpSpPr>
            <p:cNvPr id="26" name="Grupp 25">
              <a:extLst>
                <a:ext uri="{FF2B5EF4-FFF2-40B4-BE49-F238E27FC236}">
                  <a16:creationId xmlns:a16="http://schemas.microsoft.com/office/drawing/2014/main" id="{7C779F2B-FFCB-4516-A106-9CE3768D7B2E}"/>
                </a:ext>
              </a:extLst>
            </p:cNvPr>
            <p:cNvGrpSpPr/>
            <p:nvPr/>
          </p:nvGrpSpPr>
          <p:grpSpPr>
            <a:xfrm>
              <a:off x="2472268" y="4023485"/>
              <a:ext cx="270419" cy="270419"/>
              <a:chOff x="2492838" y="4023485"/>
              <a:chExt cx="270419" cy="270419"/>
            </a:xfrm>
          </p:grpSpPr>
          <p:sp>
            <p:nvSpPr>
              <p:cNvPr id="30" name="Ellips 29">
                <a:hlinkClick r:id="rId12" action="ppaction://hlinksldjump"/>
                <a:extLst>
                  <a:ext uri="{FF2B5EF4-FFF2-40B4-BE49-F238E27FC236}">
                    <a16:creationId xmlns:a16="http://schemas.microsoft.com/office/drawing/2014/main" id="{01001792-E1CE-43EF-BC1C-3805B52227A4}"/>
                  </a:ext>
                </a:extLst>
              </p:cNvPr>
              <p:cNvSpPr>
                <a:spLocks noChangeAspect="1"/>
              </p:cNvSpPr>
              <p:nvPr/>
            </p:nvSpPr>
            <p:spPr>
              <a:xfrm>
                <a:off x="2492838" y="4023485"/>
                <a:ext cx="270419" cy="270419"/>
              </a:xfrm>
              <a:prstGeom prst="ellipse">
                <a:avLst/>
              </a:prstGeom>
              <a:solidFill>
                <a:schemeClr val="accent3"/>
              </a:solidFill>
              <a:ln w="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1" name="Bildobjekt 30">
                <a:hlinkClick r:id="rId12" action="ppaction://hlinksldjump"/>
                <a:extLst>
                  <a:ext uri="{FF2B5EF4-FFF2-40B4-BE49-F238E27FC236}">
                    <a16:creationId xmlns:a16="http://schemas.microsoft.com/office/drawing/2014/main" id="{8A18525F-3EAB-48EC-862E-D86CE7C3FDFA}"/>
                  </a:ext>
                </a:extLst>
              </p:cNvPr>
              <p:cNvPicPr>
                <a:picLocks noChangeAspect="1"/>
              </p:cNvPicPr>
              <p:nvPr/>
            </p:nvPicPr>
            <p:blipFill>
              <a:blip r:embed="rId7" cstate="hq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2551620" y="4083935"/>
                <a:ext cx="155785" cy="128864"/>
              </a:xfrm>
              <a:prstGeom prst="rect">
                <a:avLst/>
              </a:prstGeom>
            </p:spPr>
          </p:pic>
        </p:grpSp>
        <p:grpSp>
          <p:nvGrpSpPr>
            <p:cNvPr id="27" name="Grupp 26">
              <a:extLst>
                <a:ext uri="{FF2B5EF4-FFF2-40B4-BE49-F238E27FC236}">
                  <a16:creationId xmlns:a16="http://schemas.microsoft.com/office/drawing/2014/main" id="{273DCA61-D8D1-4A78-8564-543168DB8D8B}"/>
                </a:ext>
              </a:extLst>
            </p:cNvPr>
            <p:cNvGrpSpPr/>
            <p:nvPr/>
          </p:nvGrpSpPr>
          <p:grpSpPr>
            <a:xfrm>
              <a:off x="2937070" y="4023485"/>
              <a:ext cx="270419" cy="270419"/>
              <a:chOff x="3017139" y="4023485"/>
              <a:chExt cx="270419" cy="270419"/>
            </a:xfrm>
          </p:grpSpPr>
          <p:sp>
            <p:nvSpPr>
              <p:cNvPr id="28" name="Ellips 27">
                <a:hlinkClick r:id="rId13" action="ppaction://hlinksldjump"/>
                <a:extLst>
                  <a:ext uri="{FF2B5EF4-FFF2-40B4-BE49-F238E27FC236}">
                    <a16:creationId xmlns:a16="http://schemas.microsoft.com/office/drawing/2014/main" id="{C5A881DD-2153-468A-AFE6-59AD70592C01}"/>
                  </a:ext>
                </a:extLst>
              </p:cNvPr>
              <p:cNvSpPr>
                <a:spLocks noChangeAspect="1"/>
              </p:cNvSpPr>
              <p:nvPr/>
            </p:nvSpPr>
            <p:spPr>
              <a:xfrm>
                <a:off x="3017139" y="4023485"/>
                <a:ext cx="270419" cy="270419"/>
              </a:xfrm>
              <a:prstGeom prst="ellipse">
                <a:avLst/>
              </a:prstGeom>
              <a:solidFill>
                <a:schemeClr val="accent3"/>
              </a:solidFill>
              <a:ln w="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29" name="Bildobjekt 28">
                <a:hlinkClick r:id="rId13" action="ppaction://hlinksldjump"/>
                <a:extLst>
                  <a:ext uri="{FF2B5EF4-FFF2-40B4-BE49-F238E27FC236}">
                    <a16:creationId xmlns:a16="http://schemas.microsoft.com/office/drawing/2014/main" id="{792AEFAD-5D69-4776-9577-E570A503788C}"/>
                  </a:ext>
                </a:extLst>
              </p:cNvPr>
              <p:cNvPicPr>
                <a:picLocks noChangeAspect="1"/>
              </p:cNvPicPr>
              <p:nvPr/>
            </p:nvPicPr>
            <p:blipFill>
              <a:blip r:embed="rId9" cstate="hq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3077742" y="4102384"/>
                <a:ext cx="152141" cy="114105"/>
              </a:xfrm>
              <a:prstGeom prst="rect">
                <a:avLst/>
              </a:prstGeom>
            </p:spPr>
          </p:pic>
        </p:grpSp>
      </p:grpSp>
      <p:grpSp>
        <p:nvGrpSpPr>
          <p:cNvPr id="36" name="Grupp 35">
            <a:extLst>
              <a:ext uri="{FF2B5EF4-FFF2-40B4-BE49-F238E27FC236}">
                <a16:creationId xmlns:a16="http://schemas.microsoft.com/office/drawing/2014/main" id="{8885960B-24D6-4714-BED5-988EFB38526D}"/>
              </a:ext>
            </a:extLst>
          </p:cNvPr>
          <p:cNvGrpSpPr/>
          <p:nvPr/>
        </p:nvGrpSpPr>
        <p:grpSpPr>
          <a:xfrm>
            <a:off x="8582297" y="4151075"/>
            <a:ext cx="1664825" cy="270419"/>
            <a:chOff x="2007466" y="4023485"/>
            <a:chExt cx="1664825" cy="270419"/>
          </a:xfrm>
        </p:grpSpPr>
        <p:grpSp>
          <p:nvGrpSpPr>
            <p:cNvPr id="37" name="Grupp 36">
              <a:extLst>
                <a:ext uri="{FF2B5EF4-FFF2-40B4-BE49-F238E27FC236}">
                  <a16:creationId xmlns:a16="http://schemas.microsoft.com/office/drawing/2014/main" id="{001CB124-9CEF-49EB-958E-51882EBB138B}"/>
                </a:ext>
              </a:extLst>
            </p:cNvPr>
            <p:cNvGrpSpPr/>
            <p:nvPr/>
          </p:nvGrpSpPr>
          <p:grpSpPr>
            <a:xfrm>
              <a:off x="2007466" y="4023485"/>
              <a:ext cx="270419" cy="270419"/>
              <a:chOff x="2007466" y="4023485"/>
              <a:chExt cx="270419" cy="270419"/>
            </a:xfrm>
          </p:grpSpPr>
          <p:sp>
            <p:nvSpPr>
              <p:cNvPr id="47" name="Ellips 46">
                <a:hlinkClick r:id="rId14" action="ppaction://hlinksldjump"/>
                <a:extLst>
                  <a:ext uri="{FF2B5EF4-FFF2-40B4-BE49-F238E27FC236}">
                    <a16:creationId xmlns:a16="http://schemas.microsoft.com/office/drawing/2014/main" id="{52B9537D-527F-4291-96CD-10F59FCBB7FD}"/>
                  </a:ext>
                </a:extLst>
              </p:cNvPr>
              <p:cNvSpPr>
                <a:spLocks noChangeAspect="1"/>
              </p:cNvSpPr>
              <p:nvPr/>
            </p:nvSpPr>
            <p:spPr>
              <a:xfrm>
                <a:off x="2007466" y="4023485"/>
                <a:ext cx="270419" cy="270419"/>
              </a:xfrm>
              <a:prstGeom prst="ellipse">
                <a:avLst/>
              </a:prstGeom>
              <a:solidFill>
                <a:schemeClr val="accent2"/>
              </a:solidFill>
              <a:ln w="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8" name="Bildobjekt 47">
                <a:hlinkClick r:id="rId14" action="ppaction://hlinksldjump"/>
                <a:extLst>
                  <a:ext uri="{FF2B5EF4-FFF2-40B4-BE49-F238E27FC236}">
                    <a16:creationId xmlns:a16="http://schemas.microsoft.com/office/drawing/2014/main" id="{1DA8553C-300F-4049-9455-9E4A2A44EE21}"/>
                  </a:ext>
                </a:extLst>
              </p:cNvPr>
              <p:cNvPicPr>
                <a:picLocks noChangeAspect="1"/>
              </p:cNvPicPr>
              <p:nvPr/>
            </p:nvPicPr>
            <p:blipFill>
              <a:blip r:embed="rId3" cstate="hq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2070948" y="4085311"/>
                <a:ext cx="134869" cy="145795"/>
              </a:xfrm>
              <a:prstGeom prst="rect">
                <a:avLst/>
              </a:prstGeom>
            </p:spPr>
          </p:pic>
        </p:grpSp>
        <p:grpSp>
          <p:nvGrpSpPr>
            <p:cNvPr id="38" name="Grupp 37">
              <a:extLst>
                <a:ext uri="{FF2B5EF4-FFF2-40B4-BE49-F238E27FC236}">
                  <a16:creationId xmlns:a16="http://schemas.microsoft.com/office/drawing/2014/main" id="{AEB52C3B-5A88-4DE2-9515-900CE5666A01}"/>
                </a:ext>
              </a:extLst>
            </p:cNvPr>
            <p:cNvGrpSpPr/>
            <p:nvPr/>
          </p:nvGrpSpPr>
          <p:grpSpPr>
            <a:xfrm>
              <a:off x="3401872" y="4023485"/>
              <a:ext cx="270419" cy="270419"/>
              <a:chOff x="3409216" y="4023485"/>
              <a:chExt cx="270419" cy="270419"/>
            </a:xfrm>
          </p:grpSpPr>
          <p:sp>
            <p:nvSpPr>
              <p:cNvPr id="45" name="Ellips 44">
                <a:hlinkClick r:id="rId15" action="ppaction://hlinksldjump"/>
                <a:extLst>
                  <a:ext uri="{FF2B5EF4-FFF2-40B4-BE49-F238E27FC236}">
                    <a16:creationId xmlns:a16="http://schemas.microsoft.com/office/drawing/2014/main" id="{357583C2-5B68-452A-BD8E-78234A4C3CCD}"/>
                  </a:ext>
                </a:extLst>
              </p:cNvPr>
              <p:cNvSpPr>
                <a:spLocks noChangeAspect="1"/>
              </p:cNvSpPr>
              <p:nvPr/>
            </p:nvSpPr>
            <p:spPr>
              <a:xfrm>
                <a:off x="3409216" y="4023485"/>
                <a:ext cx="270419" cy="270419"/>
              </a:xfrm>
              <a:prstGeom prst="ellipse">
                <a:avLst/>
              </a:prstGeom>
              <a:solidFill>
                <a:schemeClr val="accent2"/>
              </a:solidFill>
              <a:ln w="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6" name="Bildobjekt 45">
                <a:hlinkClick r:id="rId15" action="ppaction://hlinksldjump"/>
                <a:extLst>
                  <a:ext uri="{FF2B5EF4-FFF2-40B4-BE49-F238E27FC236}">
                    <a16:creationId xmlns:a16="http://schemas.microsoft.com/office/drawing/2014/main" id="{0A35CE6F-833F-49AD-8397-33681208F688}"/>
                  </a:ext>
                </a:extLst>
              </p:cNvPr>
              <p:cNvPicPr>
                <a:picLocks noChangeAspect="1"/>
              </p:cNvPicPr>
              <p:nvPr/>
            </p:nvPicPr>
            <p:blipFill>
              <a:blip r:embed="rId5" cstate="hq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3453364" y="4106186"/>
                <a:ext cx="182124" cy="112211"/>
              </a:xfrm>
              <a:prstGeom prst="rect">
                <a:avLst/>
              </a:prstGeom>
            </p:spPr>
          </p:pic>
        </p:grpSp>
        <p:grpSp>
          <p:nvGrpSpPr>
            <p:cNvPr id="39" name="Grupp 38">
              <a:extLst>
                <a:ext uri="{FF2B5EF4-FFF2-40B4-BE49-F238E27FC236}">
                  <a16:creationId xmlns:a16="http://schemas.microsoft.com/office/drawing/2014/main" id="{0F93EBF6-36BE-4B1D-BC33-296F570AF74F}"/>
                </a:ext>
              </a:extLst>
            </p:cNvPr>
            <p:cNvGrpSpPr/>
            <p:nvPr/>
          </p:nvGrpSpPr>
          <p:grpSpPr>
            <a:xfrm>
              <a:off x="2472268" y="4023485"/>
              <a:ext cx="270419" cy="270419"/>
              <a:chOff x="2492838" y="4023485"/>
              <a:chExt cx="270419" cy="270419"/>
            </a:xfrm>
          </p:grpSpPr>
          <p:sp>
            <p:nvSpPr>
              <p:cNvPr id="43" name="Ellips 42">
                <a:hlinkClick r:id="rId16" action="ppaction://hlinksldjump"/>
                <a:extLst>
                  <a:ext uri="{FF2B5EF4-FFF2-40B4-BE49-F238E27FC236}">
                    <a16:creationId xmlns:a16="http://schemas.microsoft.com/office/drawing/2014/main" id="{89839D64-0649-4335-B6DB-88159D2ADD11}"/>
                  </a:ext>
                </a:extLst>
              </p:cNvPr>
              <p:cNvSpPr>
                <a:spLocks noChangeAspect="1"/>
              </p:cNvSpPr>
              <p:nvPr/>
            </p:nvSpPr>
            <p:spPr>
              <a:xfrm>
                <a:off x="2492838" y="4023485"/>
                <a:ext cx="270419" cy="270419"/>
              </a:xfrm>
              <a:prstGeom prst="ellipse">
                <a:avLst/>
              </a:prstGeom>
              <a:solidFill>
                <a:schemeClr val="accent2"/>
              </a:solidFill>
              <a:ln w="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4" name="Bildobjekt 43">
                <a:hlinkClick r:id="rId16" action="ppaction://hlinksldjump"/>
                <a:extLst>
                  <a:ext uri="{FF2B5EF4-FFF2-40B4-BE49-F238E27FC236}">
                    <a16:creationId xmlns:a16="http://schemas.microsoft.com/office/drawing/2014/main" id="{3EE817D5-0000-4624-9807-78FF2C52F602}"/>
                  </a:ext>
                </a:extLst>
              </p:cNvPr>
              <p:cNvPicPr>
                <a:picLocks noChangeAspect="1"/>
              </p:cNvPicPr>
              <p:nvPr/>
            </p:nvPicPr>
            <p:blipFill>
              <a:blip r:embed="rId7" cstate="hq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2551620" y="4083935"/>
                <a:ext cx="155785" cy="128864"/>
              </a:xfrm>
              <a:prstGeom prst="rect">
                <a:avLst/>
              </a:prstGeom>
            </p:spPr>
          </p:pic>
        </p:grpSp>
        <p:grpSp>
          <p:nvGrpSpPr>
            <p:cNvPr id="40" name="Grupp 39">
              <a:extLst>
                <a:ext uri="{FF2B5EF4-FFF2-40B4-BE49-F238E27FC236}">
                  <a16:creationId xmlns:a16="http://schemas.microsoft.com/office/drawing/2014/main" id="{E7B77B69-5B16-4B2F-894D-AB207588C320}"/>
                </a:ext>
              </a:extLst>
            </p:cNvPr>
            <p:cNvGrpSpPr/>
            <p:nvPr/>
          </p:nvGrpSpPr>
          <p:grpSpPr>
            <a:xfrm>
              <a:off x="2937070" y="4023485"/>
              <a:ext cx="270419" cy="270419"/>
              <a:chOff x="3017139" y="4023485"/>
              <a:chExt cx="270419" cy="270419"/>
            </a:xfrm>
          </p:grpSpPr>
          <p:sp>
            <p:nvSpPr>
              <p:cNvPr id="41" name="Ellips 40">
                <a:hlinkClick r:id="rId17" action="ppaction://hlinksldjump"/>
                <a:extLst>
                  <a:ext uri="{FF2B5EF4-FFF2-40B4-BE49-F238E27FC236}">
                    <a16:creationId xmlns:a16="http://schemas.microsoft.com/office/drawing/2014/main" id="{F62991F1-B951-467F-A898-819304920120}"/>
                  </a:ext>
                </a:extLst>
              </p:cNvPr>
              <p:cNvSpPr>
                <a:spLocks noChangeAspect="1"/>
              </p:cNvSpPr>
              <p:nvPr/>
            </p:nvSpPr>
            <p:spPr>
              <a:xfrm>
                <a:off x="3017139" y="4023485"/>
                <a:ext cx="270419" cy="270419"/>
              </a:xfrm>
              <a:prstGeom prst="ellipse">
                <a:avLst/>
              </a:prstGeom>
              <a:solidFill>
                <a:schemeClr val="accent2"/>
              </a:solidFill>
              <a:ln w="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2" name="Bildobjekt 41">
                <a:hlinkClick r:id="rId17" action="ppaction://hlinksldjump"/>
                <a:extLst>
                  <a:ext uri="{FF2B5EF4-FFF2-40B4-BE49-F238E27FC236}">
                    <a16:creationId xmlns:a16="http://schemas.microsoft.com/office/drawing/2014/main" id="{3704E731-7B63-42B8-A004-43AED6B2C072}"/>
                  </a:ext>
                </a:extLst>
              </p:cNvPr>
              <p:cNvPicPr>
                <a:picLocks noChangeAspect="1"/>
              </p:cNvPicPr>
              <p:nvPr/>
            </p:nvPicPr>
            <p:blipFill>
              <a:blip r:embed="rId9" cstate="hq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3077742" y="4102384"/>
                <a:ext cx="152141" cy="114105"/>
              </a:xfrm>
              <a:prstGeom prst="rect">
                <a:avLst/>
              </a:prstGeom>
            </p:spPr>
          </p:pic>
        </p:grpSp>
      </p:grpSp>
      <p:grpSp>
        <p:nvGrpSpPr>
          <p:cNvPr id="111" name="Grupp 110">
            <a:extLst>
              <a:ext uri="{FF2B5EF4-FFF2-40B4-BE49-F238E27FC236}">
                <a16:creationId xmlns:a16="http://schemas.microsoft.com/office/drawing/2014/main" id="{E4CA24ED-1CC3-4FB7-B81F-09C229BF96D0}"/>
              </a:ext>
            </a:extLst>
          </p:cNvPr>
          <p:cNvGrpSpPr>
            <a:grpSpLocks noChangeAspect="1"/>
          </p:cNvGrpSpPr>
          <p:nvPr/>
        </p:nvGrpSpPr>
        <p:grpSpPr>
          <a:xfrm>
            <a:off x="4098618" y="2836055"/>
            <a:ext cx="666725" cy="432000"/>
            <a:chOff x="4031099" y="2776861"/>
            <a:chExt cx="777845" cy="504000"/>
          </a:xfrm>
        </p:grpSpPr>
        <p:sp>
          <p:nvSpPr>
            <p:cNvPr id="49" name="Pratbubbla: oval 48">
              <a:extLst>
                <a:ext uri="{FF2B5EF4-FFF2-40B4-BE49-F238E27FC236}">
                  <a16:creationId xmlns:a16="http://schemas.microsoft.com/office/drawing/2014/main" id="{3D5BB5B2-5C3A-461B-A426-ED10BEB85E0D}"/>
                </a:ext>
              </a:extLst>
            </p:cNvPr>
            <p:cNvSpPr>
              <a:spLocks noChangeAspect="1"/>
            </p:cNvSpPr>
            <p:nvPr/>
          </p:nvSpPr>
          <p:spPr>
            <a:xfrm rot="2700000">
              <a:off x="4031099" y="2776861"/>
              <a:ext cx="504000" cy="504000"/>
            </a:xfrm>
            <a:prstGeom prst="wedgeEllipseCallout">
              <a:avLst>
                <a:gd name="adj1" fmla="val 41"/>
                <a:gd name="adj2" fmla="val 71323"/>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sp>
          <p:nvSpPr>
            <p:cNvPr id="50" name="Pratbubbla: oval 49">
              <a:extLst>
                <a:ext uri="{FF2B5EF4-FFF2-40B4-BE49-F238E27FC236}">
                  <a16:creationId xmlns:a16="http://schemas.microsoft.com/office/drawing/2014/main" id="{5175542D-2F61-441A-9D5A-95481F78B9A7}"/>
                </a:ext>
              </a:extLst>
            </p:cNvPr>
            <p:cNvSpPr>
              <a:spLocks noChangeAspect="1"/>
            </p:cNvSpPr>
            <p:nvPr/>
          </p:nvSpPr>
          <p:spPr>
            <a:xfrm rot="18900000">
              <a:off x="4304944" y="2776861"/>
              <a:ext cx="504000" cy="504000"/>
            </a:xfrm>
            <a:prstGeom prst="wedgeEllipseCallout">
              <a:avLst>
                <a:gd name="adj1" fmla="val 41"/>
                <a:gd name="adj2" fmla="val 71323"/>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grpSp>
      <p:grpSp>
        <p:nvGrpSpPr>
          <p:cNvPr id="112" name="Grupp 111">
            <a:extLst>
              <a:ext uri="{FF2B5EF4-FFF2-40B4-BE49-F238E27FC236}">
                <a16:creationId xmlns:a16="http://schemas.microsoft.com/office/drawing/2014/main" id="{8A9EE2FB-0677-46F9-9162-67F9CC8972D6}"/>
              </a:ext>
            </a:extLst>
          </p:cNvPr>
          <p:cNvGrpSpPr>
            <a:grpSpLocks noChangeAspect="1"/>
          </p:cNvGrpSpPr>
          <p:nvPr/>
        </p:nvGrpSpPr>
        <p:grpSpPr>
          <a:xfrm>
            <a:off x="5728389" y="1822794"/>
            <a:ext cx="720582" cy="432000"/>
            <a:chOff x="5657418" y="1845066"/>
            <a:chExt cx="848376" cy="508614"/>
          </a:xfrm>
        </p:grpSpPr>
        <p:sp>
          <p:nvSpPr>
            <p:cNvPr id="51" name="Pratbubbla: oval 50">
              <a:extLst>
                <a:ext uri="{FF2B5EF4-FFF2-40B4-BE49-F238E27FC236}">
                  <a16:creationId xmlns:a16="http://schemas.microsoft.com/office/drawing/2014/main" id="{B2124677-95FF-49CC-8EA1-983EE2E67709}"/>
                </a:ext>
              </a:extLst>
            </p:cNvPr>
            <p:cNvSpPr>
              <a:spLocks noChangeAspect="1"/>
            </p:cNvSpPr>
            <p:nvPr/>
          </p:nvSpPr>
          <p:spPr>
            <a:xfrm rot="8100000">
              <a:off x="5657418" y="1845066"/>
              <a:ext cx="504000" cy="504000"/>
            </a:xfrm>
            <a:prstGeom prst="wedgeEllipseCallout">
              <a:avLst>
                <a:gd name="adj1" fmla="val 41"/>
                <a:gd name="adj2" fmla="val 71323"/>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sp>
          <p:nvSpPr>
            <p:cNvPr id="52" name="Pratbubbla: oval 51">
              <a:extLst>
                <a:ext uri="{FF2B5EF4-FFF2-40B4-BE49-F238E27FC236}">
                  <a16:creationId xmlns:a16="http://schemas.microsoft.com/office/drawing/2014/main" id="{F28C042A-E284-4AD8-9C20-34ACD9EC20E7}"/>
                </a:ext>
              </a:extLst>
            </p:cNvPr>
            <p:cNvSpPr>
              <a:spLocks noChangeAspect="1"/>
            </p:cNvSpPr>
            <p:nvPr/>
          </p:nvSpPr>
          <p:spPr>
            <a:xfrm rot="13500000">
              <a:off x="6001794" y="1849680"/>
              <a:ext cx="504000" cy="504000"/>
            </a:xfrm>
            <a:prstGeom prst="wedgeEllipseCallout">
              <a:avLst>
                <a:gd name="adj1" fmla="val 41"/>
                <a:gd name="adj2" fmla="val 71323"/>
              </a:avLst>
            </a:pr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grpSp>
      <p:grpSp>
        <p:nvGrpSpPr>
          <p:cNvPr id="113" name="Grupp 112">
            <a:extLst>
              <a:ext uri="{FF2B5EF4-FFF2-40B4-BE49-F238E27FC236}">
                <a16:creationId xmlns:a16="http://schemas.microsoft.com/office/drawing/2014/main" id="{15BDB794-63F4-4280-8F51-0A568105604F}"/>
              </a:ext>
            </a:extLst>
          </p:cNvPr>
          <p:cNvGrpSpPr>
            <a:grpSpLocks noChangeAspect="1"/>
          </p:cNvGrpSpPr>
          <p:nvPr/>
        </p:nvGrpSpPr>
        <p:grpSpPr>
          <a:xfrm>
            <a:off x="7396625" y="2836055"/>
            <a:ext cx="666725" cy="432000"/>
            <a:chOff x="7363624" y="2776861"/>
            <a:chExt cx="777845" cy="504000"/>
          </a:xfrm>
        </p:grpSpPr>
        <p:sp>
          <p:nvSpPr>
            <p:cNvPr id="53" name="Pratbubbla: oval 52">
              <a:extLst>
                <a:ext uri="{FF2B5EF4-FFF2-40B4-BE49-F238E27FC236}">
                  <a16:creationId xmlns:a16="http://schemas.microsoft.com/office/drawing/2014/main" id="{1E6590BE-8F73-4CCA-8104-56BA54B8069A}"/>
                </a:ext>
              </a:extLst>
            </p:cNvPr>
            <p:cNvSpPr>
              <a:spLocks noChangeAspect="1"/>
            </p:cNvSpPr>
            <p:nvPr/>
          </p:nvSpPr>
          <p:spPr>
            <a:xfrm rot="2700000">
              <a:off x="7363624" y="2776861"/>
              <a:ext cx="504000" cy="504000"/>
            </a:xfrm>
            <a:prstGeom prst="wedgeEllipseCallout">
              <a:avLst>
                <a:gd name="adj1" fmla="val 41"/>
                <a:gd name="adj2" fmla="val 71323"/>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sp>
          <p:nvSpPr>
            <p:cNvPr id="54" name="Pratbubbla: oval 53">
              <a:extLst>
                <a:ext uri="{FF2B5EF4-FFF2-40B4-BE49-F238E27FC236}">
                  <a16:creationId xmlns:a16="http://schemas.microsoft.com/office/drawing/2014/main" id="{FDF9626B-6155-455B-840D-C8A4FCCC3458}"/>
                </a:ext>
              </a:extLst>
            </p:cNvPr>
            <p:cNvSpPr>
              <a:spLocks noChangeAspect="1"/>
            </p:cNvSpPr>
            <p:nvPr/>
          </p:nvSpPr>
          <p:spPr>
            <a:xfrm rot="18900000">
              <a:off x="7637469" y="2776861"/>
              <a:ext cx="504000" cy="504000"/>
            </a:xfrm>
            <a:prstGeom prst="wedgeEllipseCallout">
              <a:avLst>
                <a:gd name="adj1" fmla="val 41"/>
                <a:gd name="adj2" fmla="val 71323"/>
              </a:avLst>
            </a:pr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grpSp>
      <p:cxnSp>
        <p:nvCxnSpPr>
          <p:cNvPr id="60" name="Rak koppling 59">
            <a:extLst>
              <a:ext uri="{FF2B5EF4-FFF2-40B4-BE49-F238E27FC236}">
                <a16:creationId xmlns:a16="http://schemas.microsoft.com/office/drawing/2014/main" id="{AD359D3D-F557-4A48-A2B6-2F0DF6C84A29}"/>
              </a:ext>
            </a:extLst>
          </p:cNvPr>
          <p:cNvCxnSpPr/>
          <p:nvPr/>
        </p:nvCxnSpPr>
        <p:spPr>
          <a:xfrm>
            <a:off x="6928412" y="3429000"/>
            <a:ext cx="1603153" cy="0"/>
          </a:xfrm>
          <a:prstGeom prst="line">
            <a:avLst/>
          </a:prstGeom>
          <a:ln w="12700">
            <a:solidFill>
              <a:schemeClr val="tx1"/>
            </a:solidFill>
            <a:prstDash val="sysDash"/>
            <a:headEnd type="triangle" w="med" len="sm"/>
            <a:tailEnd type="triangle" w="med" len="sm"/>
          </a:ln>
        </p:spPr>
        <p:style>
          <a:lnRef idx="1">
            <a:schemeClr val="accent1"/>
          </a:lnRef>
          <a:fillRef idx="0">
            <a:schemeClr val="accent1"/>
          </a:fillRef>
          <a:effectRef idx="0">
            <a:schemeClr val="accent1"/>
          </a:effectRef>
          <a:fontRef idx="minor">
            <a:schemeClr val="tx1"/>
          </a:fontRef>
        </p:style>
      </p:cxnSp>
      <p:cxnSp>
        <p:nvCxnSpPr>
          <p:cNvPr id="62" name="Rak koppling 61">
            <a:extLst>
              <a:ext uri="{FF2B5EF4-FFF2-40B4-BE49-F238E27FC236}">
                <a16:creationId xmlns:a16="http://schemas.microsoft.com/office/drawing/2014/main" id="{03B061F1-A1AB-40D3-94F0-D3163FCF69B3}"/>
              </a:ext>
            </a:extLst>
          </p:cNvPr>
          <p:cNvCxnSpPr>
            <a:cxnSpLocks/>
          </p:cNvCxnSpPr>
          <p:nvPr/>
        </p:nvCxnSpPr>
        <p:spPr>
          <a:xfrm>
            <a:off x="1663173" y="4550734"/>
            <a:ext cx="2316030" cy="0"/>
          </a:xfrm>
          <a:prstGeom prst="line">
            <a:avLst/>
          </a:prstGeom>
          <a:ln w="19050">
            <a:solidFill>
              <a:schemeClr val="accent1"/>
            </a:solidFill>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4" name="Rak koppling 63">
            <a:extLst>
              <a:ext uri="{FF2B5EF4-FFF2-40B4-BE49-F238E27FC236}">
                <a16:creationId xmlns:a16="http://schemas.microsoft.com/office/drawing/2014/main" id="{FC5D2257-8B5D-4ED5-A698-9A0C6203641F}"/>
              </a:ext>
            </a:extLst>
          </p:cNvPr>
          <p:cNvCxnSpPr>
            <a:cxnSpLocks/>
          </p:cNvCxnSpPr>
          <p:nvPr/>
        </p:nvCxnSpPr>
        <p:spPr>
          <a:xfrm>
            <a:off x="4965812" y="4550734"/>
            <a:ext cx="2316030" cy="0"/>
          </a:xfrm>
          <a:prstGeom prst="line">
            <a:avLst/>
          </a:prstGeom>
          <a:ln w="19050">
            <a:solidFill>
              <a:schemeClr val="accent3"/>
            </a:solidFill>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5" name="Rak koppling 64">
            <a:extLst>
              <a:ext uri="{FF2B5EF4-FFF2-40B4-BE49-F238E27FC236}">
                <a16:creationId xmlns:a16="http://schemas.microsoft.com/office/drawing/2014/main" id="{AAB83924-515A-42AD-B6AF-EC8850A377BE}"/>
              </a:ext>
            </a:extLst>
          </p:cNvPr>
          <p:cNvCxnSpPr>
            <a:cxnSpLocks/>
          </p:cNvCxnSpPr>
          <p:nvPr/>
        </p:nvCxnSpPr>
        <p:spPr>
          <a:xfrm>
            <a:off x="8299365" y="4550734"/>
            <a:ext cx="2316030" cy="0"/>
          </a:xfrm>
          <a:prstGeom prst="line">
            <a:avLst/>
          </a:prstGeom>
          <a:ln w="19050">
            <a:solidFill>
              <a:schemeClr val="accent2"/>
            </a:solidFill>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66" name="Rektangel 65">
            <a:extLst>
              <a:ext uri="{FF2B5EF4-FFF2-40B4-BE49-F238E27FC236}">
                <a16:creationId xmlns:a16="http://schemas.microsoft.com/office/drawing/2014/main" id="{441E56C6-9140-45BB-88D5-ECD6D7A4A7CF}"/>
              </a:ext>
            </a:extLst>
          </p:cNvPr>
          <p:cNvSpPr/>
          <p:nvPr/>
        </p:nvSpPr>
        <p:spPr>
          <a:xfrm>
            <a:off x="1663173" y="4661390"/>
            <a:ext cx="2785488" cy="1646605"/>
          </a:xfrm>
          <a:prstGeom prst="rect">
            <a:avLst/>
          </a:prstGeom>
        </p:spPr>
        <p:txBody>
          <a:bodyPr wrap="square" lIns="0">
            <a:spAutoFit/>
          </a:bodyPr>
          <a:lstStyle/>
          <a:p>
            <a:pPr>
              <a:spcAft>
                <a:spcPts val="600"/>
              </a:spcAft>
            </a:pPr>
            <a:r>
              <a:rPr lang="sv-SE" sz="1200" b="1" dirty="0"/>
              <a:t>Kommun</a:t>
            </a:r>
          </a:p>
          <a:p>
            <a:pPr marL="180000" indent="-180000">
              <a:buFont typeface="Arial" panose="020B0604020202020204" pitchFamily="34" charset="0"/>
              <a:buChar char="•"/>
            </a:pPr>
            <a:r>
              <a:rPr lang="sv-SE" sz="1200" dirty="0"/>
              <a:t>Medarbetare</a:t>
            </a:r>
          </a:p>
          <a:p>
            <a:pPr marL="180000" indent="-180000">
              <a:buFont typeface="Arial" panose="020B0604020202020204" pitchFamily="34" charset="0"/>
              <a:buChar char="•"/>
            </a:pPr>
            <a:r>
              <a:rPr lang="sv-SE" sz="1200" dirty="0"/>
              <a:t>Insats/behandlingsteam</a:t>
            </a:r>
          </a:p>
          <a:p>
            <a:pPr marL="180000" indent="-180000">
              <a:buFont typeface="Arial" panose="020B0604020202020204" pitchFamily="34" charset="0"/>
              <a:buChar char="•"/>
            </a:pPr>
            <a:r>
              <a:rPr lang="sv-SE" sz="1200" dirty="0"/>
              <a:t>Stödresurser som verksamhetsutvecklare, MAS, </a:t>
            </a:r>
            <a:r>
              <a:rPr lang="sv-SE" sz="1200" dirty="0" smtClean="0"/>
              <a:t>SAS, MAR</a:t>
            </a:r>
            <a:endParaRPr lang="sv-SE" sz="1200" dirty="0"/>
          </a:p>
          <a:p>
            <a:pPr marL="180000" indent="-180000">
              <a:buFont typeface="Arial" panose="020B0604020202020204" pitchFamily="34" charset="0"/>
              <a:buChar char="•"/>
            </a:pPr>
            <a:r>
              <a:rPr lang="sv-SE" sz="1200" dirty="0"/>
              <a:t>Verksamhetschefer</a:t>
            </a:r>
          </a:p>
          <a:p>
            <a:pPr marL="180000" indent="-180000">
              <a:buFont typeface="Arial" panose="020B0604020202020204" pitchFamily="34" charset="0"/>
              <a:buChar char="•"/>
            </a:pPr>
            <a:r>
              <a:rPr lang="sv-SE" sz="1200" dirty="0"/>
              <a:t>Socialchef/vård och omsorgschef </a:t>
            </a:r>
          </a:p>
        </p:txBody>
      </p:sp>
      <p:grpSp>
        <p:nvGrpSpPr>
          <p:cNvPr id="117" name="Grupp 116">
            <a:extLst>
              <a:ext uri="{FF2B5EF4-FFF2-40B4-BE49-F238E27FC236}">
                <a16:creationId xmlns:a16="http://schemas.microsoft.com/office/drawing/2014/main" id="{48E5475E-B32D-4A26-856A-7A511DB97B68}"/>
              </a:ext>
            </a:extLst>
          </p:cNvPr>
          <p:cNvGrpSpPr/>
          <p:nvPr/>
        </p:nvGrpSpPr>
        <p:grpSpPr>
          <a:xfrm>
            <a:off x="5464613" y="2798292"/>
            <a:ext cx="1264698" cy="1260000"/>
            <a:chOff x="5464613" y="2798292"/>
            <a:chExt cx="1264698" cy="1260000"/>
          </a:xfrm>
        </p:grpSpPr>
        <p:sp>
          <p:nvSpPr>
            <p:cNvPr id="7" name="Ellips 6">
              <a:hlinkClick r:id="rId10" action="ppaction://hlinksldjump"/>
              <a:extLst>
                <a:ext uri="{FF2B5EF4-FFF2-40B4-BE49-F238E27FC236}">
                  <a16:creationId xmlns:a16="http://schemas.microsoft.com/office/drawing/2014/main" id="{21B52929-AFB5-48C2-A4A4-93A8902BA602}"/>
                </a:ext>
              </a:extLst>
            </p:cNvPr>
            <p:cNvSpPr>
              <a:spLocks noChangeAspect="1"/>
            </p:cNvSpPr>
            <p:nvPr/>
          </p:nvSpPr>
          <p:spPr>
            <a:xfrm>
              <a:off x="5464613" y="2798292"/>
              <a:ext cx="1260000" cy="1260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9" name="Rektangel 68">
              <a:hlinkClick r:id="rId10" action="ppaction://hlinksldjump"/>
              <a:extLst>
                <a:ext uri="{FF2B5EF4-FFF2-40B4-BE49-F238E27FC236}">
                  <a16:creationId xmlns:a16="http://schemas.microsoft.com/office/drawing/2014/main" id="{D8818B34-D139-4518-AE55-84281D04216B}"/>
                </a:ext>
              </a:extLst>
            </p:cNvPr>
            <p:cNvSpPr/>
            <p:nvPr/>
          </p:nvSpPr>
          <p:spPr>
            <a:xfrm>
              <a:off x="5469311" y="3121224"/>
              <a:ext cx="1260000" cy="615553"/>
            </a:xfrm>
            <a:prstGeom prst="rect">
              <a:avLst/>
            </a:prstGeom>
          </p:spPr>
          <p:txBody>
            <a:bodyPr wrap="square" lIns="0" tIns="0" rIns="0" bIns="0">
              <a:spAutoFit/>
            </a:bodyPr>
            <a:lstStyle/>
            <a:p>
              <a:pPr algn="ctr"/>
              <a:r>
                <a:rPr lang="sv-SE" sz="2000" b="1" spc="-50" dirty="0" smtClean="0">
                  <a:solidFill>
                    <a:schemeClr val="bg1"/>
                  </a:solidFill>
                </a:rPr>
                <a:t>Regional nivå</a:t>
              </a:r>
              <a:endParaRPr lang="sv-SE" sz="2000" b="1" spc="-50" dirty="0">
                <a:solidFill>
                  <a:schemeClr val="bg1"/>
                </a:solidFill>
              </a:endParaRPr>
            </a:p>
          </p:txBody>
        </p:sp>
      </p:grpSp>
      <p:grpSp>
        <p:nvGrpSpPr>
          <p:cNvPr id="118" name="Grupp 117">
            <a:extLst>
              <a:ext uri="{FF2B5EF4-FFF2-40B4-BE49-F238E27FC236}">
                <a16:creationId xmlns:a16="http://schemas.microsoft.com/office/drawing/2014/main" id="{EF1B640B-9E88-439F-A8F7-6AD14BF38BD4}"/>
              </a:ext>
            </a:extLst>
          </p:cNvPr>
          <p:cNvGrpSpPr/>
          <p:nvPr/>
        </p:nvGrpSpPr>
        <p:grpSpPr>
          <a:xfrm>
            <a:off x="8785178" y="2798292"/>
            <a:ext cx="1272851" cy="1260000"/>
            <a:chOff x="8785178" y="2798292"/>
            <a:chExt cx="1272851" cy="1260000"/>
          </a:xfrm>
        </p:grpSpPr>
        <p:sp>
          <p:nvSpPr>
            <p:cNvPr id="8" name="Ellips 7">
              <a:hlinkClick r:id="rId14" action="ppaction://hlinksldjump"/>
              <a:extLst>
                <a:ext uri="{FF2B5EF4-FFF2-40B4-BE49-F238E27FC236}">
                  <a16:creationId xmlns:a16="http://schemas.microsoft.com/office/drawing/2014/main" id="{30B1DE2F-41D1-4761-9A57-4D172EC8C0DE}"/>
                </a:ext>
              </a:extLst>
            </p:cNvPr>
            <p:cNvSpPr>
              <a:spLocks noChangeAspect="1"/>
            </p:cNvSpPr>
            <p:nvPr/>
          </p:nvSpPr>
          <p:spPr>
            <a:xfrm>
              <a:off x="8785178" y="2798292"/>
              <a:ext cx="1260000" cy="126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0" name="Rektangel 69">
              <a:hlinkClick r:id="rId14" action="ppaction://hlinksldjump"/>
              <a:extLst>
                <a:ext uri="{FF2B5EF4-FFF2-40B4-BE49-F238E27FC236}">
                  <a16:creationId xmlns:a16="http://schemas.microsoft.com/office/drawing/2014/main" id="{645838DD-0E75-4DBC-8A0E-520796EB2606}"/>
                </a:ext>
              </a:extLst>
            </p:cNvPr>
            <p:cNvSpPr/>
            <p:nvPr/>
          </p:nvSpPr>
          <p:spPr>
            <a:xfrm>
              <a:off x="8798029" y="3121224"/>
              <a:ext cx="1260000" cy="615553"/>
            </a:xfrm>
            <a:prstGeom prst="rect">
              <a:avLst/>
            </a:prstGeom>
          </p:spPr>
          <p:txBody>
            <a:bodyPr wrap="square" lIns="0" tIns="0" rIns="0" bIns="0">
              <a:spAutoFit/>
            </a:bodyPr>
            <a:lstStyle/>
            <a:p>
              <a:pPr algn="ctr"/>
              <a:r>
                <a:rPr lang="sv-SE" sz="2000" b="1" spc="-50" dirty="0" smtClean="0">
                  <a:solidFill>
                    <a:schemeClr val="bg1"/>
                  </a:solidFill>
                </a:rPr>
                <a:t>Nationell nivå</a:t>
              </a:r>
              <a:endParaRPr lang="sv-SE" sz="2000" b="1" spc="-50" dirty="0">
                <a:solidFill>
                  <a:schemeClr val="bg1"/>
                </a:solidFill>
              </a:endParaRPr>
            </a:p>
          </p:txBody>
        </p:sp>
      </p:grpSp>
      <p:grpSp>
        <p:nvGrpSpPr>
          <p:cNvPr id="116" name="Grupp 115">
            <a:extLst>
              <a:ext uri="{FF2B5EF4-FFF2-40B4-BE49-F238E27FC236}">
                <a16:creationId xmlns:a16="http://schemas.microsoft.com/office/drawing/2014/main" id="{23CABD89-8635-4565-A069-7D577717D9EF}"/>
              </a:ext>
            </a:extLst>
          </p:cNvPr>
          <p:cNvGrpSpPr/>
          <p:nvPr/>
        </p:nvGrpSpPr>
        <p:grpSpPr>
          <a:xfrm>
            <a:off x="2136569" y="2798292"/>
            <a:ext cx="1267478" cy="1260000"/>
            <a:chOff x="2136569" y="2798292"/>
            <a:chExt cx="1267478" cy="1260000"/>
          </a:xfrm>
        </p:grpSpPr>
        <p:sp>
          <p:nvSpPr>
            <p:cNvPr id="6" name="Ellips 5">
              <a:hlinkClick r:id="rId2" action="ppaction://hlinksldjump"/>
              <a:extLst>
                <a:ext uri="{FF2B5EF4-FFF2-40B4-BE49-F238E27FC236}">
                  <a16:creationId xmlns:a16="http://schemas.microsoft.com/office/drawing/2014/main" id="{E5B174EE-F984-474F-8639-4191D14B2DDA}"/>
                </a:ext>
              </a:extLst>
            </p:cNvPr>
            <p:cNvSpPr>
              <a:spLocks noChangeAspect="1"/>
            </p:cNvSpPr>
            <p:nvPr/>
          </p:nvSpPr>
          <p:spPr>
            <a:xfrm>
              <a:off x="2144047" y="2798292"/>
              <a:ext cx="1260000" cy="1260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1" name="Rektangel 70">
              <a:hlinkClick r:id="rId2" action="ppaction://hlinksldjump"/>
              <a:extLst>
                <a:ext uri="{FF2B5EF4-FFF2-40B4-BE49-F238E27FC236}">
                  <a16:creationId xmlns:a16="http://schemas.microsoft.com/office/drawing/2014/main" id="{53D8FD98-ED14-4F97-B1E6-D8A3C4043AFE}"/>
                </a:ext>
              </a:extLst>
            </p:cNvPr>
            <p:cNvSpPr/>
            <p:nvPr/>
          </p:nvSpPr>
          <p:spPr>
            <a:xfrm>
              <a:off x="2136569" y="3121224"/>
              <a:ext cx="1260000" cy="615553"/>
            </a:xfrm>
            <a:prstGeom prst="rect">
              <a:avLst/>
            </a:prstGeom>
          </p:spPr>
          <p:txBody>
            <a:bodyPr wrap="square" lIns="0" tIns="0" rIns="0" bIns="0">
              <a:spAutoFit/>
            </a:bodyPr>
            <a:lstStyle/>
            <a:p>
              <a:pPr algn="ctr"/>
              <a:r>
                <a:rPr lang="sv-SE" sz="2000" b="1" spc="-50" dirty="0" smtClean="0">
                  <a:solidFill>
                    <a:schemeClr val="bg1"/>
                  </a:solidFill>
                </a:rPr>
                <a:t>Lokal </a:t>
              </a:r>
              <a:br>
                <a:rPr lang="sv-SE" sz="2000" b="1" spc="-50" dirty="0" smtClean="0">
                  <a:solidFill>
                    <a:schemeClr val="bg1"/>
                  </a:solidFill>
                </a:rPr>
              </a:br>
              <a:r>
                <a:rPr lang="sv-SE" sz="2000" b="1" spc="-50" dirty="0" smtClean="0">
                  <a:solidFill>
                    <a:schemeClr val="bg1"/>
                  </a:solidFill>
                </a:rPr>
                <a:t>nivå</a:t>
              </a:r>
              <a:endParaRPr lang="sv-SE" sz="2000" b="1" spc="-50" dirty="0">
                <a:solidFill>
                  <a:schemeClr val="bg1"/>
                </a:solidFill>
              </a:endParaRPr>
            </a:p>
          </p:txBody>
        </p:sp>
      </p:grpSp>
      <p:cxnSp>
        <p:nvCxnSpPr>
          <p:cNvPr id="105" name="Rak koppling 104">
            <a:extLst>
              <a:ext uri="{FF2B5EF4-FFF2-40B4-BE49-F238E27FC236}">
                <a16:creationId xmlns:a16="http://schemas.microsoft.com/office/drawing/2014/main" id="{04A4F219-BD36-4596-8BA9-11FF64842835}"/>
              </a:ext>
            </a:extLst>
          </p:cNvPr>
          <p:cNvCxnSpPr>
            <a:cxnSpLocks/>
          </p:cNvCxnSpPr>
          <p:nvPr/>
        </p:nvCxnSpPr>
        <p:spPr>
          <a:xfrm>
            <a:off x="1955627" y="2223964"/>
            <a:ext cx="411171" cy="541569"/>
          </a:xfrm>
          <a:prstGeom prst="line">
            <a:avLst/>
          </a:prstGeom>
          <a:ln w="12700">
            <a:solidFill>
              <a:schemeClr val="tx1"/>
            </a:solidFill>
            <a:prstDash val="sysDash"/>
            <a:headEnd type="triangle" w="med" len="sm"/>
            <a:tailEnd type="triangle" w="med" len="sm"/>
          </a:ln>
        </p:spPr>
        <p:style>
          <a:lnRef idx="1">
            <a:schemeClr val="accent1"/>
          </a:lnRef>
          <a:fillRef idx="0">
            <a:schemeClr val="accent1"/>
          </a:fillRef>
          <a:effectRef idx="0">
            <a:schemeClr val="accent1"/>
          </a:effectRef>
          <a:fontRef idx="minor">
            <a:schemeClr val="tx1"/>
          </a:fontRef>
        </p:style>
      </p:cxnSp>
      <p:grpSp>
        <p:nvGrpSpPr>
          <p:cNvPr id="114" name="Grupp 113">
            <a:extLst>
              <a:ext uri="{FF2B5EF4-FFF2-40B4-BE49-F238E27FC236}">
                <a16:creationId xmlns:a16="http://schemas.microsoft.com/office/drawing/2014/main" id="{A0990A62-E7CB-4BB0-8346-5E17865D57BF}"/>
              </a:ext>
            </a:extLst>
          </p:cNvPr>
          <p:cNvGrpSpPr>
            <a:grpSpLocks noChangeAspect="1"/>
          </p:cNvGrpSpPr>
          <p:nvPr/>
        </p:nvGrpSpPr>
        <p:grpSpPr>
          <a:xfrm>
            <a:off x="1704062" y="2391277"/>
            <a:ext cx="466449" cy="504000"/>
            <a:chOff x="1767857" y="2391278"/>
            <a:chExt cx="399588" cy="431757"/>
          </a:xfrm>
        </p:grpSpPr>
        <p:sp>
          <p:nvSpPr>
            <p:cNvPr id="104" name="Pratbubbla: oval 103">
              <a:extLst>
                <a:ext uri="{FF2B5EF4-FFF2-40B4-BE49-F238E27FC236}">
                  <a16:creationId xmlns:a16="http://schemas.microsoft.com/office/drawing/2014/main" id="{A67C1C32-88C2-4FB1-BDCE-4BA0B6309266}"/>
                </a:ext>
              </a:extLst>
            </p:cNvPr>
            <p:cNvSpPr>
              <a:spLocks noChangeAspect="1"/>
            </p:cNvSpPr>
            <p:nvPr/>
          </p:nvSpPr>
          <p:spPr>
            <a:xfrm rot="8740252">
              <a:off x="1767857" y="2391278"/>
              <a:ext cx="288000" cy="288000"/>
            </a:xfrm>
            <a:prstGeom prst="wedgeEllipseCallout">
              <a:avLst>
                <a:gd name="adj1" fmla="val 41"/>
                <a:gd name="adj2" fmla="val 71323"/>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sp>
          <p:nvSpPr>
            <p:cNvPr id="106" name="Pratbubbla: oval 105">
              <a:extLst>
                <a:ext uri="{FF2B5EF4-FFF2-40B4-BE49-F238E27FC236}">
                  <a16:creationId xmlns:a16="http://schemas.microsoft.com/office/drawing/2014/main" id="{CA5B378E-AEAB-4A4A-A9BB-C0653570B6E2}"/>
                </a:ext>
              </a:extLst>
            </p:cNvPr>
            <p:cNvSpPr>
              <a:spLocks noChangeAspect="1"/>
            </p:cNvSpPr>
            <p:nvPr/>
          </p:nvSpPr>
          <p:spPr>
            <a:xfrm rot="19333965">
              <a:off x="1879445" y="2535035"/>
              <a:ext cx="288000" cy="288000"/>
            </a:xfrm>
            <a:prstGeom prst="wedgeEllipseCallout">
              <a:avLst>
                <a:gd name="adj1" fmla="val 41"/>
                <a:gd name="adj2" fmla="val 71323"/>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grpSp>
      <p:cxnSp>
        <p:nvCxnSpPr>
          <p:cNvPr id="108" name="Rak koppling 107">
            <a:extLst>
              <a:ext uri="{FF2B5EF4-FFF2-40B4-BE49-F238E27FC236}">
                <a16:creationId xmlns:a16="http://schemas.microsoft.com/office/drawing/2014/main" id="{32150B75-9A28-4699-9C86-F0610B567189}"/>
              </a:ext>
            </a:extLst>
          </p:cNvPr>
          <p:cNvCxnSpPr/>
          <p:nvPr/>
        </p:nvCxnSpPr>
        <p:spPr>
          <a:xfrm>
            <a:off x="3605991" y="3429000"/>
            <a:ext cx="1603153" cy="0"/>
          </a:xfrm>
          <a:prstGeom prst="line">
            <a:avLst/>
          </a:prstGeom>
          <a:ln w="12700">
            <a:solidFill>
              <a:schemeClr val="tx1"/>
            </a:solidFill>
            <a:prstDash val="sysDash"/>
            <a:headEnd type="triangle" w="med" len="sm"/>
            <a:tailEnd type="triangle" w="med" len="sm"/>
          </a:ln>
        </p:spPr>
        <p:style>
          <a:lnRef idx="1">
            <a:schemeClr val="accent1"/>
          </a:lnRef>
          <a:fillRef idx="0">
            <a:schemeClr val="accent1"/>
          </a:fillRef>
          <a:effectRef idx="0">
            <a:schemeClr val="accent1"/>
          </a:effectRef>
          <a:fontRef idx="minor">
            <a:schemeClr val="tx1"/>
          </a:fontRef>
        </p:style>
      </p:cxnSp>
      <p:sp>
        <p:nvSpPr>
          <p:cNvPr id="109" name="Rektangel 108">
            <a:extLst>
              <a:ext uri="{FF2B5EF4-FFF2-40B4-BE49-F238E27FC236}">
                <a16:creationId xmlns:a16="http://schemas.microsoft.com/office/drawing/2014/main" id="{E869BB8E-7E24-427D-8AB3-8ED06ACFED17}"/>
              </a:ext>
            </a:extLst>
          </p:cNvPr>
          <p:cNvSpPr/>
          <p:nvPr/>
        </p:nvSpPr>
        <p:spPr>
          <a:xfrm>
            <a:off x="4965812" y="4661390"/>
            <a:ext cx="2630088" cy="1092607"/>
          </a:xfrm>
          <a:prstGeom prst="rect">
            <a:avLst/>
          </a:prstGeom>
        </p:spPr>
        <p:txBody>
          <a:bodyPr wrap="square" lIns="0">
            <a:spAutoFit/>
          </a:bodyPr>
          <a:lstStyle/>
          <a:p>
            <a:pPr>
              <a:spcAft>
                <a:spcPts val="600"/>
              </a:spcAft>
            </a:pPr>
            <a:r>
              <a:rPr lang="sv-SE" sz="1200" b="1" dirty="0"/>
              <a:t>Regionala samverkans- och stödstrukturer (RSS)</a:t>
            </a:r>
          </a:p>
          <a:p>
            <a:pPr marL="171450" indent="-171450">
              <a:buFont typeface="Arial" panose="020B0604020202020204" pitchFamily="34" charset="0"/>
              <a:buChar char="•"/>
            </a:pPr>
            <a:r>
              <a:rPr lang="sv-SE" sz="1200" dirty="0"/>
              <a:t>Stödfunktioner för samverkans- och kunskapsutveckling i ett län eller del av ett län</a:t>
            </a:r>
          </a:p>
        </p:txBody>
      </p:sp>
      <p:sp>
        <p:nvSpPr>
          <p:cNvPr id="110" name="Rektangel 109">
            <a:extLst>
              <a:ext uri="{FF2B5EF4-FFF2-40B4-BE49-F238E27FC236}">
                <a16:creationId xmlns:a16="http://schemas.microsoft.com/office/drawing/2014/main" id="{43DE1A6D-C9F6-421B-A4BE-5D450E5F795B}"/>
              </a:ext>
            </a:extLst>
          </p:cNvPr>
          <p:cNvSpPr/>
          <p:nvPr/>
        </p:nvSpPr>
        <p:spPr>
          <a:xfrm>
            <a:off x="8299365" y="4661390"/>
            <a:ext cx="3450184" cy="2015936"/>
          </a:xfrm>
          <a:prstGeom prst="rect">
            <a:avLst/>
          </a:prstGeom>
        </p:spPr>
        <p:txBody>
          <a:bodyPr wrap="square" lIns="0">
            <a:spAutoFit/>
          </a:bodyPr>
          <a:lstStyle/>
          <a:p>
            <a:pPr>
              <a:spcAft>
                <a:spcPts val="600"/>
              </a:spcAft>
            </a:pPr>
            <a:r>
              <a:rPr lang="sv-SE" sz="1200" b="1" dirty="0"/>
              <a:t>Nationella aktörer</a:t>
            </a:r>
          </a:p>
          <a:p>
            <a:pPr marL="180000" indent="-180000">
              <a:buFont typeface="Arial" panose="020B0604020202020204" pitchFamily="34" charset="0"/>
              <a:buChar char="•"/>
            </a:pPr>
            <a:r>
              <a:rPr lang="sv-SE" sz="1200" dirty="0" smtClean="0"/>
              <a:t>Sveriges Kommuner och Regioner (SKR)</a:t>
            </a:r>
          </a:p>
          <a:p>
            <a:pPr marL="180000" indent="-180000">
              <a:buFont typeface="Arial" panose="020B0604020202020204" pitchFamily="34" charset="0"/>
              <a:buChar char="•"/>
            </a:pPr>
            <a:r>
              <a:rPr lang="sv-SE" sz="1200" dirty="0" smtClean="0"/>
              <a:t>Statliga myndigheter</a:t>
            </a:r>
            <a:endParaRPr lang="sv-SE" sz="1200" dirty="0"/>
          </a:p>
          <a:p>
            <a:pPr marL="180000" indent="-180000">
              <a:buFont typeface="Arial" panose="020B0604020202020204" pitchFamily="34" charset="0"/>
              <a:buChar char="•"/>
            </a:pPr>
            <a:r>
              <a:rPr lang="sv-SE" sz="1200" dirty="0"/>
              <a:t>Rådet för styrning med kunskap</a:t>
            </a:r>
          </a:p>
          <a:p>
            <a:pPr marL="180000" indent="-180000">
              <a:buFont typeface="Arial" panose="020B0604020202020204" pitchFamily="34" charset="0"/>
              <a:buChar char="•"/>
            </a:pPr>
            <a:r>
              <a:rPr lang="sv-SE" sz="1200" dirty="0"/>
              <a:t>Huvudmannagruppen för samlad statlig kunskapsstyrning</a:t>
            </a:r>
          </a:p>
          <a:p>
            <a:pPr marL="180000" indent="-180000">
              <a:buFont typeface="Arial" panose="020B0604020202020204" pitchFamily="34" charset="0"/>
              <a:buChar char="•"/>
            </a:pPr>
            <a:r>
              <a:rPr lang="sv-SE" sz="1200" dirty="0"/>
              <a:t>Partnerskapet mellan RSS, </a:t>
            </a:r>
            <a:r>
              <a:rPr lang="sv-SE" sz="1200" dirty="0" smtClean="0"/>
              <a:t>SKR </a:t>
            </a:r>
            <a:r>
              <a:rPr lang="sv-SE" sz="1200" dirty="0"/>
              <a:t>och Socialstyrelsen</a:t>
            </a:r>
          </a:p>
          <a:p>
            <a:pPr marL="180000" indent="-180000">
              <a:buFont typeface="Arial" panose="020B0604020202020204" pitchFamily="34" charset="0"/>
              <a:buChar char="•"/>
            </a:pPr>
            <a:r>
              <a:rPr lang="sv-SE" sz="1200" dirty="0"/>
              <a:t>Nationell samverkansgrupp för kunskapsstyrning i socialtjänsten (NSK-S)</a:t>
            </a:r>
          </a:p>
        </p:txBody>
      </p:sp>
      <p:grpSp>
        <p:nvGrpSpPr>
          <p:cNvPr id="115" name="Grupp 114">
            <a:extLst>
              <a:ext uri="{FF2B5EF4-FFF2-40B4-BE49-F238E27FC236}">
                <a16:creationId xmlns:a16="http://schemas.microsoft.com/office/drawing/2014/main" id="{B583085A-F4D8-433E-A8CD-CD4C62817F30}"/>
              </a:ext>
            </a:extLst>
          </p:cNvPr>
          <p:cNvGrpSpPr/>
          <p:nvPr/>
        </p:nvGrpSpPr>
        <p:grpSpPr>
          <a:xfrm>
            <a:off x="689956" y="668547"/>
            <a:ext cx="1570861" cy="1576140"/>
            <a:chOff x="689956" y="668547"/>
            <a:chExt cx="1570861" cy="1576140"/>
          </a:xfrm>
        </p:grpSpPr>
        <p:sp>
          <p:nvSpPr>
            <p:cNvPr id="56" name="Ellips 55">
              <a:extLst>
                <a:ext uri="{FF2B5EF4-FFF2-40B4-BE49-F238E27FC236}">
                  <a16:creationId xmlns:a16="http://schemas.microsoft.com/office/drawing/2014/main" id="{20927B92-41B1-4950-A6AE-6259E596E5F8}"/>
                </a:ext>
              </a:extLst>
            </p:cNvPr>
            <p:cNvSpPr>
              <a:spLocks noChangeAspect="1"/>
            </p:cNvSpPr>
            <p:nvPr/>
          </p:nvSpPr>
          <p:spPr>
            <a:xfrm>
              <a:off x="754687" y="740000"/>
              <a:ext cx="1440000" cy="1440000"/>
            </a:xfrm>
            <a:prstGeom prst="ellipse">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3" name="Ellips 72">
              <a:extLst>
                <a:ext uri="{FF2B5EF4-FFF2-40B4-BE49-F238E27FC236}">
                  <a16:creationId xmlns:a16="http://schemas.microsoft.com/office/drawing/2014/main" id="{7EE60AE0-8B71-41B3-A01B-D588B0AA61CB}"/>
                </a:ext>
              </a:extLst>
            </p:cNvPr>
            <p:cNvSpPr>
              <a:spLocks noChangeAspect="1"/>
            </p:cNvSpPr>
            <p:nvPr/>
          </p:nvSpPr>
          <p:spPr>
            <a:xfrm>
              <a:off x="898687" y="868881"/>
              <a:ext cx="1152000" cy="1152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4" name="Rektangel 73">
              <a:extLst>
                <a:ext uri="{FF2B5EF4-FFF2-40B4-BE49-F238E27FC236}">
                  <a16:creationId xmlns:a16="http://schemas.microsoft.com/office/drawing/2014/main" id="{D35FF7D5-2E7D-4B40-A990-0FF629C19F69}"/>
                </a:ext>
              </a:extLst>
            </p:cNvPr>
            <p:cNvSpPr/>
            <p:nvPr/>
          </p:nvSpPr>
          <p:spPr>
            <a:xfrm>
              <a:off x="844687" y="1290992"/>
              <a:ext cx="1260000" cy="307777"/>
            </a:xfrm>
            <a:prstGeom prst="rect">
              <a:avLst/>
            </a:prstGeom>
          </p:spPr>
          <p:txBody>
            <a:bodyPr wrap="square" lIns="0" tIns="0" rIns="0" bIns="0">
              <a:spAutoFit/>
            </a:bodyPr>
            <a:lstStyle/>
            <a:p>
              <a:pPr algn="ctr"/>
              <a:r>
                <a:rPr lang="sv-SE" sz="2000" b="1" spc="-50" dirty="0">
                  <a:solidFill>
                    <a:schemeClr val="bg1"/>
                  </a:solidFill>
                </a:rPr>
                <a:t>Brukare</a:t>
              </a:r>
            </a:p>
          </p:txBody>
        </p:sp>
        <p:sp>
          <p:nvSpPr>
            <p:cNvPr id="80" name="Ellips 79">
              <a:extLst>
                <a:ext uri="{FF2B5EF4-FFF2-40B4-BE49-F238E27FC236}">
                  <a16:creationId xmlns:a16="http://schemas.microsoft.com/office/drawing/2014/main" id="{823CBEA0-5BC0-40A7-A297-685A7723010B}"/>
                </a:ext>
              </a:extLst>
            </p:cNvPr>
            <p:cNvSpPr>
              <a:spLocks noChangeAspect="1"/>
            </p:cNvSpPr>
            <p:nvPr/>
          </p:nvSpPr>
          <p:spPr>
            <a:xfrm>
              <a:off x="1412272" y="673826"/>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1" name="Ellips 80">
              <a:extLst>
                <a:ext uri="{FF2B5EF4-FFF2-40B4-BE49-F238E27FC236}">
                  <a16:creationId xmlns:a16="http://schemas.microsoft.com/office/drawing/2014/main" id="{D7753CD1-C66E-4645-9AE6-731A99DD78BC}"/>
                </a:ext>
              </a:extLst>
            </p:cNvPr>
            <p:cNvSpPr>
              <a:spLocks noChangeAspect="1"/>
            </p:cNvSpPr>
            <p:nvPr/>
          </p:nvSpPr>
          <p:spPr>
            <a:xfrm>
              <a:off x="1408513" y="2112340"/>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2" name="Ellips 81">
              <a:extLst>
                <a:ext uri="{FF2B5EF4-FFF2-40B4-BE49-F238E27FC236}">
                  <a16:creationId xmlns:a16="http://schemas.microsoft.com/office/drawing/2014/main" id="{47EA94CD-F6F2-469D-B088-57690F9DB2C2}"/>
                </a:ext>
              </a:extLst>
            </p:cNvPr>
            <p:cNvSpPr>
              <a:spLocks noChangeAspect="1"/>
            </p:cNvSpPr>
            <p:nvPr/>
          </p:nvSpPr>
          <p:spPr>
            <a:xfrm>
              <a:off x="2126468" y="1387923"/>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3" name="Ellips 82">
              <a:extLst>
                <a:ext uri="{FF2B5EF4-FFF2-40B4-BE49-F238E27FC236}">
                  <a16:creationId xmlns:a16="http://schemas.microsoft.com/office/drawing/2014/main" id="{700C4F9A-D34F-4DED-9DB8-31C3CB34D77B}"/>
                </a:ext>
              </a:extLst>
            </p:cNvPr>
            <p:cNvSpPr>
              <a:spLocks noChangeAspect="1"/>
            </p:cNvSpPr>
            <p:nvPr/>
          </p:nvSpPr>
          <p:spPr>
            <a:xfrm>
              <a:off x="691958" y="1393826"/>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93" name="Grupp 92">
              <a:extLst>
                <a:ext uri="{FF2B5EF4-FFF2-40B4-BE49-F238E27FC236}">
                  <a16:creationId xmlns:a16="http://schemas.microsoft.com/office/drawing/2014/main" id="{CD52F729-FEAD-4768-80C5-919AA2295F76}"/>
                </a:ext>
              </a:extLst>
            </p:cNvPr>
            <p:cNvGrpSpPr/>
            <p:nvPr/>
          </p:nvGrpSpPr>
          <p:grpSpPr>
            <a:xfrm rot="1813151">
              <a:off x="691258" y="668547"/>
              <a:ext cx="1566857" cy="1570861"/>
              <a:chOff x="645919" y="995229"/>
              <a:chExt cx="1566857" cy="1570861"/>
            </a:xfrm>
          </p:grpSpPr>
          <p:sp>
            <p:nvSpPr>
              <p:cNvPr id="94" name="Ellips 93">
                <a:extLst>
                  <a:ext uri="{FF2B5EF4-FFF2-40B4-BE49-F238E27FC236}">
                    <a16:creationId xmlns:a16="http://schemas.microsoft.com/office/drawing/2014/main" id="{B0FEE026-2552-40E9-B39B-08BBB0FAB65B}"/>
                  </a:ext>
                </a:extLst>
              </p:cNvPr>
              <p:cNvSpPr>
                <a:spLocks noChangeAspect="1"/>
              </p:cNvSpPr>
              <p:nvPr/>
            </p:nvSpPr>
            <p:spPr>
              <a:xfrm>
                <a:off x="1366233" y="995229"/>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95" name="Ellips 94">
                <a:extLst>
                  <a:ext uri="{FF2B5EF4-FFF2-40B4-BE49-F238E27FC236}">
                    <a16:creationId xmlns:a16="http://schemas.microsoft.com/office/drawing/2014/main" id="{89A61E3E-9C01-4034-A9DF-18C7A2BEE6F6}"/>
                  </a:ext>
                </a:extLst>
              </p:cNvPr>
              <p:cNvSpPr>
                <a:spLocks noChangeAspect="1"/>
              </p:cNvSpPr>
              <p:nvPr/>
            </p:nvSpPr>
            <p:spPr>
              <a:xfrm>
                <a:off x="1362474" y="2433743"/>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6" name="Ellips 95">
                <a:extLst>
                  <a:ext uri="{FF2B5EF4-FFF2-40B4-BE49-F238E27FC236}">
                    <a16:creationId xmlns:a16="http://schemas.microsoft.com/office/drawing/2014/main" id="{D2DD0BE4-A5CA-4DB5-842E-D04F0F23A48E}"/>
                  </a:ext>
                </a:extLst>
              </p:cNvPr>
              <p:cNvSpPr>
                <a:spLocks noChangeAspect="1"/>
              </p:cNvSpPr>
              <p:nvPr/>
            </p:nvSpPr>
            <p:spPr>
              <a:xfrm>
                <a:off x="2080429" y="1709326"/>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7" name="Ellips 96">
                <a:extLst>
                  <a:ext uri="{FF2B5EF4-FFF2-40B4-BE49-F238E27FC236}">
                    <a16:creationId xmlns:a16="http://schemas.microsoft.com/office/drawing/2014/main" id="{8CD01B55-D320-46DB-ABA7-751606E4B38C}"/>
                  </a:ext>
                </a:extLst>
              </p:cNvPr>
              <p:cNvSpPr>
                <a:spLocks noChangeAspect="1"/>
              </p:cNvSpPr>
              <p:nvPr/>
            </p:nvSpPr>
            <p:spPr>
              <a:xfrm>
                <a:off x="645919" y="1715229"/>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79" name="Grupp 78">
              <a:extLst>
                <a:ext uri="{FF2B5EF4-FFF2-40B4-BE49-F238E27FC236}">
                  <a16:creationId xmlns:a16="http://schemas.microsoft.com/office/drawing/2014/main" id="{5BB30EEF-2EFF-45E0-AF2D-1018A02AB347}"/>
                </a:ext>
              </a:extLst>
            </p:cNvPr>
            <p:cNvGrpSpPr/>
            <p:nvPr/>
          </p:nvGrpSpPr>
          <p:grpSpPr>
            <a:xfrm rot="3600077">
              <a:off x="691958" y="673826"/>
              <a:ext cx="1566857" cy="1570861"/>
              <a:chOff x="645919" y="995229"/>
              <a:chExt cx="1566857" cy="1570861"/>
            </a:xfrm>
          </p:grpSpPr>
          <p:sp>
            <p:nvSpPr>
              <p:cNvPr id="75" name="Ellips 74">
                <a:extLst>
                  <a:ext uri="{FF2B5EF4-FFF2-40B4-BE49-F238E27FC236}">
                    <a16:creationId xmlns:a16="http://schemas.microsoft.com/office/drawing/2014/main" id="{CB03C5E2-FB3D-4D09-8E44-32691AFBE031}"/>
                  </a:ext>
                </a:extLst>
              </p:cNvPr>
              <p:cNvSpPr>
                <a:spLocks noChangeAspect="1"/>
              </p:cNvSpPr>
              <p:nvPr/>
            </p:nvSpPr>
            <p:spPr>
              <a:xfrm>
                <a:off x="1366233" y="995229"/>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6" name="Ellips 75">
                <a:extLst>
                  <a:ext uri="{FF2B5EF4-FFF2-40B4-BE49-F238E27FC236}">
                    <a16:creationId xmlns:a16="http://schemas.microsoft.com/office/drawing/2014/main" id="{089FEE47-8F3E-4B3B-8DDB-4E78D332AC51}"/>
                  </a:ext>
                </a:extLst>
              </p:cNvPr>
              <p:cNvSpPr>
                <a:spLocks noChangeAspect="1"/>
              </p:cNvSpPr>
              <p:nvPr/>
            </p:nvSpPr>
            <p:spPr>
              <a:xfrm>
                <a:off x="1362474" y="2433743"/>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7" name="Ellips 76">
                <a:extLst>
                  <a:ext uri="{FF2B5EF4-FFF2-40B4-BE49-F238E27FC236}">
                    <a16:creationId xmlns:a16="http://schemas.microsoft.com/office/drawing/2014/main" id="{72FF654E-7B37-48E6-A012-6F2E3AAEE2A4}"/>
                  </a:ext>
                </a:extLst>
              </p:cNvPr>
              <p:cNvSpPr>
                <a:spLocks noChangeAspect="1"/>
              </p:cNvSpPr>
              <p:nvPr/>
            </p:nvSpPr>
            <p:spPr>
              <a:xfrm>
                <a:off x="2080429" y="1709326"/>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8" name="Ellips 77">
                <a:extLst>
                  <a:ext uri="{FF2B5EF4-FFF2-40B4-BE49-F238E27FC236}">
                    <a16:creationId xmlns:a16="http://schemas.microsoft.com/office/drawing/2014/main" id="{05BFFC90-6AAF-4C2C-A16B-7092592DEC96}"/>
                  </a:ext>
                </a:extLst>
              </p:cNvPr>
              <p:cNvSpPr>
                <a:spLocks noChangeAspect="1"/>
              </p:cNvSpPr>
              <p:nvPr/>
            </p:nvSpPr>
            <p:spPr>
              <a:xfrm>
                <a:off x="645919" y="1715229"/>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grpSp>
        <p:nvGrpSpPr>
          <p:cNvPr id="91" name="Grupp 90">
            <a:extLst>
              <a:ext uri="{FF2B5EF4-FFF2-40B4-BE49-F238E27FC236}">
                <a16:creationId xmlns:a16="http://schemas.microsoft.com/office/drawing/2014/main" id="{7FD33C48-A2F4-486E-95EA-46C7695BDA89}"/>
              </a:ext>
            </a:extLst>
          </p:cNvPr>
          <p:cNvGrpSpPr/>
          <p:nvPr/>
        </p:nvGrpSpPr>
        <p:grpSpPr>
          <a:xfrm>
            <a:off x="51526" y="6343311"/>
            <a:ext cx="1940118" cy="364282"/>
            <a:chOff x="5128588" y="5072932"/>
            <a:chExt cx="1940118" cy="364282"/>
          </a:xfrm>
        </p:grpSpPr>
        <p:sp>
          <p:nvSpPr>
            <p:cNvPr id="92" name="Platshållare för innehåll 5">
              <a:extLst>
                <a:ext uri="{FF2B5EF4-FFF2-40B4-BE49-F238E27FC236}">
                  <a16:creationId xmlns:a16="http://schemas.microsoft.com/office/drawing/2014/main" id="{69640B4E-3AAB-4CD1-BC93-74EBBC6F8E85}"/>
                </a:ext>
              </a:extLst>
            </p:cNvPr>
            <p:cNvSpPr txBox="1">
              <a:spLocks/>
            </p:cNvSpPr>
            <p:nvPr/>
          </p:nvSpPr>
          <p:spPr>
            <a:xfrm>
              <a:off x="5128588" y="5083271"/>
              <a:ext cx="1940118" cy="353943"/>
            </a:xfrm>
            <a:prstGeom prst="rect">
              <a:avLst/>
            </a:prstGeom>
          </p:spPr>
          <p:txBody>
            <a:bodyPr vert="horz" lIns="91440" tIns="45720" rIns="91440" bIns="45720" rtlCol="0">
              <a:spAutoFit/>
            </a:bodyPr>
            <a:lstStyle>
              <a:lvl1pPr marL="258763" indent="-228600" algn="l" defTabSz="914400" rtl="0" eaLnBrk="1" latinLnBrk="0" hangingPunct="1">
                <a:lnSpc>
                  <a:spcPct val="100000"/>
                </a:lnSpc>
                <a:spcBef>
                  <a:spcPts val="0"/>
                </a:spcBef>
                <a:spcAft>
                  <a:spcPts val="1200"/>
                </a:spcAft>
                <a:buFont typeface="Symbol" panose="05050102010706020507" pitchFamily="18" charset="2"/>
                <a:buChar char=""/>
                <a:defRPr sz="18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Symbol" panose="05050102010706020507" pitchFamily="18" charset="2"/>
                <a:buChar char="-"/>
                <a:defRPr sz="16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163" indent="0" algn="ctr">
                <a:buFont typeface="Symbol" panose="05050102010706020507" pitchFamily="18" charset="2"/>
                <a:buNone/>
              </a:pPr>
              <a:r>
                <a:rPr lang="sv-SE" sz="1700" b="1" spc="-20" dirty="0">
                  <a:solidFill>
                    <a:schemeClr val="accent5">
                      <a:lumMod val="60000"/>
                      <a:lumOff val="40000"/>
                    </a:schemeClr>
                  </a:solidFill>
                </a:rPr>
                <a:t>Socialtjänsten</a:t>
              </a:r>
            </a:p>
          </p:txBody>
        </p:sp>
        <p:cxnSp>
          <p:nvCxnSpPr>
            <p:cNvPr id="98" name="Rak koppling 97">
              <a:extLst>
                <a:ext uri="{FF2B5EF4-FFF2-40B4-BE49-F238E27FC236}">
                  <a16:creationId xmlns:a16="http://schemas.microsoft.com/office/drawing/2014/main" id="{4FE7D97A-BFEA-4738-9234-43F5E19091D5}"/>
                </a:ext>
              </a:extLst>
            </p:cNvPr>
            <p:cNvCxnSpPr/>
            <p:nvPr/>
          </p:nvCxnSpPr>
          <p:spPr>
            <a:xfrm>
              <a:off x="5414838" y="5072932"/>
              <a:ext cx="1404000" cy="0"/>
            </a:xfrm>
            <a:prstGeom prst="line">
              <a:avLst/>
            </a:prstGeom>
            <a:ln w="127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19896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500"/>
                                  </p:stCondLst>
                                  <p:childTnLst>
                                    <p:set>
                                      <p:cBhvr>
                                        <p:cTn id="6" dur="1" fill="hold">
                                          <p:stCondLst>
                                            <p:cond delay="0"/>
                                          </p:stCondLst>
                                        </p:cTn>
                                        <p:tgtEl>
                                          <p:spTgt spid="117"/>
                                        </p:tgtEl>
                                        <p:attrNameLst>
                                          <p:attrName>style.visibility</p:attrName>
                                        </p:attrNameLst>
                                      </p:cBhvr>
                                      <p:to>
                                        <p:strVal val="visible"/>
                                      </p:to>
                                    </p:set>
                                    <p:anim calcmode="lin" valueType="num">
                                      <p:cBhvr>
                                        <p:cTn id="7" dur="500" fill="hold"/>
                                        <p:tgtEl>
                                          <p:spTgt spid="117"/>
                                        </p:tgtEl>
                                        <p:attrNameLst>
                                          <p:attrName>ppt_w</p:attrName>
                                        </p:attrNameLst>
                                      </p:cBhvr>
                                      <p:tavLst>
                                        <p:tav tm="0">
                                          <p:val>
                                            <p:fltVal val="0"/>
                                          </p:val>
                                        </p:tav>
                                        <p:tav tm="100000">
                                          <p:val>
                                            <p:strVal val="#ppt_w"/>
                                          </p:val>
                                        </p:tav>
                                      </p:tavLst>
                                    </p:anim>
                                    <p:anim calcmode="lin" valueType="num">
                                      <p:cBhvr>
                                        <p:cTn id="8" dur="500" fill="hold"/>
                                        <p:tgtEl>
                                          <p:spTgt spid="117"/>
                                        </p:tgtEl>
                                        <p:attrNameLst>
                                          <p:attrName>ppt_h</p:attrName>
                                        </p:attrNameLst>
                                      </p:cBhvr>
                                      <p:tavLst>
                                        <p:tav tm="0">
                                          <p:val>
                                            <p:fltVal val="0"/>
                                          </p:val>
                                        </p:tav>
                                        <p:tav tm="100000">
                                          <p:val>
                                            <p:strVal val="#ppt_h"/>
                                          </p:val>
                                        </p:tav>
                                      </p:tavLst>
                                    </p:anim>
                                    <p:animEffect transition="in" filter="fade">
                                      <p:cBhvr>
                                        <p:cTn id="9" dur="500"/>
                                        <p:tgtEl>
                                          <p:spTgt spid="117"/>
                                        </p:tgtEl>
                                      </p:cBhvr>
                                    </p:animEffect>
                                  </p:childTnLst>
                                </p:cTn>
                              </p:par>
                              <p:par>
                                <p:cTn id="10" presetID="53" presetClass="entr" presetSubtype="16" fill="hold" nodeType="withEffect">
                                  <p:stCondLst>
                                    <p:cond delay="600"/>
                                  </p:stCondLst>
                                  <p:childTnLst>
                                    <p:set>
                                      <p:cBhvr>
                                        <p:cTn id="11" dur="1" fill="hold">
                                          <p:stCondLst>
                                            <p:cond delay="0"/>
                                          </p:stCondLst>
                                        </p:cTn>
                                        <p:tgtEl>
                                          <p:spTgt spid="118"/>
                                        </p:tgtEl>
                                        <p:attrNameLst>
                                          <p:attrName>style.visibility</p:attrName>
                                        </p:attrNameLst>
                                      </p:cBhvr>
                                      <p:to>
                                        <p:strVal val="visible"/>
                                      </p:to>
                                    </p:set>
                                    <p:anim calcmode="lin" valueType="num">
                                      <p:cBhvr>
                                        <p:cTn id="12" dur="500" fill="hold"/>
                                        <p:tgtEl>
                                          <p:spTgt spid="118"/>
                                        </p:tgtEl>
                                        <p:attrNameLst>
                                          <p:attrName>ppt_w</p:attrName>
                                        </p:attrNameLst>
                                      </p:cBhvr>
                                      <p:tavLst>
                                        <p:tav tm="0">
                                          <p:val>
                                            <p:fltVal val="0"/>
                                          </p:val>
                                        </p:tav>
                                        <p:tav tm="100000">
                                          <p:val>
                                            <p:strVal val="#ppt_w"/>
                                          </p:val>
                                        </p:tav>
                                      </p:tavLst>
                                    </p:anim>
                                    <p:anim calcmode="lin" valueType="num">
                                      <p:cBhvr>
                                        <p:cTn id="13" dur="500" fill="hold"/>
                                        <p:tgtEl>
                                          <p:spTgt spid="118"/>
                                        </p:tgtEl>
                                        <p:attrNameLst>
                                          <p:attrName>ppt_h</p:attrName>
                                        </p:attrNameLst>
                                      </p:cBhvr>
                                      <p:tavLst>
                                        <p:tav tm="0">
                                          <p:val>
                                            <p:fltVal val="0"/>
                                          </p:val>
                                        </p:tav>
                                        <p:tav tm="100000">
                                          <p:val>
                                            <p:strVal val="#ppt_h"/>
                                          </p:val>
                                        </p:tav>
                                      </p:tavLst>
                                    </p:anim>
                                    <p:animEffect transition="in" filter="fade">
                                      <p:cBhvr>
                                        <p:cTn id="14" dur="500"/>
                                        <p:tgtEl>
                                          <p:spTgt spid="118"/>
                                        </p:tgtEl>
                                      </p:cBhvr>
                                    </p:animEffect>
                                  </p:childTnLst>
                                </p:cTn>
                              </p:par>
                              <p:par>
                                <p:cTn id="15" presetID="53" presetClass="entr" presetSubtype="16" fill="hold" nodeType="withEffect">
                                  <p:stCondLst>
                                    <p:cond delay="600"/>
                                  </p:stCondLst>
                                  <p:childTnLst>
                                    <p:set>
                                      <p:cBhvr>
                                        <p:cTn id="16" dur="1" fill="hold">
                                          <p:stCondLst>
                                            <p:cond delay="0"/>
                                          </p:stCondLst>
                                        </p:cTn>
                                        <p:tgtEl>
                                          <p:spTgt spid="116"/>
                                        </p:tgtEl>
                                        <p:attrNameLst>
                                          <p:attrName>style.visibility</p:attrName>
                                        </p:attrNameLst>
                                      </p:cBhvr>
                                      <p:to>
                                        <p:strVal val="visible"/>
                                      </p:to>
                                    </p:set>
                                    <p:anim calcmode="lin" valueType="num">
                                      <p:cBhvr>
                                        <p:cTn id="17" dur="500" fill="hold"/>
                                        <p:tgtEl>
                                          <p:spTgt spid="116"/>
                                        </p:tgtEl>
                                        <p:attrNameLst>
                                          <p:attrName>ppt_w</p:attrName>
                                        </p:attrNameLst>
                                      </p:cBhvr>
                                      <p:tavLst>
                                        <p:tav tm="0">
                                          <p:val>
                                            <p:fltVal val="0"/>
                                          </p:val>
                                        </p:tav>
                                        <p:tav tm="100000">
                                          <p:val>
                                            <p:strVal val="#ppt_w"/>
                                          </p:val>
                                        </p:tav>
                                      </p:tavLst>
                                    </p:anim>
                                    <p:anim calcmode="lin" valueType="num">
                                      <p:cBhvr>
                                        <p:cTn id="18" dur="500" fill="hold"/>
                                        <p:tgtEl>
                                          <p:spTgt spid="116"/>
                                        </p:tgtEl>
                                        <p:attrNameLst>
                                          <p:attrName>ppt_h</p:attrName>
                                        </p:attrNameLst>
                                      </p:cBhvr>
                                      <p:tavLst>
                                        <p:tav tm="0">
                                          <p:val>
                                            <p:fltVal val="0"/>
                                          </p:val>
                                        </p:tav>
                                        <p:tav tm="100000">
                                          <p:val>
                                            <p:strVal val="#ppt_h"/>
                                          </p:val>
                                        </p:tav>
                                      </p:tavLst>
                                    </p:anim>
                                    <p:animEffect transition="in" filter="fade">
                                      <p:cBhvr>
                                        <p:cTn id="19" dur="500"/>
                                        <p:tgtEl>
                                          <p:spTgt spid="116"/>
                                        </p:tgtEl>
                                      </p:cBhvr>
                                    </p:animEffect>
                                  </p:childTnLst>
                                </p:cTn>
                              </p:par>
                              <p:par>
                                <p:cTn id="20" presetID="53" presetClass="entr" presetSubtype="16" fill="hold" nodeType="withEffect">
                                  <p:stCondLst>
                                    <p:cond delay="750"/>
                                  </p:stCondLst>
                                  <p:childTnLst>
                                    <p:set>
                                      <p:cBhvr>
                                        <p:cTn id="21" dur="1" fill="hold">
                                          <p:stCondLst>
                                            <p:cond delay="0"/>
                                          </p:stCondLst>
                                        </p:cTn>
                                        <p:tgtEl>
                                          <p:spTgt spid="115"/>
                                        </p:tgtEl>
                                        <p:attrNameLst>
                                          <p:attrName>style.visibility</p:attrName>
                                        </p:attrNameLst>
                                      </p:cBhvr>
                                      <p:to>
                                        <p:strVal val="visible"/>
                                      </p:to>
                                    </p:set>
                                    <p:anim calcmode="lin" valueType="num">
                                      <p:cBhvr>
                                        <p:cTn id="22" dur="500" fill="hold"/>
                                        <p:tgtEl>
                                          <p:spTgt spid="115"/>
                                        </p:tgtEl>
                                        <p:attrNameLst>
                                          <p:attrName>ppt_w</p:attrName>
                                        </p:attrNameLst>
                                      </p:cBhvr>
                                      <p:tavLst>
                                        <p:tav tm="0">
                                          <p:val>
                                            <p:fltVal val="0"/>
                                          </p:val>
                                        </p:tav>
                                        <p:tav tm="100000">
                                          <p:val>
                                            <p:strVal val="#ppt_w"/>
                                          </p:val>
                                        </p:tav>
                                      </p:tavLst>
                                    </p:anim>
                                    <p:anim calcmode="lin" valueType="num">
                                      <p:cBhvr>
                                        <p:cTn id="23" dur="500" fill="hold"/>
                                        <p:tgtEl>
                                          <p:spTgt spid="115"/>
                                        </p:tgtEl>
                                        <p:attrNameLst>
                                          <p:attrName>ppt_h</p:attrName>
                                        </p:attrNameLst>
                                      </p:cBhvr>
                                      <p:tavLst>
                                        <p:tav tm="0">
                                          <p:val>
                                            <p:fltVal val="0"/>
                                          </p:val>
                                        </p:tav>
                                        <p:tav tm="100000">
                                          <p:val>
                                            <p:strVal val="#ppt_h"/>
                                          </p:val>
                                        </p:tav>
                                      </p:tavLst>
                                    </p:anim>
                                    <p:animEffect transition="in" filter="fade">
                                      <p:cBhvr>
                                        <p:cTn id="24" dur="500"/>
                                        <p:tgtEl>
                                          <p:spTgt spid="115"/>
                                        </p:tgtEl>
                                      </p:cBhvr>
                                    </p:animEffect>
                                  </p:childTnLst>
                                </p:cTn>
                              </p:par>
                            </p:childTnLst>
                          </p:cTn>
                        </p:par>
                        <p:par>
                          <p:cTn id="25" fill="hold">
                            <p:stCondLst>
                              <p:cond delay="1250"/>
                            </p:stCondLst>
                            <p:childTnLst>
                              <p:par>
                                <p:cTn id="26" presetID="16" presetClass="entr" presetSubtype="37" fill="hold" nodeType="afterEffect">
                                  <p:stCondLst>
                                    <p:cond delay="0"/>
                                  </p:stCondLst>
                                  <p:childTnLst>
                                    <p:set>
                                      <p:cBhvr>
                                        <p:cTn id="27" dur="1" fill="hold">
                                          <p:stCondLst>
                                            <p:cond delay="0"/>
                                          </p:stCondLst>
                                        </p:cTn>
                                        <p:tgtEl>
                                          <p:spTgt spid="65"/>
                                        </p:tgtEl>
                                        <p:attrNameLst>
                                          <p:attrName>style.visibility</p:attrName>
                                        </p:attrNameLst>
                                      </p:cBhvr>
                                      <p:to>
                                        <p:strVal val="visible"/>
                                      </p:to>
                                    </p:set>
                                    <p:animEffect transition="in" filter="barn(outVertical)">
                                      <p:cBhvr>
                                        <p:cTn id="28" dur="250"/>
                                        <p:tgtEl>
                                          <p:spTgt spid="65"/>
                                        </p:tgtEl>
                                      </p:cBhvr>
                                    </p:animEffect>
                                  </p:childTnLst>
                                </p:cTn>
                              </p:par>
                              <p:par>
                                <p:cTn id="29" presetID="16" presetClass="entr" presetSubtype="37" fill="hold" nodeType="withEffect">
                                  <p:stCondLst>
                                    <p:cond delay="0"/>
                                  </p:stCondLst>
                                  <p:childTnLst>
                                    <p:set>
                                      <p:cBhvr>
                                        <p:cTn id="30" dur="1" fill="hold">
                                          <p:stCondLst>
                                            <p:cond delay="0"/>
                                          </p:stCondLst>
                                        </p:cTn>
                                        <p:tgtEl>
                                          <p:spTgt spid="64"/>
                                        </p:tgtEl>
                                        <p:attrNameLst>
                                          <p:attrName>style.visibility</p:attrName>
                                        </p:attrNameLst>
                                      </p:cBhvr>
                                      <p:to>
                                        <p:strVal val="visible"/>
                                      </p:to>
                                    </p:set>
                                    <p:animEffect transition="in" filter="barn(outVertical)">
                                      <p:cBhvr>
                                        <p:cTn id="31" dur="250"/>
                                        <p:tgtEl>
                                          <p:spTgt spid="64"/>
                                        </p:tgtEl>
                                      </p:cBhvr>
                                    </p:animEffect>
                                  </p:childTnLst>
                                </p:cTn>
                              </p:par>
                              <p:par>
                                <p:cTn id="32" presetID="16" presetClass="entr" presetSubtype="37" fill="hold" nodeType="withEffect">
                                  <p:stCondLst>
                                    <p:cond delay="0"/>
                                  </p:stCondLst>
                                  <p:childTnLst>
                                    <p:set>
                                      <p:cBhvr>
                                        <p:cTn id="33" dur="1" fill="hold">
                                          <p:stCondLst>
                                            <p:cond delay="0"/>
                                          </p:stCondLst>
                                        </p:cTn>
                                        <p:tgtEl>
                                          <p:spTgt spid="62"/>
                                        </p:tgtEl>
                                        <p:attrNameLst>
                                          <p:attrName>style.visibility</p:attrName>
                                        </p:attrNameLst>
                                      </p:cBhvr>
                                      <p:to>
                                        <p:strVal val="visible"/>
                                      </p:to>
                                    </p:set>
                                    <p:animEffect transition="in" filter="barn(outVertical)">
                                      <p:cBhvr>
                                        <p:cTn id="34" dur="250"/>
                                        <p:tgtEl>
                                          <p:spTgt spid="62"/>
                                        </p:tgtEl>
                                      </p:cBhvr>
                                    </p:animEffect>
                                  </p:childTnLst>
                                </p:cTn>
                              </p:par>
                            </p:childTnLst>
                          </p:cTn>
                        </p:par>
                        <p:par>
                          <p:cTn id="35" fill="hold">
                            <p:stCondLst>
                              <p:cond delay="1500"/>
                            </p:stCondLst>
                            <p:childTnLst>
                              <p:par>
                                <p:cTn id="36" presetID="12" presetClass="entr" presetSubtype="4" fill="hold" nodeType="afterEffect">
                                  <p:stCondLst>
                                    <p:cond delay="0"/>
                                  </p:stCondLst>
                                  <p:childTnLst>
                                    <p:set>
                                      <p:cBhvr>
                                        <p:cTn id="37" dur="1" fill="hold">
                                          <p:stCondLst>
                                            <p:cond delay="0"/>
                                          </p:stCondLst>
                                        </p:cTn>
                                        <p:tgtEl>
                                          <p:spTgt spid="23"/>
                                        </p:tgtEl>
                                        <p:attrNameLst>
                                          <p:attrName>style.visibility</p:attrName>
                                        </p:attrNameLst>
                                      </p:cBhvr>
                                      <p:to>
                                        <p:strVal val="visible"/>
                                      </p:to>
                                    </p:set>
                                    <p:anim calcmode="lin" valueType="num">
                                      <p:cBhvr additive="base">
                                        <p:cTn id="38" dur="250"/>
                                        <p:tgtEl>
                                          <p:spTgt spid="23"/>
                                        </p:tgtEl>
                                        <p:attrNameLst>
                                          <p:attrName>ppt_y</p:attrName>
                                        </p:attrNameLst>
                                      </p:cBhvr>
                                      <p:tavLst>
                                        <p:tav tm="0">
                                          <p:val>
                                            <p:strVal val="#ppt_y+#ppt_h*1.125000"/>
                                          </p:val>
                                        </p:tav>
                                        <p:tav tm="100000">
                                          <p:val>
                                            <p:strVal val="#ppt_y"/>
                                          </p:val>
                                        </p:tav>
                                      </p:tavLst>
                                    </p:anim>
                                    <p:animEffect transition="in" filter="wipe(up)">
                                      <p:cBhvr>
                                        <p:cTn id="39" dur="250"/>
                                        <p:tgtEl>
                                          <p:spTgt spid="23"/>
                                        </p:tgtEl>
                                      </p:cBhvr>
                                    </p:animEffect>
                                  </p:childTnLst>
                                </p:cTn>
                              </p:par>
                              <p:par>
                                <p:cTn id="40" presetID="12" presetClass="entr" presetSubtype="4" fill="hold" nodeType="withEffect">
                                  <p:stCondLst>
                                    <p:cond delay="0"/>
                                  </p:stCondLst>
                                  <p:childTnLst>
                                    <p:set>
                                      <p:cBhvr>
                                        <p:cTn id="41" dur="1" fill="hold">
                                          <p:stCondLst>
                                            <p:cond delay="0"/>
                                          </p:stCondLst>
                                        </p:cTn>
                                        <p:tgtEl>
                                          <p:spTgt spid="22"/>
                                        </p:tgtEl>
                                        <p:attrNameLst>
                                          <p:attrName>style.visibility</p:attrName>
                                        </p:attrNameLst>
                                      </p:cBhvr>
                                      <p:to>
                                        <p:strVal val="visible"/>
                                      </p:to>
                                    </p:set>
                                    <p:anim calcmode="lin" valueType="num">
                                      <p:cBhvr additive="base">
                                        <p:cTn id="42" dur="250"/>
                                        <p:tgtEl>
                                          <p:spTgt spid="22"/>
                                        </p:tgtEl>
                                        <p:attrNameLst>
                                          <p:attrName>ppt_y</p:attrName>
                                        </p:attrNameLst>
                                      </p:cBhvr>
                                      <p:tavLst>
                                        <p:tav tm="0">
                                          <p:val>
                                            <p:strVal val="#ppt_y+#ppt_h*1.125000"/>
                                          </p:val>
                                        </p:tav>
                                        <p:tav tm="100000">
                                          <p:val>
                                            <p:strVal val="#ppt_y"/>
                                          </p:val>
                                        </p:tav>
                                      </p:tavLst>
                                    </p:anim>
                                    <p:animEffect transition="in" filter="wipe(up)">
                                      <p:cBhvr>
                                        <p:cTn id="43" dur="250"/>
                                        <p:tgtEl>
                                          <p:spTgt spid="22"/>
                                        </p:tgtEl>
                                      </p:cBhvr>
                                    </p:animEffect>
                                  </p:childTnLst>
                                </p:cTn>
                              </p:par>
                              <p:par>
                                <p:cTn id="44" presetID="12" presetClass="entr" presetSubtype="4" fill="hold" nodeType="withEffect">
                                  <p:stCondLst>
                                    <p:cond delay="0"/>
                                  </p:stCondLst>
                                  <p:childTnLst>
                                    <p:set>
                                      <p:cBhvr>
                                        <p:cTn id="45" dur="1" fill="hold">
                                          <p:stCondLst>
                                            <p:cond delay="0"/>
                                          </p:stCondLst>
                                        </p:cTn>
                                        <p:tgtEl>
                                          <p:spTgt spid="36"/>
                                        </p:tgtEl>
                                        <p:attrNameLst>
                                          <p:attrName>style.visibility</p:attrName>
                                        </p:attrNameLst>
                                      </p:cBhvr>
                                      <p:to>
                                        <p:strVal val="visible"/>
                                      </p:to>
                                    </p:set>
                                    <p:anim calcmode="lin" valueType="num">
                                      <p:cBhvr additive="base">
                                        <p:cTn id="46" dur="250"/>
                                        <p:tgtEl>
                                          <p:spTgt spid="36"/>
                                        </p:tgtEl>
                                        <p:attrNameLst>
                                          <p:attrName>ppt_y</p:attrName>
                                        </p:attrNameLst>
                                      </p:cBhvr>
                                      <p:tavLst>
                                        <p:tav tm="0">
                                          <p:val>
                                            <p:strVal val="#ppt_y+#ppt_h*1.125000"/>
                                          </p:val>
                                        </p:tav>
                                        <p:tav tm="100000">
                                          <p:val>
                                            <p:strVal val="#ppt_y"/>
                                          </p:val>
                                        </p:tav>
                                      </p:tavLst>
                                    </p:anim>
                                    <p:animEffect transition="in" filter="wipe(up)">
                                      <p:cBhvr>
                                        <p:cTn id="47" dur="250"/>
                                        <p:tgtEl>
                                          <p:spTgt spid="3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66"/>
                                        </p:tgtEl>
                                        <p:attrNameLst>
                                          <p:attrName>style.visibility</p:attrName>
                                        </p:attrNameLst>
                                      </p:cBhvr>
                                      <p:to>
                                        <p:strVal val="visible"/>
                                      </p:to>
                                    </p:set>
                                    <p:animEffect transition="in" filter="wipe(up)">
                                      <p:cBhvr>
                                        <p:cTn id="52" dur="500"/>
                                        <p:tgtEl>
                                          <p:spTgt spid="66"/>
                                        </p:tgtEl>
                                      </p:cBhvr>
                                    </p:animEffect>
                                  </p:childTnLst>
                                </p:cTn>
                              </p:par>
                              <p:par>
                                <p:cTn id="53" presetID="22" presetClass="entr" presetSubtype="1" fill="hold" grpId="0" nodeType="withEffect">
                                  <p:stCondLst>
                                    <p:cond delay="0"/>
                                  </p:stCondLst>
                                  <p:childTnLst>
                                    <p:set>
                                      <p:cBhvr>
                                        <p:cTn id="54" dur="1" fill="hold">
                                          <p:stCondLst>
                                            <p:cond delay="0"/>
                                          </p:stCondLst>
                                        </p:cTn>
                                        <p:tgtEl>
                                          <p:spTgt spid="109"/>
                                        </p:tgtEl>
                                        <p:attrNameLst>
                                          <p:attrName>style.visibility</p:attrName>
                                        </p:attrNameLst>
                                      </p:cBhvr>
                                      <p:to>
                                        <p:strVal val="visible"/>
                                      </p:to>
                                    </p:set>
                                    <p:animEffect transition="in" filter="wipe(up)">
                                      <p:cBhvr>
                                        <p:cTn id="55" dur="500"/>
                                        <p:tgtEl>
                                          <p:spTgt spid="109"/>
                                        </p:tgtEl>
                                      </p:cBhvr>
                                    </p:animEffect>
                                  </p:childTnLst>
                                </p:cTn>
                              </p:par>
                              <p:par>
                                <p:cTn id="56" presetID="22" presetClass="entr" presetSubtype="1" fill="hold" grpId="0" nodeType="withEffect">
                                  <p:stCondLst>
                                    <p:cond delay="0"/>
                                  </p:stCondLst>
                                  <p:childTnLst>
                                    <p:set>
                                      <p:cBhvr>
                                        <p:cTn id="57" dur="1" fill="hold">
                                          <p:stCondLst>
                                            <p:cond delay="0"/>
                                          </p:stCondLst>
                                        </p:cTn>
                                        <p:tgtEl>
                                          <p:spTgt spid="110"/>
                                        </p:tgtEl>
                                        <p:attrNameLst>
                                          <p:attrName>style.visibility</p:attrName>
                                        </p:attrNameLst>
                                      </p:cBhvr>
                                      <p:to>
                                        <p:strVal val="visible"/>
                                      </p:to>
                                    </p:set>
                                    <p:animEffect transition="in" filter="wipe(up)">
                                      <p:cBhvr>
                                        <p:cTn id="58" dur="500"/>
                                        <p:tgtEl>
                                          <p:spTgt spid="110"/>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37" fill="hold" nodeType="clickEffect">
                                  <p:stCondLst>
                                    <p:cond delay="0"/>
                                  </p:stCondLst>
                                  <p:childTnLst>
                                    <p:set>
                                      <p:cBhvr>
                                        <p:cTn id="62" dur="1" fill="hold">
                                          <p:stCondLst>
                                            <p:cond delay="0"/>
                                          </p:stCondLst>
                                        </p:cTn>
                                        <p:tgtEl>
                                          <p:spTgt spid="108"/>
                                        </p:tgtEl>
                                        <p:attrNameLst>
                                          <p:attrName>style.visibility</p:attrName>
                                        </p:attrNameLst>
                                      </p:cBhvr>
                                      <p:to>
                                        <p:strVal val="visible"/>
                                      </p:to>
                                    </p:set>
                                    <p:animEffect transition="in" filter="barn(outVertical)">
                                      <p:cBhvr>
                                        <p:cTn id="63" dur="500"/>
                                        <p:tgtEl>
                                          <p:spTgt spid="108"/>
                                        </p:tgtEl>
                                      </p:cBhvr>
                                    </p:animEffect>
                                  </p:childTnLst>
                                </p:cTn>
                              </p:par>
                              <p:par>
                                <p:cTn id="64" presetID="16" presetClass="entr" presetSubtype="37" fill="hold" nodeType="withEffect">
                                  <p:stCondLst>
                                    <p:cond delay="0"/>
                                  </p:stCondLst>
                                  <p:childTnLst>
                                    <p:set>
                                      <p:cBhvr>
                                        <p:cTn id="65" dur="1" fill="hold">
                                          <p:stCondLst>
                                            <p:cond delay="0"/>
                                          </p:stCondLst>
                                        </p:cTn>
                                        <p:tgtEl>
                                          <p:spTgt spid="60"/>
                                        </p:tgtEl>
                                        <p:attrNameLst>
                                          <p:attrName>style.visibility</p:attrName>
                                        </p:attrNameLst>
                                      </p:cBhvr>
                                      <p:to>
                                        <p:strVal val="visible"/>
                                      </p:to>
                                    </p:set>
                                    <p:animEffect transition="in" filter="barn(outVertical)">
                                      <p:cBhvr>
                                        <p:cTn id="66" dur="500"/>
                                        <p:tgtEl>
                                          <p:spTgt spid="60"/>
                                        </p:tgtEl>
                                      </p:cBhvr>
                                    </p:animEffect>
                                  </p:childTnLst>
                                </p:cTn>
                              </p:par>
                              <p:par>
                                <p:cTn id="67" presetID="16" presetClass="entr" presetSubtype="37" fill="hold" grpId="0" nodeType="withEffect">
                                  <p:stCondLst>
                                    <p:cond delay="0"/>
                                  </p:stCondLst>
                                  <p:childTnLst>
                                    <p:set>
                                      <p:cBhvr>
                                        <p:cTn id="68" dur="1" fill="hold">
                                          <p:stCondLst>
                                            <p:cond delay="0"/>
                                          </p:stCondLst>
                                        </p:cTn>
                                        <p:tgtEl>
                                          <p:spTgt spid="58"/>
                                        </p:tgtEl>
                                        <p:attrNameLst>
                                          <p:attrName>style.visibility</p:attrName>
                                        </p:attrNameLst>
                                      </p:cBhvr>
                                      <p:to>
                                        <p:strVal val="visible"/>
                                      </p:to>
                                    </p:set>
                                    <p:animEffect transition="in" filter="barn(outVertical)">
                                      <p:cBhvr>
                                        <p:cTn id="69" dur="500"/>
                                        <p:tgtEl>
                                          <p:spTgt spid="58"/>
                                        </p:tgtEl>
                                      </p:cBhvr>
                                    </p:animEffect>
                                  </p:childTnLst>
                                </p:cTn>
                              </p:par>
                              <p:par>
                                <p:cTn id="70" presetID="16" presetClass="entr" presetSubtype="21" fill="hold" nodeType="withEffect">
                                  <p:stCondLst>
                                    <p:cond delay="0"/>
                                  </p:stCondLst>
                                  <p:childTnLst>
                                    <p:set>
                                      <p:cBhvr>
                                        <p:cTn id="71" dur="1" fill="hold">
                                          <p:stCondLst>
                                            <p:cond delay="0"/>
                                          </p:stCondLst>
                                        </p:cTn>
                                        <p:tgtEl>
                                          <p:spTgt spid="105"/>
                                        </p:tgtEl>
                                        <p:attrNameLst>
                                          <p:attrName>style.visibility</p:attrName>
                                        </p:attrNameLst>
                                      </p:cBhvr>
                                      <p:to>
                                        <p:strVal val="visible"/>
                                      </p:to>
                                    </p:set>
                                    <p:animEffect transition="in" filter="barn(inVertical)">
                                      <p:cBhvr>
                                        <p:cTn id="72" dur="500"/>
                                        <p:tgtEl>
                                          <p:spTgt spid="105"/>
                                        </p:tgtEl>
                                      </p:cBhvr>
                                    </p:animEffect>
                                  </p:childTnLst>
                                </p:cTn>
                              </p:par>
                            </p:childTnLst>
                          </p:cTn>
                        </p:par>
                        <p:par>
                          <p:cTn id="73" fill="hold">
                            <p:stCondLst>
                              <p:cond delay="500"/>
                            </p:stCondLst>
                            <p:childTnLst>
                              <p:par>
                                <p:cTn id="74" presetID="12" presetClass="entr" presetSubtype="4" fill="hold" nodeType="afterEffect">
                                  <p:stCondLst>
                                    <p:cond delay="0"/>
                                  </p:stCondLst>
                                  <p:childTnLst>
                                    <p:set>
                                      <p:cBhvr>
                                        <p:cTn id="75" dur="1" fill="hold">
                                          <p:stCondLst>
                                            <p:cond delay="0"/>
                                          </p:stCondLst>
                                        </p:cTn>
                                        <p:tgtEl>
                                          <p:spTgt spid="113"/>
                                        </p:tgtEl>
                                        <p:attrNameLst>
                                          <p:attrName>style.visibility</p:attrName>
                                        </p:attrNameLst>
                                      </p:cBhvr>
                                      <p:to>
                                        <p:strVal val="visible"/>
                                      </p:to>
                                    </p:set>
                                    <p:anim calcmode="lin" valueType="num">
                                      <p:cBhvr additive="base">
                                        <p:cTn id="76" dur="500"/>
                                        <p:tgtEl>
                                          <p:spTgt spid="113"/>
                                        </p:tgtEl>
                                        <p:attrNameLst>
                                          <p:attrName>ppt_y</p:attrName>
                                        </p:attrNameLst>
                                      </p:cBhvr>
                                      <p:tavLst>
                                        <p:tav tm="0">
                                          <p:val>
                                            <p:strVal val="#ppt_y+#ppt_h*1.125000"/>
                                          </p:val>
                                        </p:tav>
                                        <p:tav tm="100000">
                                          <p:val>
                                            <p:strVal val="#ppt_y"/>
                                          </p:val>
                                        </p:tav>
                                      </p:tavLst>
                                    </p:anim>
                                    <p:animEffect transition="in" filter="wipe(up)">
                                      <p:cBhvr>
                                        <p:cTn id="77" dur="500"/>
                                        <p:tgtEl>
                                          <p:spTgt spid="113"/>
                                        </p:tgtEl>
                                      </p:cBhvr>
                                    </p:animEffect>
                                  </p:childTnLst>
                                </p:cTn>
                              </p:par>
                              <p:par>
                                <p:cTn id="78" presetID="12" presetClass="entr" presetSubtype="4" fill="hold" nodeType="withEffect">
                                  <p:stCondLst>
                                    <p:cond delay="0"/>
                                  </p:stCondLst>
                                  <p:childTnLst>
                                    <p:set>
                                      <p:cBhvr>
                                        <p:cTn id="79" dur="1" fill="hold">
                                          <p:stCondLst>
                                            <p:cond delay="0"/>
                                          </p:stCondLst>
                                        </p:cTn>
                                        <p:tgtEl>
                                          <p:spTgt spid="111"/>
                                        </p:tgtEl>
                                        <p:attrNameLst>
                                          <p:attrName>style.visibility</p:attrName>
                                        </p:attrNameLst>
                                      </p:cBhvr>
                                      <p:to>
                                        <p:strVal val="visible"/>
                                      </p:to>
                                    </p:set>
                                    <p:anim calcmode="lin" valueType="num">
                                      <p:cBhvr additive="base">
                                        <p:cTn id="80" dur="500"/>
                                        <p:tgtEl>
                                          <p:spTgt spid="111"/>
                                        </p:tgtEl>
                                        <p:attrNameLst>
                                          <p:attrName>ppt_y</p:attrName>
                                        </p:attrNameLst>
                                      </p:cBhvr>
                                      <p:tavLst>
                                        <p:tav tm="0">
                                          <p:val>
                                            <p:strVal val="#ppt_y+#ppt_h*1.125000"/>
                                          </p:val>
                                        </p:tav>
                                        <p:tav tm="100000">
                                          <p:val>
                                            <p:strVal val="#ppt_y"/>
                                          </p:val>
                                        </p:tav>
                                      </p:tavLst>
                                    </p:anim>
                                    <p:animEffect transition="in" filter="wipe(up)">
                                      <p:cBhvr>
                                        <p:cTn id="81" dur="500"/>
                                        <p:tgtEl>
                                          <p:spTgt spid="111"/>
                                        </p:tgtEl>
                                      </p:cBhvr>
                                    </p:animEffect>
                                  </p:childTnLst>
                                </p:cTn>
                              </p:par>
                              <p:par>
                                <p:cTn id="82" presetID="12" presetClass="entr" presetSubtype="1" fill="hold" nodeType="withEffect">
                                  <p:stCondLst>
                                    <p:cond delay="0"/>
                                  </p:stCondLst>
                                  <p:childTnLst>
                                    <p:set>
                                      <p:cBhvr>
                                        <p:cTn id="83" dur="1" fill="hold">
                                          <p:stCondLst>
                                            <p:cond delay="0"/>
                                          </p:stCondLst>
                                        </p:cTn>
                                        <p:tgtEl>
                                          <p:spTgt spid="112"/>
                                        </p:tgtEl>
                                        <p:attrNameLst>
                                          <p:attrName>style.visibility</p:attrName>
                                        </p:attrNameLst>
                                      </p:cBhvr>
                                      <p:to>
                                        <p:strVal val="visible"/>
                                      </p:to>
                                    </p:set>
                                    <p:anim calcmode="lin" valueType="num">
                                      <p:cBhvr additive="base">
                                        <p:cTn id="84" dur="500"/>
                                        <p:tgtEl>
                                          <p:spTgt spid="112"/>
                                        </p:tgtEl>
                                        <p:attrNameLst>
                                          <p:attrName>ppt_y</p:attrName>
                                        </p:attrNameLst>
                                      </p:cBhvr>
                                      <p:tavLst>
                                        <p:tav tm="0">
                                          <p:val>
                                            <p:strVal val="#ppt_y-#ppt_h*1.125000"/>
                                          </p:val>
                                        </p:tav>
                                        <p:tav tm="100000">
                                          <p:val>
                                            <p:strVal val="#ppt_y"/>
                                          </p:val>
                                        </p:tav>
                                      </p:tavLst>
                                    </p:anim>
                                    <p:animEffect transition="in" filter="wipe(down)">
                                      <p:cBhvr>
                                        <p:cTn id="85" dur="500"/>
                                        <p:tgtEl>
                                          <p:spTgt spid="112"/>
                                        </p:tgtEl>
                                      </p:cBhvr>
                                    </p:animEffect>
                                  </p:childTnLst>
                                </p:cTn>
                              </p:par>
                              <p:par>
                                <p:cTn id="86" presetID="10" presetClass="entr" presetSubtype="0" fill="hold" nodeType="withEffect">
                                  <p:stCondLst>
                                    <p:cond delay="0"/>
                                  </p:stCondLst>
                                  <p:childTnLst>
                                    <p:set>
                                      <p:cBhvr>
                                        <p:cTn id="87" dur="1" fill="hold">
                                          <p:stCondLst>
                                            <p:cond delay="0"/>
                                          </p:stCondLst>
                                        </p:cTn>
                                        <p:tgtEl>
                                          <p:spTgt spid="114"/>
                                        </p:tgtEl>
                                        <p:attrNameLst>
                                          <p:attrName>style.visibility</p:attrName>
                                        </p:attrNameLst>
                                      </p:cBhvr>
                                      <p:to>
                                        <p:strVal val="visible"/>
                                      </p:to>
                                    </p:set>
                                    <p:animEffect transition="in" filter="fade">
                                      <p:cBhvr>
                                        <p:cTn id="88" dur="500"/>
                                        <p:tgtEl>
                                          <p:spTgt spid="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66" grpId="0"/>
      <p:bldP spid="109" grpId="0"/>
      <p:bldP spid="1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upp 27">
            <a:extLst>
              <a:ext uri="{FF2B5EF4-FFF2-40B4-BE49-F238E27FC236}">
                <a16:creationId xmlns:a16="http://schemas.microsoft.com/office/drawing/2014/main" id="{8710EEEF-4866-48E5-A7D2-749160A165BE}"/>
              </a:ext>
            </a:extLst>
          </p:cNvPr>
          <p:cNvGrpSpPr/>
          <p:nvPr/>
        </p:nvGrpSpPr>
        <p:grpSpPr>
          <a:xfrm>
            <a:off x="4764505" y="4346756"/>
            <a:ext cx="2681924" cy="1870858"/>
            <a:chOff x="4764505" y="4346756"/>
            <a:chExt cx="2681924" cy="1870858"/>
          </a:xfrm>
        </p:grpSpPr>
        <p:sp>
          <p:nvSpPr>
            <p:cNvPr id="46" name="Flödesschema: Sammanfoga 45">
              <a:extLst>
                <a:ext uri="{FF2B5EF4-FFF2-40B4-BE49-F238E27FC236}">
                  <a16:creationId xmlns:a16="http://schemas.microsoft.com/office/drawing/2014/main" id="{2CCA5266-44F5-4334-B307-AF3D356C4DEC}"/>
                </a:ext>
              </a:extLst>
            </p:cNvPr>
            <p:cNvSpPr/>
            <p:nvPr/>
          </p:nvSpPr>
          <p:spPr>
            <a:xfrm>
              <a:off x="5047538" y="4733710"/>
              <a:ext cx="2127596" cy="1483904"/>
            </a:xfrm>
            <a:prstGeom prst="flowChartMerg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400"/>
            </a:p>
          </p:txBody>
        </p:sp>
        <p:sp>
          <p:nvSpPr>
            <p:cNvPr id="57" name="Rektangel 56">
              <a:extLst>
                <a:ext uri="{FF2B5EF4-FFF2-40B4-BE49-F238E27FC236}">
                  <a16:creationId xmlns:a16="http://schemas.microsoft.com/office/drawing/2014/main" id="{545CFFC9-4F46-4FDB-940B-70561DD9DD4B}"/>
                </a:ext>
              </a:extLst>
            </p:cNvPr>
            <p:cNvSpPr/>
            <p:nvPr/>
          </p:nvSpPr>
          <p:spPr>
            <a:xfrm>
              <a:off x="5144958" y="4800645"/>
              <a:ext cx="1872000" cy="1022588"/>
            </a:xfrm>
            <a:prstGeom prst="rect">
              <a:avLst/>
            </a:prstGeom>
          </p:spPr>
          <p:txBody>
            <a:bodyPr wrap="square" lIns="0" rIns="0">
              <a:spAutoFit/>
            </a:bodyPr>
            <a:lstStyle/>
            <a:p>
              <a:pPr lvl="0" indent="-144000" algn="ctr" defTabSz="533400">
                <a:lnSpc>
                  <a:spcPct val="90000"/>
                </a:lnSpc>
                <a:spcBef>
                  <a:spcPct val="0"/>
                </a:spcBef>
                <a:spcAft>
                  <a:spcPct val="35000"/>
                </a:spcAft>
                <a:buClr>
                  <a:schemeClr val="accent2"/>
                </a:buClr>
                <a:buSzPct val="150000"/>
                <a:buFont typeface="Arial" panose="020B0604020202020204" pitchFamily="34" charset="0"/>
                <a:buChar char="•"/>
              </a:pPr>
              <a:r>
                <a:rPr lang="sv-SE" sz="1300" dirty="0">
                  <a:solidFill>
                    <a:prstClr val="black"/>
                  </a:solidFill>
                </a:rPr>
                <a:t>Huvudmannagruppen</a:t>
              </a:r>
            </a:p>
            <a:p>
              <a:pPr indent="-144000" algn="ctr" defTabSz="533400">
                <a:lnSpc>
                  <a:spcPct val="90000"/>
                </a:lnSpc>
                <a:spcBef>
                  <a:spcPct val="0"/>
                </a:spcBef>
                <a:spcAft>
                  <a:spcPct val="35000"/>
                </a:spcAft>
                <a:buClr>
                  <a:schemeClr val="accent2"/>
                </a:buClr>
                <a:buSzPct val="150000"/>
                <a:buFont typeface="Arial" panose="020B0604020202020204" pitchFamily="34" charset="0"/>
                <a:buChar char="•"/>
              </a:pPr>
              <a:r>
                <a:rPr lang="sv-SE" sz="1300" dirty="0">
                  <a:solidFill>
                    <a:prstClr val="black"/>
                  </a:solidFill>
                </a:rPr>
                <a:t>Partnerskapet</a:t>
              </a:r>
            </a:p>
            <a:p>
              <a:pPr lvl="0" indent="-144000" algn="ctr" defTabSz="533400">
                <a:lnSpc>
                  <a:spcPct val="90000"/>
                </a:lnSpc>
                <a:spcBef>
                  <a:spcPct val="0"/>
                </a:spcBef>
                <a:spcAft>
                  <a:spcPct val="35000"/>
                </a:spcAft>
                <a:buClr>
                  <a:schemeClr val="accent2"/>
                </a:buClr>
                <a:buSzPct val="150000"/>
                <a:buFont typeface="Arial" panose="020B0604020202020204" pitchFamily="34" charset="0"/>
                <a:buChar char="•"/>
              </a:pPr>
              <a:r>
                <a:rPr lang="sv-SE" sz="1300" dirty="0">
                  <a:solidFill>
                    <a:prstClr val="black"/>
                  </a:solidFill>
                </a:rPr>
                <a:t>Staten</a:t>
              </a:r>
            </a:p>
            <a:p>
              <a:pPr lvl="0" indent="-144000" algn="ctr" defTabSz="533400">
                <a:lnSpc>
                  <a:spcPct val="90000"/>
                </a:lnSpc>
                <a:spcBef>
                  <a:spcPct val="0"/>
                </a:spcBef>
                <a:spcAft>
                  <a:spcPct val="35000"/>
                </a:spcAft>
                <a:buClr>
                  <a:schemeClr val="accent2"/>
                </a:buClr>
                <a:buSzPct val="150000"/>
                <a:buFont typeface="Arial" panose="020B0604020202020204" pitchFamily="34" charset="0"/>
                <a:buChar char="•"/>
              </a:pPr>
              <a:r>
                <a:rPr lang="sv-SE" sz="1300" dirty="0" smtClean="0">
                  <a:solidFill>
                    <a:prstClr val="black"/>
                  </a:solidFill>
                </a:rPr>
                <a:t>SKR</a:t>
              </a:r>
              <a:endParaRPr lang="sv-SE" sz="1300" dirty="0">
                <a:solidFill>
                  <a:prstClr val="black"/>
                </a:solidFill>
              </a:endParaRPr>
            </a:p>
          </p:txBody>
        </p:sp>
        <p:sp>
          <p:nvSpPr>
            <p:cNvPr id="80" name="Rektangel 61">
              <a:extLst>
                <a:ext uri="{FF2B5EF4-FFF2-40B4-BE49-F238E27FC236}">
                  <a16:creationId xmlns:a16="http://schemas.microsoft.com/office/drawing/2014/main" id="{B40F2D91-BE58-4299-90AA-C4A1F400E475}"/>
                </a:ext>
              </a:extLst>
            </p:cNvPr>
            <p:cNvSpPr/>
            <p:nvPr/>
          </p:nvSpPr>
          <p:spPr>
            <a:xfrm>
              <a:off x="4764505" y="4346756"/>
              <a:ext cx="2681924" cy="388291"/>
            </a:xfrm>
            <a:custGeom>
              <a:avLst/>
              <a:gdLst>
                <a:gd name="connsiteX0" fmla="*/ 0 w 6274754"/>
                <a:gd name="connsiteY0" fmla="*/ 0 h 384481"/>
                <a:gd name="connsiteX1" fmla="*/ 6274754 w 6274754"/>
                <a:gd name="connsiteY1" fmla="*/ 0 h 384481"/>
                <a:gd name="connsiteX2" fmla="*/ 6274754 w 6274754"/>
                <a:gd name="connsiteY2" fmla="*/ 384481 h 384481"/>
                <a:gd name="connsiteX3" fmla="*/ 0 w 6274754"/>
                <a:gd name="connsiteY3" fmla="*/ 384481 h 384481"/>
                <a:gd name="connsiteX4" fmla="*/ 0 w 6274754"/>
                <a:gd name="connsiteY4" fmla="*/ 0 h 384481"/>
                <a:gd name="connsiteX0" fmla="*/ 0 w 6274754"/>
                <a:gd name="connsiteY0" fmla="*/ 0 h 389505"/>
                <a:gd name="connsiteX1" fmla="*/ 6274754 w 6274754"/>
                <a:gd name="connsiteY1" fmla="*/ 0 h 389505"/>
                <a:gd name="connsiteX2" fmla="*/ 5983352 w 6274754"/>
                <a:gd name="connsiteY2" fmla="*/ 389505 h 389505"/>
                <a:gd name="connsiteX3" fmla="*/ 0 w 6274754"/>
                <a:gd name="connsiteY3" fmla="*/ 384481 h 389505"/>
                <a:gd name="connsiteX4" fmla="*/ 0 w 6274754"/>
                <a:gd name="connsiteY4" fmla="*/ 0 h 389505"/>
                <a:gd name="connsiteX0" fmla="*/ 0 w 6274754"/>
                <a:gd name="connsiteY0" fmla="*/ 0 h 389505"/>
                <a:gd name="connsiteX1" fmla="*/ 6274754 w 6274754"/>
                <a:gd name="connsiteY1" fmla="*/ 0 h 389505"/>
                <a:gd name="connsiteX2" fmla="*/ 5998592 w 6274754"/>
                <a:gd name="connsiteY2" fmla="*/ 389505 h 389505"/>
                <a:gd name="connsiteX3" fmla="*/ 0 w 6274754"/>
                <a:gd name="connsiteY3" fmla="*/ 384481 h 389505"/>
                <a:gd name="connsiteX4" fmla="*/ 0 w 6274754"/>
                <a:gd name="connsiteY4" fmla="*/ 0 h 389505"/>
                <a:gd name="connsiteX0" fmla="*/ 0 w 6274754"/>
                <a:gd name="connsiteY0" fmla="*/ 0 h 389505"/>
                <a:gd name="connsiteX1" fmla="*/ 6274754 w 6274754"/>
                <a:gd name="connsiteY1" fmla="*/ 0 h 389505"/>
                <a:gd name="connsiteX2" fmla="*/ 5998592 w 6274754"/>
                <a:gd name="connsiteY2" fmla="*/ 389505 h 389505"/>
                <a:gd name="connsiteX3" fmla="*/ 278130 w 6274754"/>
                <a:gd name="connsiteY3" fmla="*/ 388291 h 389505"/>
                <a:gd name="connsiteX4" fmla="*/ 0 w 6274754"/>
                <a:gd name="connsiteY4" fmla="*/ 0 h 389505"/>
                <a:gd name="connsiteX0" fmla="*/ 0 w 5998592"/>
                <a:gd name="connsiteY0" fmla="*/ 0 h 389505"/>
                <a:gd name="connsiteX1" fmla="*/ 4861244 w 5998592"/>
                <a:gd name="connsiteY1" fmla="*/ 0 h 389505"/>
                <a:gd name="connsiteX2" fmla="*/ 5998592 w 5998592"/>
                <a:gd name="connsiteY2" fmla="*/ 389505 h 389505"/>
                <a:gd name="connsiteX3" fmla="*/ 278130 w 5998592"/>
                <a:gd name="connsiteY3" fmla="*/ 388291 h 389505"/>
                <a:gd name="connsiteX4" fmla="*/ 0 w 5998592"/>
                <a:gd name="connsiteY4" fmla="*/ 0 h 389505"/>
                <a:gd name="connsiteX0" fmla="*/ 0 w 4861244"/>
                <a:gd name="connsiteY0" fmla="*/ 0 h 388291"/>
                <a:gd name="connsiteX1" fmla="*/ 4861244 w 4861244"/>
                <a:gd name="connsiteY1" fmla="*/ 0 h 388291"/>
                <a:gd name="connsiteX2" fmla="*/ 4581272 w 4861244"/>
                <a:gd name="connsiteY2" fmla="*/ 385695 h 388291"/>
                <a:gd name="connsiteX3" fmla="*/ 278130 w 4861244"/>
                <a:gd name="connsiteY3" fmla="*/ 388291 h 388291"/>
                <a:gd name="connsiteX4" fmla="*/ 0 w 4861244"/>
                <a:gd name="connsiteY4" fmla="*/ 0 h 388291"/>
                <a:gd name="connsiteX0" fmla="*/ 0 w 4865054"/>
                <a:gd name="connsiteY0" fmla="*/ 0 h 388291"/>
                <a:gd name="connsiteX1" fmla="*/ 4865054 w 4865054"/>
                <a:gd name="connsiteY1" fmla="*/ 0 h 388291"/>
                <a:gd name="connsiteX2" fmla="*/ 4581272 w 4865054"/>
                <a:gd name="connsiteY2" fmla="*/ 385695 h 388291"/>
                <a:gd name="connsiteX3" fmla="*/ 278130 w 4865054"/>
                <a:gd name="connsiteY3" fmla="*/ 388291 h 388291"/>
                <a:gd name="connsiteX4" fmla="*/ 0 w 4865054"/>
                <a:gd name="connsiteY4" fmla="*/ 0 h 388291"/>
                <a:gd name="connsiteX0" fmla="*/ 0 w 4581272"/>
                <a:gd name="connsiteY0" fmla="*/ 0 h 388291"/>
                <a:gd name="connsiteX1" fmla="*/ 2681924 w 4581272"/>
                <a:gd name="connsiteY1" fmla="*/ 3810 h 388291"/>
                <a:gd name="connsiteX2" fmla="*/ 4581272 w 4581272"/>
                <a:gd name="connsiteY2" fmla="*/ 385695 h 388291"/>
                <a:gd name="connsiteX3" fmla="*/ 278130 w 4581272"/>
                <a:gd name="connsiteY3" fmla="*/ 388291 h 388291"/>
                <a:gd name="connsiteX4" fmla="*/ 0 w 4581272"/>
                <a:gd name="connsiteY4" fmla="*/ 0 h 388291"/>
                <a:gd name="connsiteX0" fmla="*/ 0 w 2681924"/>
                <a:gd name="connsiteY0" fmla="*/ 0 h 388291"/>
                <a:gd name="connsiteX1" fmla="*/ 2681924 w 2681924"/>
                <a:gd name="connsiteY1" fmla="*/ 3810 h 388291"/>
                <a:gd name="connsiteX2" fmla="*/ 2405762 w 2681924"/>
                <a:gd name="connsiteY2" fmla="*/ 385695 h 388291"/>
                <a:gd name="connsiteX3" fmla="*/ 278130 w 2681924"/>
                <a:gd name="connsiteY3" fmla="*/ 388291 h 388291"/>
                <a:gd name="connsiteX4" fmla="*/ 0 w 2681924"/>
                <a:gd name="connsiteY4" fmla="*/ 0 h 38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81924" h="388291">
                  <a:moveTo>
                    <a:pt x="0" y="0"/>
                  </a:moveTo>
                  <a:lnTo>
                    <a:pt x="2681924" y="3810"/>
                  </a:lnTo>
                  <a:lnTo>
                    <a:pt x="2405762" y="385695"/>
                  </a:lnTo>
                  <a:lnTo>
                    <a:pt x="278130" y="388291"/>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500" b="1" dirty="0">
                  <a:solidFill>
                    <a:schemeClr val="bg1"/>
                  </a:solidFill>
                </a:rPr>
                <a:t>Nationell nivå</a:t>
              </a:r>
            </a:p>
          </p:txBody>
        </p:sp>
        <p:sp>
          <p:nvSpPr>
            <p:cNvPr id="68" name="Ellips 67">
              <a:extLst>
                <a:ext uri="{FF2B5EF4-FFF2-40B4-BE49-F238E27FC236}">
                  <a16:creationId xmlns:a16="http://schemas.microsoft.com/office/drawing/2014/main" id="{A9905AEE-11FE-4565-B53F-178F6E3E5D24}"/>
                </a:ext>
              </a:extLst>
            </p:cNvPr>
            <p:cNvSpPr>
              <a:spLocks noChangeAspect="1"/>
            </p:cNvSpPr>
            <p:nvPr/>
          </p:nvSpPr>
          <p:spPr>
            <a:xfrm>
              <a:off x="5034159" y="4483714"/>
              <a:ext cx="114374" cy="114374"/>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9" name="Ellips 68">
              <a:extLst>
                <a:ext uri="{FF2B5EF4-FFF2-40B4-BE49-F238E27FC236}">
                  <a16:creationId xmlns:a16="http://schemas.microsoft.com/office/drawing/2014/main" id="{1FC52866-E4E2-440A-9FF8-9D22A0462129}"/>
                </a:ext>
              </a:extLst>
            </p:cNvPr>
            <p:cNvSpPr>
              <a:spLocks noChangeAspect="1"/>
            </p:cNvSpPr>
            <p:nvPr/>
          </p:nvSpPr>
          <p:spPr>
            <a:xfrm>
              <a:off x="7043469" y="4483714"/>
              <a:ext cx="114374" cy="114374"/>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30" name="Grupp 29">
            <a:extLst>
              <a:ext uri="{FF2B5EF4-FFF2-40B4-BE49-F238E27FC236}">
                <a16:creationId xmlns:a16="http://schemas.microsoft.com/office/drawing/2014/main" id="{73F2D35D-D49C-48C0-BCFA-AD77E5CFB6EB}"/>
              </a:ext>
            </a:extLst>
          </p:cNvPr>
          <p:cNvGrpSpPr/>
          <p:nvPr/>
        </p:nvGrpSpPr>
        <p:grpSpPr>
          <a:xfrm>
            <a:off x="3671047" y="2805184"/>
            <a:ext cx="4865054" cy="1519472"/>
            <a:chOff x="3671047" y="2805184"/>
            <a:chExt cx="4865054" cy="1519472"/>
          </a:xfrm>
        </p:grpSpPr>
        <p:sp>
          <p:nvSpPr>
            <p:cNvPr id="78" name="Rektangel 61">
              <a:extLst>
                <a:ext uri="{FF2B5EF4-FFF2-40B4-BE49-F238E27FC236}">
                  <a16:creationId xmlns:a16="http://schemas.microsoft.com/office/drawing/2014/main" id="{12A86746-1CBC-435E-B138-65904D320293}"/>
                </a:ext>
              </a:extLst>
            </p:cNvPr>
            <p:cNvSpPr/>
            <p:nvPr/>
          </p:nvSpPr>
          <p:spPr>
            <a:xfrm>
              <a:off x="3953434" y="3192913"/>
              <a:ext cx="4296830" cy="1131743"/>
            </a:xfrm>
            <a:custGeom>
              <a:avLst/>
              <a:gdLst>
                <a:gd name="connsiteX0" fmla="*/ 0 w 6274754"/>
                <a:gd name="connsiteY0" fmla="*/ 0 h 384481"/>
                <a:gd name="connsiteX1" fmla="*/ 6274754 w 6274754"/>
                <a:gd name="connsiteY1" fmla="*/ 0 h 384481"/>
                <a:gd name="connsiteX2" fmla="*/ 6274754 w 6274754"/>
                <a:gd name="connsiteY2" fmla="*/ 384481 h 384481"/>
                <a:gd name="connsiteX3" fmla="*/ 0 w 6274754"/>
                <a:gd name="connsiteY3" fmla="*/ 384481 h 384481"/>
                <a:gd name="connsiteX4" fmla="*/ 0 w 6274754"/>
                <a:gd name="connsiteY4" fmla="*/ 0 h 384481"/>
                <a:gd name="connsiteX0" fmla="*/ 0 w 6274754"/>
                <a:gd name="connsiteY0" fmla="*/ 0 h 389505"/>
                <a:gd name="connsiteX1" fmla="*/ 6274754 w 6274754"/>
                <a:gd name="connsiteY1" fmla="*/ 0 h 389505"/>
                <a:gd name="connsiteX2" fmla="*/ 5983352 w 6274754"/>
                <a:gd name="connsiteY2" fmla="*/ 389505 h 389505"/>
                <a:gd name="connsiteX3" fmla="*/ 0 w 6274754"/>
                <a:gd name="connsiteY3" fmla="*/ 384481 h 389505"/>
                <a:gd name="connsiteX4" fmla="*/ 0 w 6274754"/>
                <a:gd name="connsiteY4" fmla="*/ 0 h 389505"/>
                <a:gd name="connsiteX0" fmla="*/ 0 w 6274754"/>
                <a:gd name="connsiteY0" fmla="*/ 0 h 389505"/>
                <a:gd name="connsiteX1" fmla="*/ 6274754 w 6274754"/>
                <a:gd name="connsiteY1" fmla="*/ 0 h 389505"/>
                <a:gd name="connsiteX2" fmla="*/ 5998592 w 6274754"/>
                <a:gd name="connsiteY2" fmla="*/ 389505 h 389505"/>
                <a:gd name="connsiteX3" fmla="*/ 0 w 6274754"/>
                <a:gd name="connsiteY3" fmla="*/ 384481 h 389505"/>
                <a:gd name="connsiteX4" fmla="*/ 0 w 6274754"/>
                <a:gd name="connsiteY4" fmla="*/ 0 h 389505"/>
                <a:gd name="connsiteX0" fmla="*/ 0 w 6274754"/>
                <a:gd name="connsiteY0" fmla="*/ 0 h 389505"/>
                <a:gd name="connsiteX1" fmla="*/ 6274754 w 6274754"/>
                <a:gd name="connsiteY1" fmla="*/ 0 h 389505"/>
                <a:gd name="connsiteX2" fmla="*/ 5998592 w 6274754"/>
                <a:gd name="connsiteY2" fmla="*/ 389505 h 389505"/>
                <a:gd name="connsiteX3" fmla="*/ 278130 w 6274754"/>
                <a:gd name="connsiteY3" fmla="*/ 388291 h 389505"/>
                <a:gd name="connsiteX4" fmla="*/ 0 w 6274754"/>
                <a:gd name="connsiteY4" fmla="*/ 0 h 389505"/>
                <a:gd name="connsiteX0" fmla="*/ 0 w 6274754"/>
                <a:gd name="connsiteY0" fmla="*/ 0 h 389505"/>
                <a:gd name="connsiteX1" fmla="*/ 6274754 w 6274754"/>
                <a:gd name="connsiteY1" fmla="*/ 0 h 389505"/>
                <a:gd name="connsiteX2" fmla="*/ 5801954 w 6274754"/>
                <a:gd name="connsiteY2" fmla="*/ 389505 h 389505"/>
                <a:gd name="connsiteX3" fmla="*/ 278130 w 6274754"/>
                <a:gd name="connsiteY3" fmla="*/ 388291 h 389505"/>
                <a:gd name="connsiteX4" fmla="*/ 0 w 6274754"/>
                <a:gd name="connsiteY4" fmla="*/ 0 h 389505"/>
                <a:gd name="connsiteX0" fmla="*/ 0 w 6274754"/>
                <a:gd name="connsiteY0" fmla="*/ 0 h 390756"/>
                <a:gd name="connsiteX1" fmla="*/ 6274754 w 6274754"/>
                <a:gd name="connsiteY1" fmla="*/ 0 h 390756"/>
                <a:gd name="connsiteX2" fmla="*/ 5801954 w 6274754"/>
                <a:gd name="connsiteY2" fmla="*/ 389505 h 390756"/>
                <a:gd name="connsiteX3" fmla="*/ 470584 w 6274754"/>
                <a:gd name="connsiteY3" fmla="*/ 390756 h 390756"/>
                <a:gd name="connsiteX4" fmla="*/ 0 w 6274754"/>
                <a:gd name="connsiteY4" fmla="*/ 0 h 390756"/>
                <a:gd name="connsiteX0" fmla="*/ 0 w 6258019"/>
                <a:gd name="connsiteY0" fmla="*/ 0 h 390756"/>
                <a:gd name="connsiteX1" fmla="*/ 6258019 w 6258019"/>
                <a:gd name="connsiteY1" fmla="*/ 34515 h 390756"/>
                <a:gd name="connsiteX2" fmla="*/ 5801954 w 6258019"/>
                <a:gd name="connsiteY2" fmla="*/ 389505 h 390756"/>
                <a:gd name="connsiteX3" fmla="*/ 470584 w 6258019"/>
                <a:gd name="connsiteY3" fmla="*/ 390756 h 390756"/>
                <a:gd name="connsiteX4" fmla="*/ 0 w 6258019"/>
                <a:gd name="connsiteY4" fmla="*/ 0 h 390756"/>
                <a:gd name="connsiteX0" fmla="*/ 0 w 6283122"/>
                <a:gd name="connsiteY0" fmla="*/ 0 h 390756"/>
                <a:gd name="connsiteX1" fmla="*/ 6283122 w 6283122"/>
                <a:gd name="connsiteY1" fmla="*/ 2465 h 390756"/>
                <a:gd name="connsiteX2" fmla="*/ 5801954 w 6283122"/>
                <a:gd name="connsiteY2" fmla="*/ 389505 h 390756"/>
                <a:gd name="connsiteX3" fmla="*/ 470584 w 6283122"/>
                <a:gd name="connsiteY3" fmla="*/ 390756 h 390756"/>
                <a:gd name="connsiteX4" fmla="*/ 0 w 6283122"/>
                <a:gd name="connsiteY4" fmla="*/ 0 h 390756"/>
                <a:gd name="connsiteX0" fmla="*/ 0 w 5801954"/>
                <a:gd name="connsiteY0" fmla="*/ 0 h 390756"/>
                <a:gd name="connsiteX1" fmla="*/ 4718384 w 5801954"/>
                <a:gd name="connsiteY1" fmla="*/ 1140 h 390756"/>
                <a:gd name="connsiteX2" fmla="*/ 5801954 w 5801954"/>
                <a:gd name="connsiteY2" fmla="*/ 389505 h 390756"/>
                <a:gd name="connsiteX3" fmla="*/ 470584 w 5801954"/>
                <a:gd name="connsiteY3" fmla="*/ 390756 h 390756"/>
                <a:gd name="connsiteX4" fmla="*/ 0 w 5801954"/>
                <a:gd name="connsiteY4" fmla="*/ 0 h 390756"/>
                <a:gd name="connsiteX0" fmla="*/ 0 w 4718384"/>
                <a:gd name="connsiteY0" fmla="*/ 0 h 390830"/>
                <a:gd name="connsiteX1" fmla="*/ 4718384 w 4718384"/>
                <a:gd name="connsiteY1" fmla="*/ 1140 h 390830"/>
                <a:gd name="connsiteX2" fmla="*/ 3843939 w 4718384"/>
                <a:gd name="connsiteY2" fmla="*/ 390830 h 390830"/>
                <a:gd name="connsiteX3" fmla="*/ 470584 w 4718384"/>
                <a:gd name="connsiteY3" fmla="*/ 390756 h 390830"/>
                <a:gd name="connsiteX4" fmla="*/ 0 w 4718384"/>
                <a:gd name="connsiteY4" fmla="*/ 0 h 390830"/>
                <a:gd name="connsiteX0" fmla="*/ 0 w 4718384"/>
                <a:gd name="connsiteY0" fmla="*/ 0 h 390830"/>
                <a:gd name="connsiteX1" fmla="*/ 4718384 w 4718384"/>
                <a:gd name="connsiteY1" fmla="*/ 1140 h 390830"/>
                <a:gd name="connsiteX2" fmla="*/ 3843939 w 4718384"/>
                <a:gd name="connsiteY2" fmla="*/ 390830 h 390830"/>
                <a:gd name="connsiteX3" fmla="*/ 888964 w 4718384"/>
                <a:gd name="connsiteY3" fmla="*/ 389431 h 390830"/>
                <a:gd name="connsiteX4" fmla="*/ 0 w 4718384"/>
                <a:gd name="connsiteY4" fmla="*/ 0 h 390830"/>
                <a:gd name="connsiteX0" fmla="*/ 0 w 4718384"/>
                <a:gd name="connsiteY0" fmla="*/ 0 h 390009"/>
                <a:gd name="connsiteX1" fmla="*/ 4718384 w 4718384"/>
                <a:gd name="connsiteY1" fmla="*/ 1140 h 390009"/>
                <a:gd name="connsiteX2" fmla="*/ 3836096 w 4718384"/>
                <a:gd name="connsiteY2" fmla="*/ 390009 h 390009"/>
                <a:gd name="connsiteX3" fmla="*/ 888964 w 4718384"/>
                <a:gd name="connsiteY3" fmla="*/ 389431 h 390009"/>
                <a:gd name="connsiteX4" fmla="*/ 0 w 4718384"/>
                <a:gd name="connsiteY4" fmla="*/ 0 h 390009"/>
                <a:gd name="connsiteX0" fmla="*/ 0 w 4718384"/>
                <a:gd name="connsiteY0" fmla="*/ 0 h 390009"/>
                <a:gd name="connsiteX1" fmla="*/ 4718384 w 4718384"/>
                <a:gd name="connsiteY1" fmla="*/ 1140 h 390009"/>
                <a:gd name="connsiteX2" fmla="*/ 3836096 w 4718384"/>
                <a:gd name="connsiteY2" fmla="*/ 390009 h 390009"/>
                <a:gd name="connsiteX3" fmla="*/ 899423 w 4718384"/>
                <a:gd name="connsiteY3" fmla="*/ 388611 h 390009"/>
                <a:gd name="connsiteX4" fmla="*/ 0 w 4718384"/>
                <a:gd name="connsiteY4" fmla="*/ 0 h 390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18384" h="390009">
                  <a:moveTo>
                    <a:pt x="0" y="0"/>
                  </a:moveTo>
                  <a:lnTo>
                    <a:pt x="4718384" y="1140"/>
                  </a:lnTo>
                  <a:lnTo>
                    <a:pt x="3836096" y="390009"/>
                  </a:lnTo>
                  <a:lnTo>
                    <a:pt x="899423" y="388611"/>
                  </a:lnTo>
                  <a:lnTo>
                    <a:pt x="0" y="0"/>
                  </a:lnTo>
                  <a:close/>
                </a:path>
              </a:pathLst>
            </a:cu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9" name="Rektangel 48">
              <a:extLst>
                <a:ext uri="{FF2B5EF4-FFF2-40B4-BE49-F238E27FC236}">
                  <a16:creationId xmlns:a16="http://schemas.microsoft.com/office/drawing/2014/main" id="{D46535B2-1013-440C-8603-FF200892A8C6}"/>
                </a:ext>
              </a:extLst>
            </p:cNvPr>
            <p:cNvSpPr/>
            <p:nvPr/>
          </p:nvSpPr>
          <p:spPr>
            <a:xfrm>
              <a:off x="4816988" y="3352483"/>
              <a:ext cx="2629834" cy="952568"/>
            </a:xfrm>
            <a:prstGeom prst="rect">
              <a:avLst/>
            </a:prstGeom>
          </p:spPr>
          <p:txBody>
            <a:bodyPr wrap="square">
              <a:spAutoFit/>
            </a:bodyPr>
            <a:lstStyle/>
            <a:p>
              <a:pPr marL="144000" lvl="0" indent="-144000" defTabSz="711200">
                <a:lnSpc>
                  <a:spcPct val="90000"/>
                </a:lnSpc>
                <a:spcBef>
                  <a:spcPct val="0"/>
                </a:spcBef>
                <a:spcAft>
                  <a:spcPct val="35000"/>
                </a:spcAft>
                <a:buClr>
                  <a:schemeClr val="accent3"/>
                </a:buClr>
                <a:buSzPct val="150000"/>
                <a:buFont typeface="Arial" panose="020B0604020202020204" pitchFamily="34" charset="0"/>
                <a:buChar char="•"/>
              </a:pPr>
              <a:r>
                <a:rPr lang="sv-SE" sz="1300" dirty="0"/>
                <a:t>Regionala samverkans- och stödstrukturer (RSS</a:t>
              </a:r>
              <a:r>
                <a:rPr lang="sv-SE" sz="1300" dirty="0" smtClean="0"/>
                <a:t>)</a:t>
              </a:r>
            </a:p>
            <a:p>
              <a:pPr marL="601200" lvl="1" indent="-144000" defTabSz="711200">
                <a:lnSpc>
                  <a:spcPct val="90000"/>
                </a:lnSpc>
                <a:spcBef>
                  <a:spcPct val="0"/>
                </a:spcBef>
                <a:spcAft>
                  <a:spcPct val="35000"/>
                </a:spcAft>
                <a:buClr>
                  <a:schemeClr val="accent3"/>
                </a:buClr>
                <a:buSzPct val="150000"/>
                <a:buFont typeface="Arial" panose="020B0604020202020204" pitchFamily="34" charset="0"/>
                <a:buChar char="•"/>
              </a:pPr>
              <a:r>
                <a:rPr lang="sv-SE" sz="1300" dirty="0"/>
                <a:t>Ledamöter i NSK-S</a:t>
              </a:r>
            </a:p>
            <a:p>
              <a:pPr marL="1058400" lvl="2" indent="-144000" defTabSz="711200">
                <a:lnSpc>
                  <a:spcPct val="90000"/>
                </a:lnSpc>
                <a:spcBef>
                  <a:spcPct val="0"/>
                </a:spcBef>
                <a:spcAft>
                  <a:spcPct val="35000"/>
                </a:spcAft>
                <a:buClr>
                  <a:schemeClr val="accent3"/>
                </a:buClr>
                <a:buSzPct val="150000"/>
                <a:buFont typeface="Arial" panose="020B0604020202020204" pitchFamily="34" charset="0"/>
                <a:buChar char="•"/>
              </a:pPr>
              <a:r>
                <a:rPr lang="sv-SE" sz="1300" dirty="0" smtClean="0"/>
                <a:t>21 län</a:t>
              </a:r>
              <a:endParaRPr lang="sv-SE" sz="1300" dirty="0"/>
            </a:p>
          </p:txBody>
        </p:sp>
        <p:sp>
          <p:nvSpPr>
            <p:cNvPr id="76" name="Rektangel 61">
              <a:extLst>
                <a:ext uri="{FF2B5EF4-FFF2-40B4-BE49-F238E27FC236}">
                  <a16:creationId xmlns:a16="http://schemas.microsoft.com/office/drawing/2014/main" id="{97703E05-75B5-4D68-A5C2-88B2DCC2CA66}"/>
                </a:ext>
              </a:extLst>
            </p:cNvPr>
            <p:cNvSpPr/>
            <p:nvPr/>
          </p:nvSpPr>
          <p:spPr>
            <a:xfrm>
              <a:off x="3671047" y="2805184"/>
              <a:ext cx="4865054" cy="392839"/>
            </a:xfrm>
            <a:custGeom>
              <a:avLst/>
              <a:gdLst>
                <a:gd name="connsiteX0" fmla="*/ 0 w 6274754"/>
                <a:gd name="connsiteY0" fmla="*/ 0 h 384481"/>
                <a:gd name="connsiteX1" fmla="*/ 6274754 w 6274754"/>
                <a:gd name="connsiteY1" fmla="*/ 0 h 384481"/>
                <a:gd name="connsiteX2" fmla="*/ 6274754 w 6274754"/>
                <a:gd name="connsiteY2" fmla="*/ 384481 h 384481"/>
                <a:gd name="connsiteX3" fmla="*/ 0 w 6274754"/>
                <a:gd name="connsiteY3" fmla="*/ 384481 h 384481"/>
                <a:gd name="connsiteX4" fmla="*/ 0 w 6274754"/>
                <a:gd name="connsiteY4" fmla="*/ 0 h 384481"/>
                <a:gd name="connsiteX0" fmla="*/ 0 w 6274754"/>
                <a:gd name="connsiteY0" fmla="*/ 0 h 389505"/>
                <a:gd name="connsiteX1" fmla="*/ 6274754 w 6274754"/>
                <a:gd name="connsiteY1" fmla="*/ 0 h 389505"/>
                <a:gd name="connsiteX2" fmla="*/ 5983352 w 6274754"/>
                <a:gd name="connsiteY2" fmla="*/ 389505 h 389505"/>
                <a:gd name="connsiteX3" fmla="*/ 0 w 6274754"/>
                <a:gd name="connsiteY3" fmla="*/ 384481 h 389505"/>
                <a:gd name="connsiteX4" fmla="*/ 0 w 6274754"/>
                <a:gd name="connsiteY4" fmla="*/ 0 h 389505"/>
                <a:gd name="connsiteX0" fmla="*/ 0 w 6274754"/>
                <a:gd name="connsiteY0" fmla="*/ 0 h 389505"/>
                <a:gd name="connsiteX1" fmla="*/ 6274754 w 6274754"/>
                <a:gd name="connsiteY1" fmla="*/ 0 h 389505"/>
                <a:gd name="connsiteX2" fmla="*/ 5998592 w 6274754"/>
                <a:gd name="connsiteY2" fmla="*/ 389505 h 389505"/>
                <a:gd name="connsiteX3" fmla="*/ 0 w 6274754"/>
                <a:gd name="connsiteY3" fmla="*/ 384481 h 389505"/>
                <a:gd name="connsiteX4" fmla="*/ 0 w 6274754"/>
                <a:gd name="connsiteY4" fmla="*/ 0 h 389505"/>
                <a:gd name="connsiteX0" fmla="*/ 0 w 6274754"/>
                <a:gd name="connsiteY0" fmla="*/ 0 h 389505"/>
                <a:gd name="connsiteX1" fmla="*/ 6274754 w 6274754"/>
                <a:gd name="connsiteY1" fmla="*/ 0 h 389505"/>
                <a:gd name="connsiteX2" fmla="*/ 5998592 w 6274754"/>
                <a:gd name="connsiteY2" fmla="*/ 389505 h 389505"/>
                <a:gd name="connsiteX3" fmla="*/ 278130 w 6274754"/>
                <a:gd name="connsiteY3" fmla="*/ 388291 h 389505"/>
                <a:gd name="connsiteX4" fmla="*/ 0 w 6274754"/>
                <a:gd name="connsiteY4" fmla="*/ 0 h 389505"/>
                <a:gd name="connsiteX0" fmla="*/ 0 w 5998592"/>
                <a:gd name="connsiteY0" fmla="*/ 0 h 389505"/>
                <a:gd name="connsiteX1" fmla="*/ 4861244 w 5998592"/>
                <a:gd name="connsiteY1" fmla="*/ 0 h 389505"/>
                <a:gd name="connsiteX2" fmla="*/ 5998592 w 5998592"/>
                <a:gd name="connsiteY2" fmla="*/ 389505 h 389505"/>
                <a:gd name="connsiteX3" fmla="*/ 278130 w 5998592"/>
                <a:gd name="connsiteY3" fmla="*/ 388291 h 389505"/>
                <a:gd name="connsiteX4" fmla="*/ 0 w 5998592"/>
                <a:gd name="connsiteY4" fmla="*/ 0 h 389505"/>
                <a:gd name="connsiteX0" fmla="*/ 0 w 4861244"/>
                <a:gd name="connsiteY0" fmla="*/ 0 h 388291"/>
                <a:gd name="connsiteX1" fmla="*/ 4861244 w 4861244"/>
                <a:gd name="connsiteY1" fmla="*/ 0 h 388291"/>
                <a:gd name="connsiteX2" fmla="*/ 4581272 w 4861244"/>
                <a:gd name="connsiteY2" fmla="*/ 385695 h 388291"/>
                <a:gd name="connsiteX3" fmla="*/ 278130 w 4861244"/>
                <a:gd name="connsiteY3" fmla="*/ 388291 h 388291"/>
                <a:gd name="connsiteX4" fmla="*/ 0 w 4861244"/>
                <a:gd name="connsiteY4" fmla="*/ 0 h 388291"/>
                <a:gd name="connsiteX0" fmla="*/ 0 w 4865054"/>
                <a:gd name="connsiteY0" fmla="*/ 0 h 388291"/>
                <a:gd name="connsiteX1" fmla="*/ 4865054 w 4865054"/>
                <a:gd name="connsiteY1" fmla="*/ 0 h 388291"/>
                <a:gd name="connsiteX2" fmla="*/ 4581272 w 4865054"/>
                <a:gd name="connsiteY2" fmla="*/ 385695 h 388291"/>
                <a:gd name="connsiteX3" fmla="*/ 278130 w 4865054"/>
                <a:gd name="connsiteY3" fmla="*/ 388291 h 388291"/>
                <a:gd name="connsiteX4" fmla="*/ 0 w 4865054"/>
                <a:gd name="connsiteY4" fmla="*/ 0 h 388291"/>
                <a:gd name="connsiteX0" fmla="*/ 0 w 4865054"/>
                <a:gd name="connsiteY0" fmla="*/ 0 h 392839"/>
                <a:gd name="connsiteX1" fmla="*/ 4865054 w 4865054"/>
                <a:gd name="connsiteY1" fmla="*/ 0 h 392839"/>
                <a:gd name="connsiteX2" fmla="*/ 4576509 w 4865054"/>
                <a:gd name="connsiteY2" fmla="*/ 392839 h 392839"/>
                <a:gd name="connsiteX3" fmla="*/ 278130 w 4865054"/>
                <a:gd name="connsiteY3" fmla="*/ 388291 h 392839"/>
                <a:gd name="connsiteX4" fmla="*/ 0 w 4865054"/>
                <a:gd name="connsiteY4" fmla="*/ 0 h 392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65054" h="392839">
                  <a:moveTo>
                    <a:pt x="0" y="0"/>
                  </a:moveTo>
                  <a:lnTo>
                    <a:pt x="4865054" y="0"/>
                  </a:lnTo>
                  <a:lnTo>
                    <a:pt x="4576509" y="392839"/>
                  </a:lnTo>
                  <a:lnTo>
                    <a:pt x="278130" y="388291"/>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500" b="1" dirty="0">
                  <a:solidFill>
                    <a:schemeClr val="bg1"/>
                  </a:solidFill>
                </a:rPr>
                <a:t>Regional nivå</a:t>
              </a:r>
            </a:p>
          </p:txBody>
        </p:sp>
        <p:sp>
          <p:nvSpPr>
            <p:cNvPr id="67" name="Ellips 66">
              <a:extLst>
                <a:ext uri="{FF2B5EF4-FFF2-40B4-BE49-F238E27FC236}">
                  <a16:creationId xmlns:a16="http://schemas.microsoft.com/office/drawing/2014/main" id="{698406F2-65A7-4203-88F9-C6EC88C7A55E}"/>
                </a:ext>
              </a:extLst>
            </p:cNvPr>
            <p:cNvSpPr>
              <a:spLocks noChangeAspect="1"/>
            </p:cNvSpPr>
            <p:nvPr/>
          </p:nvSpPr>
          <p:spPr>
            <a:xfrm>
              <a:off x="3944664" y="2942142"/>
              <a:ext cx="114374" cy="114374"/>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0" name="Ellips 69">
              <a:extLst>
                <a:ext uri="{FF2B5EF4-FFF2-40B4-BE49-F238E27FC236}">
                  <a16:creationId xmlns:a16="http://schemas.microsoft.com/office/drawing/2014/main" id="{0BF6E606-A9D5-461F-A12A-8A55B5697BC7}"/>
                </a:ext>
              </a:extLst>
            </p:cNvPr>
            <p:cNvSpPr>
              <a:spLocks noChangeAspect="1"/>
            </p:cNvSpPr>
            <p:nvPr/>
          </p:nvSpPr>
          <p:spPr>
            <a:xfrm>
              <a:off x="8164430" y="2942142"/>
              <a:ext cx="114374" cy="114374"/>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32" name="Grupp 31">
            <a:extLst>
              <a:ext uri="{FF2B5EF4-FFF2-40B4-BE49-F238E27FC236}">
                <a16:creationId xmlns:a16="http://schemas.microsoft.com/office/drawing/2014/main" id="{9C8AF22A-784A-413B-ADFF-233FE1E21BEB}"/>
              </a:ext>
            </a:extLst>
          </p:cNvPr>
          <p:cNvGrpSpPr/>
          <p:nvPr/>
        </p:nvGrpSpPr>
        <p:grpSpPr>
          <a:xfrm>
            <a:off x="2967587" y="1788386"/>
            <a:ext cx="6274754" cy="989791"/>
            <a:chOff x="2967587" y="1788386"/>
            <a:chExt cx="6274754" cy="989791"/>
          </a:xfrm>
        </p:grpSpPr>
        <p:sp>
          <p:nvSpPr>
            <p:cNvPr id="74" name="Rektangel 61">
              <a:extLst>
                <a:ext uri="{FF2B5EF4-FFF2-40B4-BE49-F238E27FC236}">
                  <a16:creationId xmlns:a16="http://schemas.microsoft.com/office/drawing/2014/main" id="{968519AA-92EB-4F01-8527-7E4AD12B0E5A}"/>
                </a:ext>
              </a:extLst>
            </p:cNvPr>
            <p:cNvSpPr/>
            <p:nvPr/>
          </p:nvSpPr>
          <p:spPr>
            <a:xfrm>
              <a:off x="3247748" y="2174302"/>
              <a:ext cx="5721770" cy="603875"/>
            </a:xfrm>
            <a:custGeom>
              <a:avLst/>
              <a:gdLst>
                <a:gd name="connsiteX0" fmla="*/ 0 w 6274754"/>
                <a:gd name="connsiteY0" fmla="*/ 0 h 384481"/>
                <a:gd name="connsiteX1" fmla="*/ 6274754 w 6274754"/>
                <a:gd name="connsiteY1" fmla="*/ 0 h 384481"/>
                <a:gd name="connsiteX2" fmla="*/ 6274754 w 6274754"/>
                <a:gd name="connsiteY2" fmla="*/ 384481 h 384481"/>
                <a:gd name="connsiteX3" fmla="*/ 0 w 6274754"/>
                <a:gd name="connsiteY3" fmla="*/ 384481 h 384481"/>
                <a:gd name="connsiteX4" fmla="*/ 0 w 6274754"/>
                <a:gd name="connsiteY4" fmla="*/ 0 h 384481"/>
                <a:gd name="connsiteX0" fmla="*/ 0 w 6274754"/>
                <a:gd name="connsiteY0" fmla="*/ 0 h 389505"/>
                <a:gd name="connsiteX1" fmla="*/ 6274754 w 6274754"/>
                <a:gd name="connsiteY1" fmla="*/ 0 h 389505"/>
                <a:gd name="connsiteX2" fmla="*/ 5983352 w 6274754"/>
                <a:gd name="connsiteY2" fmla="*/ 389505 h 389505"/>
                <a:gd name="connsiteX3" fmla="*/ 0 w 6274754"/>
                <a:gd name="connsiteY3" fmla="*/ 384481 h 389505"/>
                <a:gd name="connsiteX4" fmla="*/ 0 w 6274754"/>
                <a:gd name="connsiteY4" fmla="*/ 0 h 389505"/>
                <a:gd name="connsiteX0" fmla="*/ 0 w 6274754"/>
                <a:gd name="connsiteY0" fmla="*/ 0 h 389505"/>
                <a:gd name="connsiteX1" fmla="*/ 6274754 w 6274754"/>
                <a:gd name="connsiteY1" fmla="*/ 0 h 389505"/>
                <a:gd name="connsiteX2" fmla="*/ 5998592 w 6274754"/>
                <a:gd name="connsiteY2" fmla="*/ 389505 h 389505"/>
                <a:gd name="connsiteX3" fmla="*/ 0 w 6274754"/>
                <a:gd name="connsiteY3" fmla="*/ 384481 h 389505"/>
                <a:gd name="connsiteX4" fmla="*/ 0 w 6274754"/>
                <a:gd name="connsiteY4" fmla="*/ 0 h 389505"/>
                <a:gd name="connsiteX0" fmla="*/ 0 w 6274754"/>
                <a:gd name="connsiteY0" fmla="*/ 0 h 389505"/>
                <a:gd name="connsiteX1" fmla="*/ 6274754 w 6274754"/>
                <a:gd name="connsiteY1" fmla="*/ 0 h 389505"/>
                <a:gd name="connsiteX2" fmla="*/ 5998592 w 6274754"/>
                <a:gd name="connsiteY2" fmla="*/ 389505 h 389505"/>
                <a:gd name="connsiteX3" fmla="*/ 278130 w 6274754"/>
                <a:gd name="connsiteY3" fmla="*/ 388291 h 389505"/>
                <a:gd name="connsiteX4" fmla="*/ 0 w 6274754"/>
                <a:gd name="connsiteY4" fmla="*/ 0 h 389505"/>
                <a:gd name="connsiteX0" fmla="*/ 0 w 6274754"/>
                <a:gd name="connsiteY0" fmla="*/ 0 h 389505"/>
                <a:gd name="connsiteX1" fmla="*/ 6274754 w 6274754"/>
                <a:gd name="connsiteY1" fmla="*/ 0 h 389505"/>
                <a:gd name="connsiteX2" fmla="*/ 5801954 w 6274754"/>
                <a:gd name="connsiteY2" fmla="*/ 389505 h 389505"/>
                <a:gd name="connsiteX3" fmla="*/ 278130 w 6274754"/>
                <a:gd name="connsiteY3" fmla="*/ 388291 h 389505"/>
                <a:gd name="connsiteX4" fmla="*/ 0 w 6274754"/>
                <a:gd name="connsiteY4" fmla="*/ 0 h 389505"/>
                <a:gd name="connsiteX0" fmla="*/ 0 w 6274754"/>
                <a:gd name="connsiteY0" fmla="*/ 0 h 390756"/>
                <a:gd name="connsiteX1" fmla="*/ 6274754 w 6274754"/>
                <a:gd name="connsiteY1" fmla="*/ 0 h 390756"/>
                <a:gd name="connsiteX2" fmla="*/ 5801954 w 6274754"/>
                <a:gd name="connsiteY2" fmla="*/ 389505 h 390756"/>
                <a:gd name="connsiteX3" fmla="*/ 470584 w 6274754"/>
                <a:gd name="connsiteY3" fmla="*/ 390756 h 390756"/>
                <a:gd name="connsiteX4" fmla="*/ 0 w 6274754"/>
                <a:gd name="connsiteY4" fmla="*/ 0 h 390756"/>
                <a:gd name="connsiteX0" fmla="*/ 0 w 6258019"/>
                <a:gd name="connsiteY0" fmla="*/ 0 h 390756"/>
                <a:gd name="connsiteX1" fmla="*/ 6258019 w 6258019"/>
                <a:gd name="connsiteY1" fmla="*/ 34515 h 390756"/>
                <a:gd name="connsiteX2" fmla="*/ 5801954 w 6258019"/>
                <a:gd name="connsiteY2" fmla="*/ 389505 h 390756"/>
                <a:gd name="connsiteX3" fmla="*/ 470584 w 6258019"/>
                <a:gd name="connsiteY3" fmla="*/ 390756 h 390756"/>
                <a:gd name="connsiteX4" fmla="*/ 0 w 6258019"/>
                <a:gd name="connsiteY4" fmla="*/ 0 h 390756"/>
                <a:gd name="connsiteX0" fmla="*/ 0 w 6283122"/>
                <a:gd name="connsiteY0" fmla="*/ 0 h 390756"/>
                <a:gd name="connsiteX1" fmla="*/ 6283122 w 6283122"/>
                <a:gd name="connsiteY1" fmla="*/ 2465 h 390756"/>
                <a:gd name="connsiteX2" fmla="*/ 5801954 w 6283122"/>
                <a:gd name="connsiteY2" fmla="*/ 389505 h 390756"/>
                <a:gd name="connsiteX3" fmla="*/ 470584 w 6283122"/>
                <a:gd name="connsiteY3" fmla="*/ 390756 h 390756"/>
                <a:gd name="connsiteX4" fmla="*/ 0 w 6283122"/>
                <a:gd name="connsiteY4" fmla="*/ 0 h 3907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83122" h="390756">
                  <a:moveTo>
                    <a:pt x="0" y="0"/>
                  </a:moveTo>
                  <a:lnTo>
                    <a:pt x="6283122" y="2465"/>
                  </a:lnTo>
                  <a:lnTo>
                    <a:pt x="5801954" y="389505"/>
                  </a:lnTo>
                  <a:lnTo>
                    <a:pt x="470584" y="390756"/>
                  </a:lnTo>
                  <a:lnTo>
                    <a:pt x="0" y="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34" name="Rektangel 61">
              <a:extLst>
                <a:ext uri="{FF2B5EF4-FFF2-40B4-BE49-F238E27FC236}">
                  <a16:creationId xmlns:a16="http://schemas.microsoft.com/office/drawing/2014/main" id="{8D20756F-83C2-444C-AD5B-6C35994A8380}"/>
                </a:ext>
              </a:extLst>
            </p:cNvPr>
            <p:cNvSpPr/>
            <p:nvPr/>
          </p:nvSpPr>
          <p:spPr>
            <a:xfrm>
              <a:off x="2967587" y="1788386"/>
              <a:ext cx="6274754" cy="389505"/>
            </a:xfrm>
            <a:custGeom>
              <a:avLst/>
              <a:gdLst>
                <a:gd name="connsiteX0" fmla="*/ 0 w 6274754"/>
                <a:gd name="connsiteY0" fmla="*/ 0 h 384481"/>
                <a:gd name="connsiteX1" fmla="*/ 6274754 w 6274754"/>
                <a:gd name="connsiteY1" fmla="*/ 0 h 384481"/>
                <a:gd name="connsiteX2" fmla="*/ 6274754 w 6274754"/>
                <a:gd name="connsiteY2" fmla="*/ 384481 h 384481"/>
                <a:gd name="connsiteX3" fmla="*/ 0 w 6274754"/>
                <a:gd name="connsiteY3" fmla="*/ 384481 h 384481"/>
                <a:gd name="connsiteX4" fmla="*/ 0 w 6274754"/>
                <a:gd name="connsiteY4" fmla="*/ 0 h 384481"/>
                <a:gd name="connsiteX0" fmla="*/ 0 w 6274754"/>
                <a:gd name="connsiteY0" fmla="*/ 0 h 389505"/>
                <a:gd name="connsiteX1" fmla="*/ 6274754 w 6274754"/>
                <a:gd name="connsiteY1" fmla="*/ 0 h 389505"/>
                <a:gd name="connsiteX2" fmla="*/ 5983352 w 6274754"/>
                <a:gd name="connsiteY2" fmla="*/ 389505 h 389505"/>
                <a:gd name="connsiteX3" fmla="*/ 0 w 6274754"/>
                <a:gd name="connsiteY3" fmla="*/ 384481 h 389505"/>
                <a:gd name="connsiteX4" fmla="*/ 0 w 6274754"/>
                <a:gd name="connsiteY4" fmla="*/ 0 h 389505"/>
                <a:gd name="connsiteX0" fmla="*/ 0 w 6274754"/>
                <a:gd name="connsiteY0" fmla="*/ 0 h 389505"/>
                <a:gd name="connsiteX1" fmla="*/ 6274754 w 6274754"/>
                <a:gd name="connsiteY1" fmla="*/ 0 h 389505"/>
                <a:gd name="connsiteX2" fmla="*/ 5998592 w 6274754"/>
                <a:gd name="connsiteY2" fmla="*/ 389505 h 389505"/>
                <a:gd name="connsiteX3" fmla="*/ 0 w 6274754"/>
                <a:gd name="connsiteY3" fmla="*/ 384481 h 389505"/>
                <a:gd name="connsiteX4" fmla="*/ 0 w 6274754"/>
                <a:gd name="connsiteY4" fmla="*/ 0 h 389505"/>
                <a:gd name="connsiteX0" fmla="*/ 0 w 6274754"/>
                <a:gd name="connsiteY0" fmla="*/ 0 h 389505"/>
                <a:gd name="connsiteX1" fmla="*/ 6274754 w 6274754"/>
                <a:gd name="connsiteY1" fmla="*/ 0 h 389505"/>
                <a:gd name="connsiteX2" fmla="*/ 5998592 w 6274754"/>
                <a:gd name="connsiteY2" fmla="*/ 389505 h 389505"/>
                <a:gd name="connsiteX3" fmla="*/ 278130 w 6274754"/>
                <a:gd name="connsiteY3" fmla="*/ 388291 h 389505"/>
                <a:gd name="connsiteX4" fmla="*/ 0 w 6274754"/>
                <a:gd name="connsiteY4" fmla="*/ 0 h 3895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4754" h="389505">
                  <a:moveTo>
                    <a:pt x="0" y="0"/>
                  </a:moveTo>
                  <a:lnTo>
                    <a:pt x="6274754" y="0"/>
                  </a:lnTo>
                  <a:lnTo>
                    <a:pt x="5998592" y="389505"/>
                  </a:lnTo>
                  <a:lnTo>
                    <a:pt x="278130" y="38829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500" b="1" dirty="0">
                  <a:solidFill>
                    <a:schemeClr val="bg1"/>
                  </a:solidFill>
                </a:rPr>
                <a:t>Lokal nivå </a:t>
              </a:r>
              <a:r>
                <a:rPr lang="sv-SE" sz="1500" dirty="0">
                  <a:solidFill>
                    <a:schemeClr val="bg1"/>
                  </a:solidFill>
                </a:rPr>
                <a:t>– Kommun</a:t>
              </a:r>
            </a:p>
          </p:txBody>
        </p:sp>
        <p:sp>
          <p:nvSpPr>
            <p:cNvPr id="50" name="Rektangel 49">
              <a:extLst>
                <a:ext uri="{FF2B5EF4-FFF2-40B4-BE49-F238E27FC236}">
                  <a16:creationId xmlns:a16="http://schemas.microsoft.com/office/drawing/2014/main" id="{4C9DCEA4-94B8-48D8-968A-DD1F295E4299}"/>
                </a:ext>
              </a:extLst>
            </p:cNvPr>
            <p:cNvSpPr/>
            <p:nvPr/>
          </p:nvSpPr>
          <p:spPr>
            <a:xfrm>
              <a:off x="4046822" y="2238846"/>
              <a:ext cx="1487232" cy="452432"/>
            </a:xfrm>
            <a:prstGeom prst="rect">
              <a:avLst/>
            </a:prstGeom>
          </p:spPr>
          <p:txBody>
            <a:bodyPr wrap="square">
              <a:spAutoFit/>
            </a:bodyPr>
            <a:lstStyle/>
            <a:p>
              <a:pPr marL="144000" lvl="0" indent="-144000" defTabSz="711200">
                <a:lnSpc>
                  <a:spcPct val="90000"/>
                </a:lnSpc>
                <a:spcBef>
                  <a:spcPct val="0"/>
                </a:spcBef>
                <a:spcAft>
                  <a:spcPct val="35000"/>
                </a:spcAft>
                <a:buClr>
                  <a:schemeClr val="accent1"/>
                </a:buClr>
                <a:buSzPct val="150000"/>
                <a:buFont typeface="Arial" panose="020B0604020202020204" pitchFamily="34" charset="0"/>
                <a:buChar char="•"/>
              </a:pPr>
              <a:r>
                <a:rPr lang="sv-SE" sz="1300" dirty="0"/>
                <a:t>Socialchef/</a:t>
              </a:r>
              <a:br>
                <a:rPr lang="sv-SE" sz="1300" dirty="0"/>
              </a:br>
              <a:r>
                <a:rPr lang="sv-SE" sz="1300" dirty="0"/>
                <a:t>socialnämnd</a:t>
              </a:r>
            </a:p>
          </p:txBody>
        </p:sp>
        <p:sp>
          <p:nvSpPr>
            <p:cNvPr id="51" name="Rektangel 50">
              <a:extLst>
                <a:ext uri="{FF2B5EF4-FFF2-40B4-BE49-F238E27FC236}">
                  <a16:creationId xmlns:a16="http://schemas.microsoft.com/office/drawing/2014/main" id="{5D7DD5CB-5A77-40DB-84DF-1382A0DFE444}"/>
                </a:ext>
              </a:extLst>
            </p:cNvPr>
            <p:cNvSpPr/>
            <p:nvPr/>
          </p:nvSpPr>
          <p:spPr>
            <a:xfrm>
              <a:off x="5370145" y="2248607"/>
              <a:ext cx="1749244" cy="452432"/>
            </a:xfrm>
            <a:prstGeom prst="rect">
              <a:avLst/>
            </a:prstGeom>
          </p:spPr>
          <p:txBody>
            <a:bodyPr wrap="square">
              <a:spAutoFit/>
            </a:bodyPr>
            <a:lstStyle/>
            <a:p>
              <a:pPr marL="144000" lvl="0" indent="-144000" defTabSz="711200">
                <a:lnSpc>
                  <a:spcPct val="90000"/>
                </a:lnSpc>
                <a:spcBef>
                  <a:spcPct val="0"/>
                </a:spcBef>
                <a:spcAft>
                  <a:spcPct val="35000"/>
                </a:spcAft>
                <a:buClr>
                  <a:schemeClr val="accent1"/>
                </a:buClr>
                <a:buSzPct val="150000"/>
                <a:buFont typeface="Arial" panose="020B0604020202020204" pitchFamily="34" charset="0"/>
                <a:buChar char="•"/>
              </a:pPr>
              <a:r>
                <a:rPr lang="sv-SE" sz="1300" dirty="0"/>
                <a:t>Socialtjänstens </a:t>
              </a:r>
              <a:br>
                <a:rPr lang="sv-SE" sz="1300" dirty="0"/>
              </a:br>
              <a:r>
                <a:rPr lang="sv-SE" sz="1300" dirty="0"/>
                <a:t>verksamheter</a:t>
              </a:r>
            </a:p>
          </p:txBody>
        </p:sp>
        <p:sp>
          <p:nvSpPr>
            <p:cNvPr id="52" name="Rektangel 51">
              <a:extLst>
                <a:ext uri="{FF2B5EF4-FFF2-40B4-BE49-F238E27FC236}">
                  <a16:creationId xmlns:a16="http://schemas.microsoft.com/office/drawing/2014/main" id="{2484FCEB-7961-485E-A451-45037F67CCD8}"/>
                </a:ext>
              </a:extLst>
            </p:cNvPr>
            <p:cNvSpPr/>
            <p:nvPr/>
          </p:nvSpPr>
          <p:spPr>
            <a:xfrm>
              <a:off x="6916280" y="2248607"/>
              <a:ext cx="1691514" cy="272382"/>
            </a:xfrm>
            <a:prstGeom prst="rect">
              <a:avLst/>
            </a:prstGeom>
          </p:spPr>
          <p:txBody>
            <a:bodyPr wrap="square">
              <a:spAutoFit/>
            </a:bodyPr>
            <a:lstStyle/>
            <a:p>
              <a:pPr marL="144000" lvl="0" indent="-144000" defTabSz="711200">
                <a:lnSpc>
                  <a:spcPct val="90000"/>
                </a:lnSpc>
                <a:spcBef>
                  <a:spcPct val="0"/>
                </a:spcBef>
                <a:spcAft>
                  <a:spcPct val="35000"/>
                </a:spcAft>
                <a:buClr>
                  <a:schemeClr val="accent1"/>
                </a:buClr>
                <a:buSzPct val="150000"/>
                <a:buFont typeface="Arial" panose="020B0604020202020204" pitchFamily="34" charset="0"/>
                <a:buChar char="•"/>
              </a:pPr>
              <a:r>
                <a:rPr lang="sv-SE" sz="1300" dirty="0"/>
                <a:t>290 kommuner</a:t>
              </a:r>
            </a:p>
          </p:txBody>
        </p:sp>
        <p:sp>
          <p:nvSpPr>
            <p:cNvPr id="66" name="Ellips 65">
              <a:extLst>
                <a:ext uri="{FF2B5EF4-FFF2-40B4-BE49-F238E27FC236}">
                  <a16:creationId xmlns:a16="http://schemas.microsoft.com/office/drawing/2014/main" id="{0C9841ED-4855-4175-BC2B-93F0766DDCBF}"/>
                </a:ext>
              </a:extLst>
            </p:cNvPr>
            <p:cNvSpPr>
              <a:spLocks noChangeAspect="1"/>
            </p:cNvSpPr>
            <p:nvPr/>
          </p:nvSpPr>
          <p:spPr>
            <a:xfrm>
              <a:off x="3240742" y="1925951"/>
              <a:ext cx="114374" cy="114374"/>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1" name="Ellips 70">
              <a:extLst>
                <a:ext uri="{FF2B5EF4-FFF2-40B4-BE49-F238E27FC236}">
                  <a16:creationId xmlns:a16="http://schemas.microsoft.com/office/drawing/2014/main" id="{9863879E-A508-43E0-9CFA-31BFD94FFD35}"/>
                </a:ext>
              </a:extLst>
            </p:cNvPr>
            <p:cNvSpPr>
              <a:spLocks noChangeAspect="1"/>
            </p:cNvSpPr>
            <p:nvPr/>
          </p:nvSpPr>
          <p:spPr>
            <a:xfrm>
              <a:off x="8847523" y="1925951"/>
              <a:ext cx="114374" cy="114374"/>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81" name="Grupp 80">
            <a:extLst>
              <a:ext uri="{FF2B5EF4-FFF2-40B4-BE49-F238E27FC236}">
                <a16:creationId xmlns:a16="http://schemas.microsoft.com/office/drawing/2014/main" id="{327C013A-04D5-4A1C-A336-0BF2B2B3D61B}"/>
              </a:ext>
            </a:extLst>
          </p:cNvPr>
          <p:cNvGrpSpPr/>
          <p:nvPr/>
        </p:nvGrpSpPr>
        <p:grpSpPr>
          <a:xfrm>
            <a:off x="2967587" y="1408470"/>
            <a:ext cx="6274754" cy="344899"/>
            <a:chOff x="2967587" y="1408470"/>
            <a:chExt cx="6274754" cy="344899"/>
          </a:xfrm>
        </p:grpSpPr>
        <p:sp>
          <p:nvSpPr>
            <p:cNvPr id="44" name="Rektangel 43">
              <a:extLst>
                <a:ext uri="{FF2B5EF4-FFF2-40B4-BE49-F238E27FC236}">
                  <a16:creationId xmlns:a16="http://schemas.microsoft.com/office/drawing/2014/main" id="{4CFF74D5-7828-4F84-A937-841AE47444D4}"/>
                </a:ext>
              </a:extLst>
            </p:cNvPr>
            <p:cNvSpPr/>
            <p:nvPr/>
          </p:nvSpPr>
          <p:spPr>
            <a:xfrm>
              <a:off x="2967587" y="1408470"/>
              <a:ext cx="6274754" cy="3448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500" b="1" dirty="0"/>
                <a:t>Brukare</a:t>
              </a:r>
            </a:p>
          </p:txBody>
        </p:sp>
        <p:sp>
          <p:nvSpPr>
            <p:cNvPr id="72" name="Ellips 71">
              <a:extLst>
                <a:ext uri="{FF2B5EF4-FFF2-40B4-BE49-F238E27FC236}">
                  <a16:creationId xmlns:a16="http://schemas.microsoft.com/office/drawing/2014/main" id="{D338A5C7-AFD8-4AA9-A374-858FE0E51F78}"/>
                </a:ext>
              </a:extLst>
            </p:cNvPr>
            <p:cNvSpPr>
              <a:spLocks noChangeAspect="1"/>
            </p:cNvSpPr>
            <p:nvPr/>
          </p:nvSpPr>
          <p:spPr>
            <a:xfrm>
              <a:off x="3084785" y="1523732"/>
              <a:ext cx="114374" cy="114374"/>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3" name="Ellips 72">
              <a:extLst>
                <a:ext uri="{FF2B5EF4-FFF2-40B4-BE49-F238E27FC236}">
                  <a16:creationId xmlns:a16="http://schemas.microsoft.com/office/drawing/2014/main" id="{DD475F64-47C8-40B3-A8AC-C9AEA9D5E84A}"/>
                </a:ext>
              </a:extLst>
            </p:cNvPr>
            <p:cNvSpPr>
              <a:spLocks noChangeAspect="1"/>
            </p:cNvSpPr>
            <p:nvPr/>
          </p:nvSpPr>
          <p:spPr>
            <a:xfrm>
              <a:off x="9016253" y="1523732"/>
              <a:ext cx="114374" cy="114374"/>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
        <p:nvSpPr>
          <p:cNvPr id="2" name="Rubrik 1">
            <a:extLst>
              <a:ext uri="{FF2B5EF4-FFF2-40B4-BE49-F238E27FC236}">
                <a16:creationId xmlns:a16="http://schemas.microsoft.com/office/drawing/2014/main" id="{28256953-BE48-4543-8354-FB7276DAF24A}"/>
              </a:ext>
            </a:extLst>
          </p:cNvPr>
          <p:cNvSpPr>
            <a:spLocks noGrp="1"/>
          </p:cNvSpPr>
          <p:nvPr>
            <p:ph type="title"/>
          </p:nvPr>
        </p:nvSpPr>
        <p:spPr>
          <a:xfrm>
            <a:off x="2158267" y="696036"/>
            <a:ext cx="7875464" cy="384721"/>
          </a:xfrm>
        </p:spPr>
        <p:txBody>
          <a:bodyPr/>
          <a:lstStyle/>
          <a:p>
            <a:r>
              <a:rPr lang="sv-SE" sz="2000" dirty="0"/>
              <a:t>Aktörer och aktiviteter inom </a:t>
            </a:r>
            <a:r>
              <a:rPr lang="sv-SE" sz="2000" dirty="0" smtClean="0"/>
              <a:t>socialtjänstens </a:t>
            </a:r>
            <a:r>
              <a:rPr lang="sv-SE" sz="2000" dirty="0"/>
              <a:t>kunskapsstyrning</a:t>
            </a:r>
          </a:p>
        </p:txBody>
      </p:sp>
      <p:cxnSp>
        <p:nvCxnSpPr>
          <p:cNvPr id="59" name="Rak koppling 58">
            <a:extLst>
              <a:ext uri="{FF2B5EF4-FFF2-40B4-BE49-F238E27FC236}">
                <a16:creationId xmlns:a16="http://schemas.microsoft.com/office/drawing/2014/main" id="{5642FC05-1288-47CD-BE8E-B81499503944}"/>
              </a:ext>
            </a:extLst>
          </p:cNvPr>
          <p:cNvCxnSpPr>
            <a:cxnSpLocks/>
          </p:cNvCxnSpPr>
          <p:nvPr/>
        </p:nvCxnSpPr>
        <p:spPr>
          <a:xfrm>
            <a:off x="3344374" y="2059071"/>
            <a:ext cx="609060" cy="880903"/>
          </a:xfrm>
          <a:prstGeom prst="line">
            <a:avLst/>
          </a:prstGeom>
          <a:ln w="19050">
            <a:solidFill>
              <a:schemeClr val="tx1"/>
            </a:solidFill>
            <a:prstDash val="sysDash"/>
            <a:headEnd type="none" w="med" len="sm"/>
            <a:tailEnd type="triangle" w="lg" len="med"/>
          </a:ln>
        </p:spPr>
        <p:style>
          <a:lnRef idx="1">
            <a:schemeClr val="accent1"/>
          </a:lnRef>
          <a:fillRef idx="0">
            <a:schemeClr val="accent1"/>
          </a:fillRef>
          <a:effectRef idx="0">
            <a:schemeClr val="accent1"/>
          </a:effectRef>
          <a:fontRef idx="minor">
            <a:schemeClr val="tx1"/>
          </a:fontRef>
        </p:style>
      </p:cxnSp>
      <p:cxnSp>
        <p:nvCxnSpPr>
          <p:cNvPr id="61" name="Rak koppling 60">
            <a:extLst>
              <a:ext uri="{FF2B5EF4-FFF2-40B4-BE49-F238E27FC236}">
                <a16:creationId xmlns:a16="http://schemas.microsoft.com/office/drawing/2014/main" id="{8418946D-90D6-44EE-A2EB-887764F68459}"/>
              </a:ext>
            </a:extLst>
          </p:cNvPr>
          <p:cNvCxnSpPr>
            <a:cxnSpLocks/>
          </p:cNvCxnSpPr>
          <p:nvPr/>
        </p:nvCxnSpPr>
        <p:spPr>
          <a:xfrm>
            <a:off x="4047617" y="3064029"/>
            <a:ext cx="999921" cy="1419685"/>
          </a:xfrm>
          <a:prstGeom prst="line">
            <a:avLst/>
          </a:prstGeom>
          <a:ln w="19050">
            <a:solidFill>
              <a:schemeClr val="tx1"/>
            </a:solidFill>
            <a:prstDash val="sysDash"/>
            <a:headEnd type="none" w="med" len="sm"/>
            <a:tailEnd type="triangle" w="lg" len="med"/>
          </a:ln>
        </p:spPr>
        <p:style>
          <a:lnRef idx="1">
            <a:schemeClr val="accent1"/>
          </a:lnRef>
          <a:fillRef idx="0">
            <a:schemeClr val="accent1"/>
          </a:fillRef>
          <a:effectRef idx="0">
            <a:schemeClr val="accent1"/>
          </a:effectRef>
          <a:fontRef idx="minor">
            <a:schemeClr val="tx1"/>
          </a:fontRef>
        </p:style>
      </p:cxnSp>
      <p:cxnSp>
        <p:nvCxnSpPr>
          <p:cNvPr id="62" name="Rak koppling 61">
            <a:extLst>
              <a:ext uri="{FF2B5EF4-FFF2-40B4-BE49-F238E27FC236}">
                <a16:creationId xmlns:a16="http://schemas.microsoft.com/office/drawing/2014/main" id="{A534A9F2-26AC-41D0-B465-F08C2D5D29FC}"/>
              </a:ext>
            </a:extLst>
          </p:cNvPr>
          <p:cNvCxnSpPr>
            <a:cxnSpLocks/>
          </p:cNvCxnSpPr>
          <p:nvPr/>
        </p:nvCxnSpPr>
        <p:spPr>
          <a:xfrm>
            <a:off x="3159903" y="1662253"/>
            <a:ext cx="101219" cy="248209"/>
          </a:xfrm>
          <a:prstGeom prst="line">
            <a:avLst/>
          </a:prstGeom>
          <a:ln w="19050">
            <a:solidFill>
              <a:schemeClr val="tx1"/>
            </a:solidFill>
            <a:prstDash val="sysDash"/>
            <a:headEnd type="none" w="med" len="sm"/>
            <a:tailEnd type="triangle" w="lg" len="med"/>
          </a:ln>
        </p:spPr>
        <p:style>
          <a:lnRef idx="1">
            <a:schemeClr val="accent1"/>
          </a:lnRef>
          <a:fillRef idx="0">
            <a:schemeClr val="accent1"/>
          </a:fillRef>
          <a:effectRef idx="0">
            <a:schemeClr val="accent1"/>
          </a:effectRef>
          <a:fontRef idx="minor">
            <a:schemeClr val="tx1"/>
          </a:fontRef>
        </p:style>
      </p:cxnSp>
      <p:cxnSp>
        <p:nvCxnSpPr>
          <p:cNvPr id="63" name="Rak koppling 62">
            <a:extLst>
              <a:ext uri="{FF2B5EF4-FFF2-40B4-BE49-F238E27FC236}">
                <a16:creationId xmlns:a16="http://schemas.microsoft.com/office/drawing/2014/main" id="{7E80E85F-E226-4E85-984D-2C54A566326F}"/>
              </a:ext>
            </a:extLst>
          </p:cNvPr>
          <p:cNvCxnSpPr>
            <a:cxnSpLocks/>
          </p:cNvCxnSpPr>
          <p:nvPr/>
        </p:nvCxnSpPr>
        <p:spPr>
          <a:xfrm flipV="1">
            <a:off x="8937071" y="1645122"/>
            <a:ext cx="111679" cy="266966"/>
          </a:xfrm>
          <a:prstGeom prst="line">
            <a:avLst/>
          </a:prstGeom>
          <a:ln w="19050">
            <a:solidFill>
              <a:schemeClr val="tx1"/>
            </a:solidFill>
            <a:prstDash val="sysDash"/>
            <a:headEnd type="none" w="med" len="sm"/>
            <a:tailEnd type="triangle" w="lg" len="med"/>
          </a:ln>
        </p:spPr>
        <p:style>
          <a:lnRef idx="1">
            <a:schemeClr val="accent1"/>
          </a:lnRef>
          <a:fillRef idx="0">
            <a:schemeClr val="accent1"/>
          </a:fillRef>
          <a:effectRef idx="0">
            <a:schemeClr val="accent1"/>
          </a:effectRef>
          <a:fontRef idx="minor">
            <a:schemeClr val="tx1"/>
          </a:fontRef>
        </p:style>
      </p:cxnSp>
      <p:cxnSp>
        <p:nvCxnSpPr>
          <p:cNvPr id="64" name="Rak koppling 63">
            <a:extLst>
              <a:ext uri="{FF2B5EF4-FFF2-40B4-BE49-F238E27FC236}">
                <a16:creationId xmlns:a16="http://schemas.microsoft.com/office/drawing/2014/main" id="{8FA957D0-DD86-43B7-86FF-F6DE13FFE7EB}"/>
              </a:ext>
            </a:extLst>
          </p:cNvPr>
          <p:cNvCxnSpPr>
            <a:cxnSpLocks/>
          </p:cNvCxnSpPr>
          <p:nvPr/>
        </p:nvCxnSpPr>
        <p:spPr>
          <a:xfrm flipV="1">
            <a:off x="8278804" y="2049066"/>
            <a:ext cx="583970" cy="885564"/>
          </a:xfrm>
          <a:prstGeom prst="line">
            <a:avLst/>
          </a:prstGeom>
          <a:ln w="19050">
            <a:solidFill>
              <a:schemeClr val="tx1"/>
            </a:solidFill>
            <a:prstDash val="sysDash"/>
            <a:headEnd type="none" w="med" len="sm"/>
            <a:tailEnd type="triangle" w="lg" len="med"/>
          </a:ln>
        </p:spPr>
        <p:style>
          <a:lnRef idx="1">
            <a:schemeClr val="accent1"/>
          </a:lnRef>
          <a:fillRef idx="0">
            <a:schemeClr val="accent1"/>
          </a:fillRef>
          <a:effectRef idx="0">
            <a:schemeClr val="accent1"/>
          </a:effectRef>
          <a:fontRef idx="minor">
            <a:schemeClr val="tx1"/>
          </a:fontRef>
        </p:style>
      </p:cxnSp>
      <p:cxnSp>
        <p:nvCxnSpPr>
          <p:cNvPr id="65" name="Rak koppling 64">
            <a:extLst>
              <a:ext uri="{FF2B5EF4-FFF2-40B4-BE49-F238E27FC236}">
                <a16:creationId xmlns:a16="http://schemas.microsoft.com/office/drawing/2014/main" id="{87D00012-834D-41FF-B76A-60A8A23731E8}"/>
              </a:ext>
            </a:extLst>
          </p:cNvPr>
          <p:cNvCxnSpPr>
            <a:cxnSpLocks/>
          </p:cNvCxnSpPr>
          <p:nvPr/>
        </p:nvCxnSpPr>
        <p:spPr>
          <a:xfrm flipV="1">
            <a:off x="7144464" y="3064029"/>
            <a:ext cx="1036320" cy="1408635"/>
          </a:xfrm>
          <a:prstGeom prst="line">
            <a:avLst/>
          </a:prstGeom>
          <a:ln w="19050">
            <a:solidFill>
              <a:schemeClr val="tx1"/>
            </a:solidFill>
            <a:prstDash val="sysDash"/>
            <a:headEnd type="none" w="med" len="sm"/>
            <a:tailEnd type="triangle" w="lg" len="med"/>
          </a:ln>
        </p:spPr>
        <p:style>
          <a:lnRef idx="1">
            <a:schemeClr val="accent1"/>
          </a:lnRef>
          <a:fillRef idx="0">
            <a:schemeClr val="accent1"/>
          </a:fillRef>
          <a:effectRef idx="0">
            <a:schemeClr val="accent1"/>
          </a:effectRef>
          <a:fontRef idx="minor">
            <a:schemeClr val="tx1"/>
          </a:fontRef>
        </p:style>
      </p:cxnSp>
      <p:grpSp>
        <p:nvGrpSpPr>
          <p:cNvPr id="82" name="Grupp 81">
            <a:extLst>
              <a:ext uri="{FF2B5EF4-FFF2-40B4-BE49-F238E27FC236}">
                <a16:creationId xmlns:a16="http://schemas.microsoft.com/office/drawing/2014/main" id="{4A5394A5-2AF5-1148-8F60-B125B2CB71D1}"/>
              </a:ext>
            </a:extLst>
          </p:cNvPr>
          <p:cNvGrpSpPr/>
          <p:nvPr/>
        </p:nvGrpSpPr>
        <p:grpSpPr>
          <a:xfrm>
            <a:off x="51526" y="6343311"/>
            <a:ext cx="1940118" cy="364282"/>
            <a:chOff x="5128588" y="5072932"/>
            <a:chExt cx="1940118" cy="364282"/>
          </a:xfrm>
        </p:grpSpPr>
        <p:sp>
          <p:nvSpPr>
            <p:cNvPr id="83" name="Platshållare för innehåll 5">
              <a:extLst>
                <a:ext uri="{FF2B5EF4-FFF2-40B4-BE49-F238E27FC236}">
                  <a16:creationId xmlns:a16="http://schemas.microsoft.com/office/drawing/2014/main" id="{05E4D6A0-EBA5-2644-8161-DD34D8644FE6}"/>
                </a:ext>
              </a:extLst>
            </p:cNvPr>
            <p:cNvSpPr txBox="1">
              <a:spLocks/>
            </p:cNvSpPr>
            <p:nvPr/>
          </p:nvSpPr>
          <p:spPr>
            <a:xfrm>
              <a:off x="5128588" y="5083271"/>
              <a:ext cx="1940118" cy="353943"/>
            </a:xfrm>
            <a:prstGeom prst="rect">
              <a:avLst/>
            </a:prstGeom>
          </p:spPr>
          <p:txBody>
            <a:bodyPr vert="horz" lIns="91440" tIns="45720" rIns="91440" bIns="45720" rtlCol="0">
              <a:spAutoFit/>
            </a:bodyPr>
            <a:lstStyle>
              <a:lvl1pPr marL="258763" indent="-228600" algn="l" defTabSz="914400" rtl="0" eaLnBrk="1" latinLnBrk="0" hangingPunct="1">
                <a:lnSpc>
                  <a:spcPct val="100000"/>
                </a:lnSpc>
                <a:spcBef>
                  <a:spcPts val="0"/>
                </a:spcBef>
                <a:spcAft>
                  <a:spcPts val="1200"/>
                </a:spcAft>
                <a:buFont typeface="Symbol" panose="05050102010706020507" pitchFamily="18" charset="2"/>
                <a:buChar char=""/>
                <a:defRPr sz="18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Symbol" panose="05050102010706020507" pitchFamily="18" charset="2"/>
                <a:buChar char="-"/>
                <a:defRPr sz="16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200"/>
                </a:spcAft>
                <a:buFont typeface="Symbol" panose="05050102010706020507" pitchFamily="18"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0163" indent="0" algn="ctr">
                <a:buFont typeface="Symbol" panose="05050102010706020507" pitchFamily="18" charset="2"/>
                <a:buNone/>
              </a:pPr>
              <a:r>
                <a:rPr lang="sv-SE" sz="1700" b="1" spc="-20" dirty="0">
                  <a:solidFill>
                    <a:schemeClr val="accent5">
                      <a:lumMod val="60000"/>
                      <a:lumOff val="40000"/>
                    </a:schemeClr>
                  </a:solidFill>
                </a:rPr>
                <a:t>Socialtjänsten</a:t>
              </a:r>
            </a:p>
          </p:txBody>
        </p:sp>
        <p:cxnSp>
          <p:nvCxnSpPr>
            <p:cNvPr id="84" name="Rak koppling 97">
              <a:extLst>
                <a:ext uri="{FF2B5EF4-FFF2-40B4-BE49-F238E27FC236}">
                  <a16:creationId xmlns:a16="http://schemas.microsoft.com/office/drawing/2014/main" id="{4BD19996-DE4E-1B4D-B819-26C43981B50B}"/>
                </a:ext>
              </a:extLst>
            </p:cNvPr>
            <p:cNvCxnSpPr/>
            <p:nvPr/>
          </p:nvCxnSpPr>
          <p:spPr>
            <a:xfrm>
              <a:off x="5414838" y="5072932"/>
              <a:ext cx="1404000" cy="0"/>
            </a:xfrm>
            <a:prstGeom prst="line">
              <a:avLst/>
            </a:prstGeom>
            <a:ln w="127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138" name="Grupp 137">
            <a:extLst>
              <a:ext uri="{FF2B5EF4-FFF2-40B4-BE49-F238E27FC236}">
                <a16:creationId xmlns:a16="http://schemas.microsoft.com/office/drawing/2014/main" id="{650AD445-D14D-4050-B674-D0BEF467C7A9}"/>
              </a:ext>
            </a:extLst>
          </p:cNvPr>
          <p:cNvGrpSpPr/>
          <p:nvPr/>
        </p:nvGrpSpPr>
        <p:grpSpPr>
          <a:xfrm>
            <a:off x="199774" y="1788124"/>
            <a:ext cx="10668559" cy="2805826"/>
            <a:chOff x="525428" y="1779966"/>
            <a:chExt cx="10668559" cy="2805826"/>
          </a:xfrm>
        </p:grpSpPr>
        <p:sp>
          <p:nvSpPr>
            <p:cNvPr id="139" name="Rektangel 138">
              <a:extLst>
                <a:ext uri="{FF2B5EF4-FFF2-40B4-BE49-F238E27FC236}">
                  <a16:creationId xmlns:a16="http://schemas.microsoft.com/office/drawing/2014/main" id="{9938F80A-FD06-4EB5-8D52-0267AFCDE5D7}"/>
                </a:ext>
              </a:extLst>
            </p:cNvPr>
            <p:cNvSpPr/>
            <p:nvPr/>
          </p:nvSpPr>
          <p:spPr>
            <a:xfrm>
              <a:off x="6083889" y="1786962"/>
              <a:ext cx="5110098" cy="2798830"/>
            </a:xfrm>
            <a:prstGeom prst="rect">
              <a:avLst/>
            </a:prstGeom>
            <a:solidFill>
              <a:schemeClr val="accent1">
                <a:lumMod val="20000"/>
                <a:lumOff val="80000"/>
              </a:schemeClr>
            </a:solidFill>
            <a:ln w="12700">
              <a:solidFill>
                <a:schemeClr val="accent1"/>
              </a:solidFill>
            </a:ln>
          </p:spPr>
          <p:txBody>
            <a:bodyPr wrap="square" lIns="828000" tIns="108000" rIns="0" bIns="0" anchor="t" anchorCtr="0">
              <a:noAutofit/>
            </a:bodyPr>
            <a:lstStyle/>
            <a:p>
              <a:pPr marL="30163">
                <a:spcAft>
                  <a:spcPts val="300"/>
                </a:spcAft>
              </a:pPr>
              <a:r>
                <a:rPr lang="sv-SE" sz="1300" b="1" dirty="0" smtClean="0"/>
                <a:t>Exempel på aktiviteter</a:t>
              </a:r>
              <a:endParaRPr lang="sv-SE" sz="1300" b="1" dirty="0"/>
            </a:p>
            <a:p>
              <a:pPr marL="144000" indent="-144000">
                <a:buFont typeface="Arial" panose="020B0604020202020204" pitchFamily="34" charset="0"/>
                <a:buChar char="•"/>
              </a:pPr>
              <a:r>
                <a:rPr lang="sv-SE" sz="1300" dirty="0"/>
                <a:t>Sätter mål</a:t>
              </a:r>
            </a:p>
            <a:p>
              <a:pPr marL="144000" indent="-144000">
                <a:buFont typeface="Arial" panose="020B0604020202020204" pitchFamily="34" charset="0"/>
                <a:buChar char="•"/>
              </a:pPr>
              <a:r>
                <a:rPr lang="sv-SE" sz="1300" dirty="0"/>
                <a:t>Styr, finansierar och </a:t>
              </a:r>
              <a:r>
                <a:rPr lang="sv-SE" sz="1300" dirty="0" smtClean="0"/>
                <a:t>fördelar resurser</a:t>
              </a:r>
              <a:endParaRPr lang="sv-SE" sz="1300" dirty="0"/>
            </a:p>
            <a:p>
              <a:pPr marL="144000" indent="-144000">
                <a:buFont typeface="Arial" panose="020B0604020202020204" pitchFamily="34" charset="0"/>
                <a:buChar char="•"/>
              </a:pPr>
              <a:r>
                <a:rPr lang="sv-SE" sz="1300" dirty="0"/>
                <a:t>Utgår från bästa tillgängliga kunskap</a:t>
              </a:r>
            </a:p>
            <a:p>
              <a:pPr marL="144000" indent="-144000">
                <a:buFont typeface="Arial" panose="020B0604020202020204" pitchFamily="34" charset="0"/>
                <a:buChar char="•"/>
              </a:pPr>
              <a:r>
                <a:rPr lang="sv-SE" sz="1300" dirty="0"/>
                <a:t>Gör lokala anpassningar av kunskapsstöd</a:t>
              </a:r>
            </a:p>
            <a:p>
              <a:pPr marL="144000" indent="-144000">
                <a:buFont typeface="Arial" panose="020B0604020202020204" pitchFamily="34" charset="0"/>
                <a:buChar char="•"/>
              </a:pPr>
              <a:r>
                <a:rPr lang="sv-SE" sz="1300" dirty="0"/>
                <a:t>Tillhandahåller insatser och stöd efter individer och invånares behov</a:t>
              </a:r>
            </a:p>
            <a:p>
              <a:pPr marL="144000" indent="-144000">
                <a:buFont typeface="Arial" panose="020B0604020202020204" pitchFamily="34" charset="0"/>
                <a:buChar char="•"/>
              </a:pPr>
              <a:r>
                <a:rPr lang="sv-SE" sz="1300" dirty="0"/>
                <a:t>Följer upp systematiskt och utför egenkontroll</a:t>
              </a:r>
            </a:p>
            <a:p>
              <a:pPr marL="144000" indent="-144000">
                <a:buFont typeface="Arial" panose="020B0604020202020204" pitchFamily="34" charset="0"/>
                <a:buChar char="•"/>
              </a:pPr>
              <a:r>
                <a:rPr lang="sv-SE" sz="1300" dirty="0"/>
                <a:t>Analyserar resultat</a:t>
              </a:r>
            </a:p>
            <a:p>
              <a:pPr marL="144000" indent="-144000">
                <a:buFont typeface="Arial" panose="020B0604020202020204" pitchFamily="34" charset="0"/>
                <a:buChar char="•"/>
              </a:pPr>
              <a:r>
                <a:rPr lang="sv-SE" sz="1300" dirty="0"/>
                <a:t>Arbetar med ständiga förbättringar</a:t>
              </a:r>
            </a:p>
            <a:p>
              <a:pPr marL="144000" indent="-144000">
                <a:buFont typeface="Arial" panose="020B0604020202020204" pitchFamily="34" charset="0"/>
                <a:buChar char="•"/>
              </a:pPr>
              <a:r>
                <a:rPr lang="sv-SE" sz="1300" dirty="0"/>
                <a:t>Sprider goda exempel och erfarenheter inom organisationen</a:t>
              </a:r>
            </a:p>
          </p:txBody>
        </p:sp>
        <p:grpSp>
          <p:nvGrpSpPr>
            <p:cNvPr id="140" name="Grupp 139">
              <a:extLst>
                <a:ext uri="{FF2B5EF4-FFF2-40B4-BE49-F238E27FC236}">
                  <a16:creationId xmlns:a16="http://schemas.microsoft.com/office/drawing/2014/main" id="{9A3C0DFC-F936-493C-9010-47C72B3085F8}"/>
                </a:ext>
              </a:extLst>
            </p:cNvPr>
            <p:cNvGrpSpPr/>
            <p:nvPr/>
          </p:nvGrpSpPr>
          <p:grpSpPr>
            <a:xfrm>
              <a:off x="525428" y="1779966"/>
              <a:ext cx="6274754" cy="989791"/>
              <a:chOff x="2967587" y="1788386"/>
              <a:chExt cx="6274754" cy="989791"/>
            </a:xfrm>
          </p:grpSpPr>
          <p:sp>
            <p:nvSpPr>
              <p:cNvPr id="141" name="Rektangel 61">
                <a:extLst>
                  <a:ext uri="{FF2B5EF4-FFF2-40B4-BE49-F238E27FC236}">
                    <a16:creationId xmlns:a16="http://schemas.microsoft.com/office/drawing/2014/main" id="{3CB1B8F6-ECA3-469D-98D4-D35361DE6689}"/>
                  </a:ext>
                </a:extLst>
              </p:cNvPr>
              <p:cNvSpPr/>
              <p:nvPr/>
            </p:nvSpPr>
            <p:spPr>
              <a:xfrm>
                <a:off x="3247748" y="2174302"/>
                <a:ext cx="5721770" cy="603875"/>
              </a:xfrm>
              <a:custGeom>
                <a:avLst/>
                <a:gdLst>
                  <a:gd name="connsiteX0" fmla="*/ 0 w 6274754"/>
                  <a:gd name="connsiteY0" fmla="*/ 0 h 384481"/>
                  <a:gd name="connsiteX1" fmla="*/ 6274754 w 6274754"/>
                  <a:gd name="connsiteY1" fmla="*/ 0 h 384481"/>
                  <a:gd name="connsiteX2" fmla="*/ 6274754 w 6274754"/>
                  <a:gd name="connsiteY2" fmla="*/ 384481 h 384481"/>
                  <a:gd name="connsiteX3" fmla="*/ 0 w 6274754"/>
                  <a:gd name="connsiteY3" fmla="*/ 384481 h 384481"/>
                  <a:gd name="connsiteX4" fmla="*/ 0 w 6274754"/>
                  <a:gd name="connsiteY4" fmla="*/ 0 h 384481"/>
                  <a:gd name="connsiteX0" fmla="*/ 0 w 6274754"/>
                  <a:gd name="connsiteY0" fmla="*/ 0 h 389505"/>
                  <a:gd name="connsiteX1" fmla="*/ 6274754 w 6274754"/>
                  <a:gd name="connsiteY1" fmla="*/ 0 h 389505"/>
                  <a:gd name="connsiteX2" fmla="*/ 5983352 w 6274754"/>
                  <a:gd name="connsiteY2" fmla="*/ 389505 h 389505"/>
                  <a:gd name="connsiteX3" fmla="*/ 0 w 6274754"/>
                  <a:gd name="connsiteY3" fmla="*/ 384481 h 389505"/>
                  <a:gd name="connsiteX4" fmla="*/ 0 w 6274754"/>
                  <a:gd name="connsiteY4" fmla="*/ 0 h 389505"/>
                  <a:gd name="connsiteX0" fmla="*/ 0 w 6274754"/>
                  <a:gd name="connsiteY0" fmla="*/ 0 h 389505"/>
                  <a:gd name="connsiteX1" fmla="*/ 6274754 w 6274754"/>
                  <a:gd name="connsiteY1" fmla="*/ 0 h 389505"/>
                  <a:gd name="connsiteX2" fmla="*/ 5998592 w 6274754"/>
                  <a:gd name="connsiteY2" fmla="*/ 389505 h 389505"/>
                  <a:gd name="connsiteX3" fmla="*/ 0 w 6274754"/>
                  <a:gd name="connsiteY3" fmla="*/ 384481 h 389505"/>
                  <a:gd name="connsiteX4" fmla="*/ 0 w 6274754"/>
                  <a:gd name="connsiteY4" fmla="*/ 0 h 389505"/>
                  <a:gd name="connsiteX0" fmla="*/ 0 w 6274754"/>
                  <a:gd name="connsiteY0" fmla="*/ 0 h 389505"/>
                  <a:gd name="connsiteX1" fmla="*/ 6274754 w 6274754"/>
                  <a:gd name="connsiteY1" fmla="*/ 0 h 389505"/>
                  <a:gd name="connsiteX2" fmla="*/ 5998592 w 6274754"/>
                  <a:gd name="connsiteY2" fmla="*/ 389505 h 389505"/>
                  <a:gd name="connsiteX3" fmla="*/ 278130 w 6274754"/>
                  <a:gd name="connsiteY3" fmla="*/ 388291 h 389505"/>
                  <a:gd name="connsiteX4" fmla="*/ 0 w 6274754"/>
                  <a:gd name="connsiteY4" fmla="*/ 0 h 389505"/>
                  <a:gd name="connsiteX0" fmla="*/ 0 w 6274754"/>
                  <a:gd name="connsiteY0" fmla="*/ 0 h 389505"/>
                  <a:gd name="connsiteX1" fmla="*/ 6274754 w 6274754"/>
                  <a:gd name="connsiteY1" fmla="*/ 0 h 389505"/>
                  <a:gd name="connsiteX2" fmla="*/ 5801954 w 6274754"/>
                  <a:gd name="connsiteY2" fmla="*/ 389505 h 389505"/>
                  <a:gd name="connsiteX3" fmla="*/ 278130 w 6274754"/>
                  <a:gd name="connsiteY3" fmla="*/ 388291 h 389505"/>
                  <a:gd name="connsiteX4" fmla="*/ 0 w 6274754"/>
                  <a:gd name="connsiteY4" fmla="*/ 0 h 389505"/>
                  <a:gd name="connsiteX0" fmla="*/ 0 w 6274754"/>
                  <a:gd name="connsiteY0" fmla="*/ 0 h 390756"/>
                  <a:gd name="connsiteX1" fmla="*/ 6274754 w 6274754"/>
                  <a:gd name="connsiteY1" fmla="*/ 0 h 390756"/>
                  <a:gd name="connsiteX2" fmla="*/ 5801954 w 6274754"/>
                  <a:gd name="connsiteY2" fmla="*/ 389505 h 390756"/>
                  <a:gd name="connsiteX3" fmla="*/ 470584 w 6274754"/>
                  <a:gd name="connsiteY3" fmla="*/ 390756 h 390756"/>
                  <a:gd name="connsiteX4" fmla="*/ 0 w 6274754"/>
                  <a:gd name="connsiteY4" fmla="*/ 0 h 390756"/>
                  <a:gd name="connsiteX0" fmla="*/ 0 w 6258019"/>
                  <a:gd name="connsiteY0" fmla="*/ 0 h 390756"/>
                  <a:gd name="connsiteX1" fmla="*/ 6258019 w 6258019"/>
                  <a:gd name="connsiteY1" fmla="*/ 34515 h 390756"/>
                  <a:gd name="connsiteX2" fmla="*/ 5801954 w 6258019"/>
                  <a:gd name="connsiteY2" fmla="*/ 389505 h 390756"/>
                  <a:gd name="connsiteX3" fmla="*/ 470584 w 6258019"/>
                  <a:gd name="connsiteY3" fmla="*/ 390756 h 390756"/>
                  <a:gd name="connsiteX4" fmla="*/ 0 w 6258019"/>
                  <a:gd name="connsiteY4" fmla="*/ 0 h 390756"/>
                  <a:gd name="connsiteX0" fmla="*/ 0 w 6283122"/>
                  <a:gd name="connsiteY0" fmla="*/ 0 h 390756"/>
                  <a:gd name="connsiteX1" fmla="*/ 6283122 w 6283122"/>
                  <a:gd name="connsiteY1" fmla="*/ 2465 h 390756"/>
                  <a:gd name="connsiteX2" fmla="*/ 5801954 w 6283122"/>
                  <a:gd name="connsiteY2" fmla="*/ 389505 h 390756"/>
                  <a:gd name="connsiteX3" fmla="*/ 470584 w 6283122"/>
                  <a:gd name="connsiteY3" fmla="*/ 390756 h 390756"/>
                  <a:gd name="connsiteX4" fmla="*/ 0 w 6283122"/>
                  <a:gd name="connsiteY4" fmla="*/ 0 h 3907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83122" h="390756">
                    <a:moveTo>
                      <a:pt x="0" y="0"/>
                    </a:moveTo>
                    <a:lnTo>
                      <a:pt x="6283122" y="2465"/>
                    </a:lnTo>
                    <a:lnTo>
                      <a:pt x="5801954" y="389505"/>
                    </a:lnTo>
                    <a:lnTo>
                      <a:pt x="470584" y="390756"/>
                    </a:lnTo>
                    <a:lnTo>
                      <a:pt x="0" y="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2" name="Rektangel 61">
                <a:extLst>
                  <a:ext uri="{FF2B5EF4-FFF2-40B4-BE49-F238E27FC236}">
                    <a16:creationId xmlns:a16="http://schemas.microsoft.com/office/drawing/2014/main" id="{53B1C18E-DD39-49DA-8AF7-D6993907D209}"/>
                  </a:ext>
                </a:extLst>
              </p:cNvPr>
              <p:cNvSpPr/>
              <p:nvPr/>
            </p:nvSpPr>
            <p:spPr>
              <a:xfrm>
                <a:off x="2967587" y="1788386"/>
                <a:ext cx="6274754" cy="389505"/>
              </a:xfrm>
              <a:custGeom>
                <a:avLst/>
                <a:gdLst>
                  <a:gd name="connsiteX0" fmla="*/ 0 w 6274754"/>
                  <a:gd name="connsiteY0" fmla="*/ 0 h 384481"/>
                  <a:gd name="connsiteX1" fmla="*/ 6274754 w 6274754"/>
                  <a:gd name="connsiteY1" fmla="*/ 0 h 384481"/>
                  <a:gd name="connsiteX2" fmla="*/ 6274754 w 6274754"/>
                  <a:gd name="connsiteY2" fmla="*/ 384481 h 384481"/>
                  <a:gd name="connsiteX3" fmla="*/ 0 w 6274754"/>
                  <a:gd name="connsiteY3" fmla="*/ 384481 h 384481"/>
                  <a:gd name="connsiteX4" fmla="*/ 0 w 6274754"/>
                  <a:gd name="connsiteY4" fmla="*/ 0 h 384481"/>
                  <a:gd name="connsiteX0" fmla="*/ 0 w 6274754"/>
                  <a:gd name="connsiteY0" fmla="*/ 0 h 389505"/>
                  <a:gd name="connsiteX1" fmla="*/ 6274754 w 6274754"/>
                  <a:gd name="connsiteY1" fmla="*/ 0 h 389505"/>
                  <a:gd name="connsiteX2" fmla="*/ 5983352 w 6274754"/>
                  <a:gd name="connsiteY2" fmla="*/ 389505 h 389505"/>
                  <a:gd name="connsiteX3" fmla="*/ 0 w 6274754"/>
                  <a:gd name="connsiteY3" fmla="*/ 384481 h 389505"/>
                  <a:gd name="connsiteX4" fmla="*/ 0 w 6274754"/>
                  <a:gd name="connsiteY4" fmla="*/ 0 h 389505"/>
                  <a:gd name="connsiteX0" fmla="*/ 0 w 6274754"/>
                  <a:gd name="connsiteY0" fmla="*/ 0 h 389505"/>
                  <a:gd name="connsiteX1" fmla="*/ 6274754 w 6274754"/>
                  <a:gd name="connsiteY1" fmla="*/ 0 h 389505"/>
                  <a:gd name="connsiteX2" fmla="*/ 5998592 w 6274754"/>
                  <a:gd name="connsiteY2" fmla="*/ 389505 h 389505"/>
                  <a:gd name="connsiteX3" fmla="*/ 0 w 6274754"/>
                  <a:gd name="connsiteY3" fmla="*/ 384481 h 389505"/>
                  <a:gd name="connsiteX4" fmla="*/ 0 w 6274754"/>
                  <a:gd name="connsiteY4" fmla="*/ 0 h 389505"/>
                  <a:gd name="connsiteX0" fmla="*/ 0 w 6274754"/>
                  <a:gd name="connsiteY0" fmla="*/ 0 h 389505"/>
                  <a:gd name="connsiteX1" fmla="*/ 6274754 w 6274754"/>
                  <a:gd name="connsiteY1" fmla="*/ 0 h 389505"/>
                  <a:gd name="connsiteX2" fmla="*/ 5998592 w 6274754"/>
                  <a:gd name="connsiteY2" fmla="*/ 389505 h 389505"/>
                  <a:gd name="connsiteX3" fmla="*/ 278130 w 6274754"/>
                  <a:gd name="connsiteY3" fmla="*/ 388291 h 389505"/>
                  <a:gd name="connsiteX4" fmla="*/ 0 w 6274754"/>
                  <a:gd name="connsiteY4" fmla="*/ 0 h 3895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4754" h="389505">
                    <a:moveTo>
                      <a:pt x="0" y="0"/>
                    </a:moveTo>
                    <a:lnTo>
                      <a:pt x="6274754" y="0"/>
                    </a:lnTo>
                    <a:lnTo>
                      <a:pt x="5998592" y="389505"/>
                    </a:lnTo>
                    <a:lnTo>
                      <a:pt x="278130" y="38829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500" b="1" dirty="0">
                    <a:solidFill>
                      <a:schemeClr val="bg1"/>
                    </a:solidFill>
                  </a:rPr>
                  <a:t>Lokal nivå </a:t>
                </a:r>
                <a:r>
                  <a:rPr lang="sv-SE" sz="1500" dirty="0">
                    <a:solidFill>
                      <a:schemeClr val="bg1"/>
                    </a:solidFill>
                  </a:rPr>
                  <a:t>– Kommun</a:t>
                </a:r>
              </a:p>
            </p:txBody>
          </p:sp>
          <p:sp>
            <p:nvSpPr>
              <p:cNvPr id="143" name="Rektangel 142">
                <a:extLst>
                  <a:ext uri="{FF2B5EF4-FFF2-40B4-BE49-F238E27FC236}">
                    <a16:creationId xmlns:a16="http://schemas.microsoft.com/office/drawing/2014/main" id="{B802D0AA-37FF-4C24-BA35-F706CFB64A13}"/>
                  </a:ext>
                </a:extLst>
              </p:cNvPr>
              <p:cNvSpPr/>
              <p:nvPr/>
            </p:nvSpPr>
            <p:spPr>
              <a:xfrm>
                <a:off x="4046822" y="2238846"/>
                <a:ext cx="1487232" cy="452432"/>
              </a:xfrm>
              <a:prstGeom prst="rect">
                <a:avLst/>
              </a:prstGeom>
            </p:spPr>
            <p:txBody>
              <a:bodyPr wrap="square">
                <a:spAutoFit/>
              </a:bodyPr>
              <a:lstStyle/>
              <a:p>
                <a:pPr marL="144000" lvl="0" indent="-144000" defTabSz="711200">
                  <a:lnSpc>
                    <a:spcPct val="90000"/>
                  </a:lnSpc>
                  <a:spcBef>
                    <a:spcPct val="0"/>
                  </a:spcBef>
                  <a:spcAft>
                    <a:spcPct val="35000"/>
                  </a:spcAft>
                  <a:buClr>
                    <a:schemeClr val="accent1"/>
                  </a:buClr>
                  <a:buSzPct val="150000"/>
                  <a:buFont typeface="Arial" panose="020B0604020202020204" pitchFamily="34" charset="0"/>
                  <a:buChar char="•"/>
                </a:pPr>
                <a:r>
                  <a:rPr lang="sv-SE" sz="1300" dirty="0"/>
                  <a:t>Socialchef/</a:t>
                </a:r>
                <a:br>
                  <a:rPr lang="sv-SE" sz="1300" dirty="0"/>
                </a:br>
                <a:r>
                  <a:rPr lang="sv-SE" sz="1300" dirty="0"/>
                  <a:t>socialnämnd</a:t>
                </a:r>
              </a:p>
            </p:txBody>
          </p:sp>
          <p:sp>
            <p:nvSpPr>
              <p:cNvPr id="144" name="Rektangel 143">
                <a:extLst>
                  <a:ext uri="{FF2B5EF4-FFF2-40B4-BE49-F238E27FC236}">
                    <a16:creationId xmlns:a16="http://schemas.microsoft.com/office/drawing/2014/main" id="{B58F21E4-0036-46E3-B996-344A4BBA3039}"/>
                  </a:ext>
                </a:extLst>
              </p:cNvPr>
              <p:cNvSpPr/>
              <p:nvPr/>
            </p:nvSpPr>
            <p:spPr>
              <a:xfrm>
                <a:off x="5370145" y="2248607"/>
                <a:ext cx="1749244" cy="452432"/>
              </a:xfrm>
              <a:prstGeom prst="rect">
                <a:avLst/>
              </a:prstGeom>
            </p:spPr>
            <p:txBody>
              <a:bodyPr wrap="square">
                <a:spAutoFit/>
              </a:bodyPr>
              <a:lstStyle/>
              <a:p>
                <a:pPr marL="144000" lvl="0" indent="-144000" defTabSz="711200">
                  <a:lnSpc>
                    <a:spcPct val="90000"/>
                  </a:lnSpc>
                  <a:spcBef>
                    <a:spcPct val="0"/>
                  </a:spcBef>
                  <a:spcAft>
                    <a:spcPct val="35000"/>
                  </a:spcAft>
                  <a:buClr>
                    <a:schemeClr val="accent1"/>
                  </a:buClr>
                  <a:buSzPct val="150000"/>
                  <a:buFont typeface="Arial" panose="020B0604020202020204" pitchFamily="34" charset="0"/>
                  <a:buChar char="•"/>
                </a:pPr>
                <a:r>
                  <a:rPr lang="sv-SE" sz="1300" dirty="0"/>
                  <a:t>Socialtjänstens </a:t>
                </a:r>
                <a:br>
                  <a:rPr lang="sv-SE" sz="1300" dirty="0"/>
                </a:br>
                <a:r>
                  <a:rPr lang="sv-SE" sz="1300" dirty="0"/>
                  <a:t>verksamheter</a:t>
                </a:r>
              </a:p>
            </p:txBody>
          </p:sp>
          <p:sp>
            <p:nvSpPr>
              <p:cNvPr id="145" name="Rektangel 144">
                <a:extLst>
                  <a:ext uri="{FF2B5EF4-FFF2-40B4-BE49-F238E27FC236}">
                    <a16:creationId xmlns:a16="http://schemas.microsoft.com/office/drawing/2014/main" id="{3F14E185-AF17-4FA5-B489-CCF44397B458}"/>
                  </a:ext>
                </a:extLst>
              </p:cNvPr>
              <p:cNvSpPr/>
              <p:nvPr/>
            </p:nvSpPr>
            <p:spPr>
              <a:xfrm>
                <a:off x="6916280" y="2248607"/>
                <a:ext cx="1691514" cy="272382"/>
              </a:xfrm>
              <a:prstGeom prst="rect">
                <a:avLst/>
              </a:prstGeom>
            </p:spPr>
            <p:txBody>
              <a:bodyPr wrap="square">
                <a:spAutoFit/>
              </a:bodyPr>
              <a:lstStyle/>
              <a:p>
                <a:pPr marL="144000" lvl="0" indent="-144000" defTabSz="711200">
                  <a:lnSpc>
                    <a:spcPct val="90000"/>
                  </a:lnSpc>
                  <a:spcBef>
                    <a:spcPct val="0"/>
                  </a:spcBef>
                  <a:spcAft>
                    <a:spcPct val="35000"/>
                  </a:spcAft>
                  <a:buClr>
                    <a:schemeClr val="accent1"/>
                  </a:buClr>
                  <a:buSzPct val="150000"/>
                  <a:buFont typeface="Arial" panose="020B0604020202020204" pitchFamily="34" charset="0"/>
                  <a:buChar char="•"/>
                </a:pPr>
                <a:r>
                  <a:rPr lang="sv-SE" sz="1300" dirty="0"/>
                  <a:t>290 kommuner</a:t>
                </a:r>
              </a:p>
            </p:txBody>
          </p:sp>
          <p:sp>
            <p:nvSpPr>
              <p:cNvPr id="146" name="Ellips 145">
                <a:extLst>
                  <a:ext uri="{FF2B5EF4-FFF2-40B4-BE49-F238E27FC236}">
                    <a16:creationId xmlns:a16="http://schemas.microsoft.com/office/drawing/2014/main" id="{DA567A67-D110-42EA-9A7A-FB3BF11ECCF2}"/>
                  </a:ext>
                </a:extLst>
              </p:cNvPr>
              <p:cNvSpPr>
                <a:spLocks noChangeAspect="1"/>
              </p:cNvSpPr>
              <p:nvPr/>
            </p:nvSpPr>
            <p:spPr>
              <a:xfrm>
                <a:off x="3240742" y="1925951"/>
                <a:ext cx="114374" cy="114374"/>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7" name="Ellips 146">
                <a:extLst>
                  <a:ext uri="{FF2B5EF4-FFF2-40B4-BE49-F238E27FC236}">
                    <a16:creationId xmlns:a16="http://schemas.microsoft.com/office/drawing/2014/main" id="{1D73EDC8-1E3C-4708-B513-EE791BE00FFE}"/>
                  </a:ext>
                </a:extLst>
              </p:cNvPr>
              <p:cNvSpPr>
                <a:spLocks noChangeAspect="1"/>
              </p:cNvSpPr>
              <p:nvPr/>
            </p:nvSpPr>
            <p:spPr>
              <a:xfrm>
                <a:off x="8847523" y="1925951"/>
                <a:ext cx="114374" cy="114374"/>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grpSp>
        <p:nvGrpSpPr>
          <p:cNvPr id="128" name="Grupp 127">
            <a:extLst>
              <a:ext uri="{FF2B5EF4-FFF2-40B4-BE49-F238E27FC236}">
                <a16:creationId xmlns:a16="http://schemas.microsoft.com/office/drawing/2014/main" id="{FCDC0FA6-C883-4AF3-828F-BAF451580FB0}"/>
              </a:ext>
            </a:extLst>
          </p:cNvPr>
          <p:cNvGrpSpPr/>
          <p:nvPr/>
        </p:nvGrpSpPr>
        <p:grpSpPr>
          <a:xfrm>
            <a:off x="946181" y="2805184"/>
            <a:ext cx="9399927" cy="2530165"/>
            <a:chOff x="-137211" y="2805017"/>
            <a:chExt cx="9399927" cy="2530165"/>
          </a:xfrm>
        </p:grpSpPr>
        <p:sp>
          <p:nvSpPr>
            <p:cNvPr id="129" name="Rektangel 128">
              <a:extLst>
                <a:ext uri="{FF2B5EF4-FFF2-40B4-BE49-F238E27FC236}">
                  <a16:creationId xmlns:a16="http://schemas.microsoft.com/office/drawing/2014/main" id="{3FBFDC23-53B6-449F-90D7-939FA3605737}"/>
                </a:ext>
              </a:extLst>
            </p:cNvPr>
            <p:cNvSpPr/>
            <p:nvPr/>
          </p:nvSpPr>
          <p:spPr>
            <a:xfrm>
              <a:off x="3637572" y="2814647"/>
              <a:ext cx="5625144" cy="2520535"/>
            </a:xfrm>
            <a:prstGeom prst="rect">
              <a:avLst/>
            </a:prstGeom>
            <a:solidFill>
              <a:schemeClr val="accent3">
                <a:lumMod val="20000"/>
                <a:lumOff val="80000"/>
              </a:schemeClr>
            </a:solidFill>
            <a:ln w="12700">
              <a:solidFill>
                <a:schemeClr val="accent3"/>
              </a:solidFill>
            </a:ln>
          </p:spPr>
          <p:txBody>
            <a:bodyPr wrap="square" lIns="1188000" tIns="108000" rIns="0" bIns="0" anchor="t" anchorCtr="0">
              <a:noAutofit/>
            </a:bodyPr>
            <a:lstStyle/>
            <a:p>
              <a:pPr marL="30163">
                <a:spcAft>
                  <a:spcPts val="300"/>
                </a:spcAft>
              </a:pPr>
              <a:r>
                <a:rPr lang="sv-SE" sz="1300" b="1" dirty="0" smtClean="0"/>
                <a:t>Exempel på aktiviteter</a:t>
              </a:r>
              <a:endParaRPr lang="sv-SE" sz="1300" b="1" dirty="0"/>
            </a:p>
            <a:p>
              <a:pPr marL="144000" indent="-144000">
                <a:buFont typeface="Arial" panose="020B0604020202020204" pitchFamily="34" charset="0"/>
                <a:buChar char="•"/>
              </a:pPr>
              <a:r>
                <a:rPr lang="sv-SE" sz="1300" dirty="0"/>
                <a:t>Synliggör kunskapsluckor och utvecklingsbehov</a:t>
              </a:r>
            </a:p>
            <a:p>
              <a:pPr marL="144000" indent="-144000">
                <a:buFont typeface="Arial" panose="020B0604020202020204" pitchFamily="34" charset="0"/>
                <a:buChar char="•"/>
              </a:pPr>
              <a:r>
                <a:rPr lang="sv-SE" sz="1300" dirty="0"/>
                <a:t>Stödjer anpassning av befintliga kunskapsstöd</a:t>
              </a:r>
            </a:p>
            <a:p>
              <a:pPr marL="144000" indent="-144000">
                <a:buFont typeface="Arial" panose="020B0604020202020204" pitchFamily="34" charset="0"/>
                <a:buChar char="•"/>
              </a:pPr>
              <a:r>
                <a:rPr lang="sv-SE" sz="1300" dirty="0"/>
                <a:t>Genomför praktiknära forskning</a:t>
              </a:r>
            </a:p>
            <a:p>
              <a:pPr marL="144000" indent="-144000">
                <a:buFont typeface="Arial" panose="020B0604020202020204" pitchFamily="34" charset="0"/>
                <a:buChar char="•"/>
              </a:pPr>
              <a:r>
                <a:rPr lang="sv-SE" sz="1300" dirty="0"/>
                <a:t>Ger struktur och stöd för implementering</a:t>
              </a:r>
            </a:p>
            <a:p>
              <a:pPr marL="144000" indent="-144000">
                <a:buFont typeface="Arial" panose="020B0604020202020204" pitchFamily="34" charset="0"/>
                <a:buChar char="•"/>
              </a:pPr>
              <a:r>
                <a:rPr lang="sv-SE" sz="1300" dirty="0"/>
                <a:t>Stödjer förbättringsarbete och verksamhetsutveckling</a:t>
              </a:r>
            </a:p>
            <a:p>
              <a:pPr marL="144000" indent="-144000">
                <a:buFont typeface="Arial" panose="020B0604020202020204" pitchFamily="34" charset="0"/>
                <a:buChar char="•"/>
              </a:pPr>
              <a:r>
                <a:rPr lang="sv-SE" sz="1300" dirty="0"/>
                <a:t>Stödjer uppföljning och analys</a:t>
              </a:r>
            </a:p>
            <a:p>
              <a:pPr marL="144000" indent="-144000">
                <a:buFont typeface="Arial" panose="020B0604020202020204" pitchFamily="34" charset="0"/>
                <a:buChar char="•"/>
              </a:pPr>
              <a:r>
                <a:rPr lang="sv-SE" sz="1300" dirty="0"/>
                <a:t>Stödjer lokal kunskapsproduktion</a:t>
              </a:r>
            </a:p>
            <a:p>
              <a:pPr marL="144000" indent="-144000">
                <a:buFont typeface="Arial" panose="020B0604020202020204" pitchFamily="34" charset="0"/>
                <a:buChar char="•"/>
              </a:pPr>
              <a:r>
                <a:rPr lang="sv-SE" sz="1300" dirty="0"/>
                <a:t>Stödjer erfarenhetsutbyte och lärande</a:t>
              </a:r>
            </a:p>
            <a:p>
              <a:pPr marL="144000" indent="-144000">
                <a:buFont typeface="Arial" panose="020B0604020202020204" pitchFamily="34" charset="0"/>
                <a:buChar char="•"/>
              </a:pPr>
              <a:r>
                <a:rPr lang="sv-SE" sz="1300" dirty="0"/>
                <a:t>Stödjer </a:t>
              </a:r>
              <a:r>
                <a:rPr lang="sv-SE" sz="1300" dirty="0" smtClean="0"/>
                <a:t>samverkan mellan kommuner och mellan kommuner och regioner i frågor som rör socialtjänst, men ibland även hälso- och sjukvård och skola</a:t>
              </a:r>
              <a:endParaRPr lang="sv-SE" sz="1300" dirty="0"/>
            </a:p>
          </p:txBody>
        </p:sp>
        <p:grpSp>
          <p:nvGrpSpPr>
            <p:cNvPr id="130" name="Grupp 129">
              <a:extLst>
                <a:ext uri="{FF2B5EF4-FFF2-40B4-BE49-F238E27FC236}">
                  <a16:creationId xmlns:a16="http://schemas.microsoft.com/office/drawing/2014/main" id="{A99F9E8F-D6DF-4A33-92A6-00492B8A08A4}"/>
                </a:ext>
              </a:extLst>
            </p:cNvPr>
            <p:cNvGrpSpPr/>
            <p:nvPr/>
          </p:nvGrpSpPr>
          <p:grpSpPr>
            <a:xfrm>
              <a:off x="-137211" y="2805017"/>
              <a:ext cx="4865054" cy="1518759"/>
              <a:chOff x="3671047" y="2805184"/>
              <a:chExt cx="4865054" cy="1518759"/>
            </a:xfrm>
          </p:grpSpPr>
          <p:sp>
            <p:nvSpPr>
              <p:cNvPr id="131" name="Rektangel 61">
                <a:extLst>
                  <a:ext uri="{FF2B5EF4-FFF2-40B4-BE49-F238E27FC236}">
                    <a16:creationId xmlns:a16="http://schemas.microsoft.com/office/drawing/2014/main" id="{7D6D26CF-AED5-4591-9D7B-F564B41DE55F}"/>
                  </a:ext>
                </a:extLst>
              </p:cNvPr>
              <p:cNvSpPr/>
              <p:nvPr/>
            </p:nvSpPr>
            <p:spPr>
              <a:xfrm>
                <a:off x="3944664" y="3192200"/>
                <a:ext cx="4296830" cy="1131743"/>
              </a:xfrm>
              <a:custGeom>
                <a:avLst/>
                <a:gdLst>
                  <a:gd name="connsiteX0" fmla="*/ 0 w 6274754"/>
                  <a:gd name="connsiteY0" fmla="*/ 0 h 384481"/>
                  <a:gd name="connsiteX1" fmla="*/ 6274754 w 6274754"/>
                  <a:gd name="connsiteY1" fmla="*/ 0 h 384481"/>
                  <a:gd name="connsiteX2" fmla="*/ 6274754 w 6274754"/>
                  <a:gd name="connsiteY2" fmla="*/ 384481 h 384481"/>
                  <a:gd name="connsiteX3" fmla="*/ 0 w 6274754"/>
                  <a:gd name="connsiteY3" fmla="*/ 384481 h 384481"/>
                  <a:gd name="connsiteX4" fmla="*/ 0 w 6274754"/>
                  <a:gd name="connsiteY4" fmla="*/ 0 h 384481"/>
                  <a:gd name="connsiteX0" fmla="*/ 0 w 6274754"/>
                  <a:gd name="connsiteY0" fmla="*/ 0 h 389505"/>
                  <a:gd name="connsiteX1" fmla="*/ 6274754 w 6274754"/>
                  <a:gd name="connsiteY1" fmla="*/ 0 h 389505"/>
                  <a:gd name="connsiteX2" fmla="*/ 5983352 w 6274754"/>
                  <a:gd name="connsiteY2" fmla="*/ 389505 h 389505"/>
                  <a:gd name="connsiteX3" fmla="*/ 0 w 6274754"/>
                  <a:gd name="connsiteY3" fmla="*/ 384481 h 389505"/>
                  <a:gd name="connsiteX4" fmla="*/ 0 w 6274754"/>
                  <a:gd name="connsiteY4" fmla="*/ 0 h 389505"/>
                  <a:gd name="connsiteX0" fmla="*/ 0 w 6274754"/>
                  <a:gd name="connsiteY0" fmla="*/ 0 h 389505"/>
                  <a:gd name="connsiteX1" fmla="*/ 6274754 w 6274754"/>
                  <a:gd name="connsiteY1" fmla="*/ 0 h 389505"/>
                  <a:gd name="connsiteX2" fmla="*/ 5998592 w 6274754"/>
                  <a:gd name="connsiteY2" fmla="*/ 389505 h 389505"/>
                  <a:gd name="connsiteX3" fmla="*/ 0 w 6274754"/>
                  <a:gd name="connsiteY3" fmla="*/ 384481 h 389505"/>
                  <a:gd name="connsiteX4" fmla="*/ 0 w 6274754"/>
                  <a:gd name="connsiteY4" fmla="*/ 0 h 389505"/>
                  <a:gd name="connsiteX0" fmla="*/ 0 w 6274754"/>
                  <a:gd name="connsiteY0" fmla="*/ 0 h 389505"/>
                  <a:gd name="connsiteX1" fmla="*/ 6274754 w 6274754"/>
                  <a:gd name="connsiteY1" fmla="*/ 0 h 389505"/>
                  <a:gd name="connsiteX2" fmla="*/ 5998592 w 6274754"/>
                  <a:gd name="connsiteY2" fmla="*/ 389505 h 389505"/>
                  <a:gd name="connsiteX3" fmla="*/ 278130 w 6274754"/>
                  <a:gd name="connsiteY3" fmla="*/ 388291 h 389505"/>
                  <a:gd name="connsiteX4" fmla="*/ 0 w 6274754"/>
                  <a:gd name="connsiteY4" fmla="*/ 0 h 389505"/>
                  <a:gd name="connsiteX0" fmla="*/ 0 w 6274754"/>
                  <a:gd name="connsiteY0" fmla="*/ 0 h 389505"/>
                  <a:gd name="connsiteX1" fmla="*/ 6274754 w 6274754"/>
                  <a:gd name="connsiteY1" fmla="*/ 0 h 389505"/>
                  <a:gd name="connsiteX2" fmla="*/ 5801954 w 6274754"/>
                  <a:gd name="connsiteY2" fmla="*/ 389505 h 389505"/>
                  <a:gd name="connsiteX3" fmla="*/ 278130 w 6274754"/>
                  <a:gd name="connsiteY3" fmla="*/ 388291 h 389505"/>
                  <a:gd name="connsiteX4" fmla="*/ 0 w 6274754"/>
                  <a:gd name="connsiteY4" fmla="*/ 0 h 389505"/>
                  <a:gd name="connsiteX0" fmla="*/ 0 w 6274754"/>
                  <a:gd name="connsiteY0" fmla="*/ 0 h 390756"/>
                  <a:gd name="connsiteX1" fmla="*/ 6274754 w 6274754"/>
                  <a:gd name="connsiteY1" fmla="*/ 0 h 390756"/>
                  <a:gd name="connsiteX2" fmla="*/ 5801954 w 6274754"/>
                  <a:gd name="connsiteY2" fmla="*/ 389505 h 390756"/>
                  <a:gd name="connsiteX3" fmla="*/ 470584 w 6274754"/>
                  <a:gd name="connsiteY3" fmla="*/ 390756 h 390756"/>
                  <a:gd name="connsiteX4" fmla="*/ 0 w 6274754"/>
                  <a:gd name="connsiteY4" fmla="*/ 0 h 390756"/>
                  <a:gd name="connsiteX0" fmla="*/ 0 w 6258019"/>
                  <a:gd name="connsiteY0" fmla="*/ 0 h 390756"/>
                  <a:gd name="connsiteX1" fmla="*/ 6258019 w 6258019"/>
                  <a:gd name="connsiteY1" fmla="*/ 34515 h 390756"/>
                  <a:gd name="connsiteX2" fmla="*/ 5801954 w 6258019"/>
                  <a:gd name="connsiteY2" fmla="*/ 389505 h 390756"/>
                  <a:gd name="connsiteX3" fmla="*/ 470584 w 6258019"/>
                  <a:gd name="connsiteY3" fmla="*/ 390756 h 390756"/>
                  <a:gd name="connsiteX4" fmla="*/ 0 w 6258019"/>
                  <a:gd name="connsiteY4" fmla="*/ 0 h 390756"/>
                  <a:gd name="connsiteX0" fmla="*/ 0 w 6283122"/>
                  <a:gd name="connsiteY0" fmla="*/ 0 h 390756"/>
                  <a:gd name="connsiteX1" fmla="*/ 6283122 w 6283122"/>
                  <a:gd name="connsiteY1" fmla="*/ 2465 h 390756"/>
                  <a:gd name="connsiteX2" fmla="*/ 5801954 w 6283122"/>
                  <a:gd name="connsiteY2" fmla="*/ 389505 h 390756"/>
                  <a:gd name="connsiteX3" fmla="*/ 470584 w 6283122"/>
                  <a:gd name="connsiteY3" fmla="*/ 390756 h 390756"/>
                  <a:gd name="connsiteX4" fmla="*/ 0 w 6283122"/>
                  <a:gd name="connsiteY4" fmla="*/ 0 h 390756"/>
                  <a:gd name="connsiteX0" fmla="*/ 0 w 5801954"/>
                  <a:gd name="connsiteY0" fmla="*/ 0 h 390756"/>
                  <a:gd name="connsiteX1" fmla="*/ 4718384 w 5801954"/>
                  <a:gd name="connsiteY1" fmla="*/ 1140 h 390756"/>
                  <a:gd name="connsiteX2" fmla="*/ 5801954 w 5801954"/>
                  <a:gd name="connsiteY2" fmla="*/ 389505 h 390756"/>
                  <a:gd name="connsiteX3" fmla="*/ 470584 w 5801954"/>
                  <a:gd name="connsiteY3" fmla="*/ 390756 h 390756"/>
                  <a:gd name="connsiteX4" fmla="*/ 0 w 5801954"/>
                  <a:gd name="connsiteY4" fmla="*/ 0 h 390756"/>
                  <a:gd name="connsiteX0" fmla="*/ 0 w 4718384"/>
                  <a:gd name="connsiteY0" fmla="*/ 0 h 390830"/>
                  <a:gd name="connsiteX1" fmla="*/ 4718384 w 4718384"/>
                  <a:gd name="connsiteY1" fmla="*/ 1140 h 390830"/>
                  <a:gd name="connsiteX2" fmla="*/ 3843939 w 4718384"/>
                  <a:gd name="connsiteY2" fmla="*/ 390830 h 390830"/>
                  <a:gd name="connsiteX3" fmla="*/ 470584 w 4718384"/>
                  <a:gd name="connsiteY3" fmla="*/ 390756 h 390830"/>
                  <a:gd name="connsiteX4" fmla="*/ 0 w 4718384"/>
                  <a:gd name="connsiteY4" fmla="*/ 0 h 390830"/>
                  <a:gd name="connsiteX0" fmla="*/ 0 w 4718384"/>
                  <a:gd name="connsiteY0" fmla="*/ 0 h 390830"/>
                  <a:gd name="connsiteX1" fmla="*/ 4718384 w 4718384"/>
                  <a:gd name="connsiteY1" fmla="*/ 1140 h 390830"/>
                  <a:gd name="connsiteX2" fmla="*/ 3843939 w 4718384"/>
                  <a:gd name="connsiteY2" fmla="*/ 390830 h 390830"/>
                  <a:gd name="connsiteX3" fmla="*/ 888964 w 4718384"/>
                  <a:gd name="connsiteY3" fmla="*/ 389431 h 390830"/>
                  <a:gd name="connsiteX4" fmla="*/ 0 w 4718384"/>
                  <a:gd name="connsiteY4" fmla="*/ 0 h 390830"/>
                  <a:gd name="connsiteX0" fmla="*/ 0 w 4718384"/>
                  <a:gd name="connsiteY0" fmla="*/ 0 h 390009"/>
                  <a:gd name="connsiteX1" fmla="*/ 4718384 w 4718384"/>
                  <a:gd name="connsiteY1" fmla="*/ 1140 h 390009"/>
                  <a:gd name="connsiteX2" fmla="*/ 3836096 w 4718384"/>
                  <a:gd name="connsiteY2" fmla="*/ 390009 h 390009"/>
                  <a:gd name="connsiteX3" fmla="*/ 888964 w 4718384"/>
                  <a:gd name="connsiteY3" fmla="*/ 389431 h 390009"/>
                  <a:gd name="connsiteX4" fmla="*/ 0 w 4718384"/>
                  <a:gd name="connsiteY4" fmla="*/ 0 h 390009"/>
                  <a:gd name="connsiteX0" fmla="*/ 0 w 4718384"/>
                  <a:gd name="connsiteY0" fmla="*/ 0 h 390009"/>
                  <a:gd name="connsiteX1" fmla="*/ 4718384 w 4718384"/>
                  <a:gd name="connsiteY1" fmla="*/ 1140 h 390009"/>
                  <a:gd name="connsiteX2" fmla="*/ 3836096 w 4718384"/>
                  <a:gd name="connsiteY2" fmla="*/ 390009 h 390009"/>
                  <a:gd name="connsiteX3" fmla="*/ 899423 w 4718384"/>
                  <a:gd name="connsiteY3" fmla="*/ 388611 h 390009"/>
                  <a:gd name="connsiteX4" fmla="*/ 0 w 4718384"/>
                  <a:gd name="connsiteY4" fmla="*/ 0 h 390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18384" h="390009">
                    <a:moveTo>
                      <a:pt x="0" y="0"/>
                    </a:moveTo>
                    <a:lnTo>
                      <a:pt x="4718384" y="1140"/>
                    </a:lnTo>
                    <a:lnTo>
                      <a:pt x="3836096" y="390009"/>
                    </a:lnTo>
                    <a:lnTo>
                      <a:pt x="899423" y="388611"/>
                    </a:lnTo>
                    <a:lnTo>
                      <a:pt x="0" y="0"/>
                    </a:lnTo>
                    <a:close/>
                  </a:path>
                </a:pathLst>
              </a:cu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2" name="Rektangel 131">
                <a:extLst>
                  <a:ext uri="{FF2B5EF4-FFF2-40B4-BE49-F238E27FC236}">
                    <a16:creationId xmlns:a16="http://schemas.microsoft.com/office/drawing/2014/main" id="{99026B75-6948-4F1C-8599-953F6EA5A515}"/>
                  </a:ext>
                </a:extLst>
              </p:cNvPr>
              <p:cNvSpPr/>
              <p:nvPr/>
            </p:nvSpPr>
            <p:spPr>
              <a:xfrm>
                <a:off x="4878779" y="3274191"/>
                <a:ext cx="2438460" cy="952568"/>
              </a:xfrm>
              <a:prstGeom prst="rect">
                <a:avLst/>
              </a:prstGeom>
            </p:spPr>
            <p:txBody>
              <a:bodyPr wrap="square">
                <a:spAutoFit/>
              </a:bodyPr>
              <a:lstStyle/>
              <a:p>
                <a:pPr marL="144000" lvl="0" indent="-144000" defTabSz="711200">
                  <a:lnSpc>
                    <a:spcPct val="90000"/>
                  </a:lnSpc>
                  <a:spcBef>
                    <a:spcPct val="0"/>
                  </a:spcBef>
                  <a:spcAft>
                    <a:spcPct val="35000"/>
                  </a:spcAft>
                  <a:buClr>
                    <a:schemeClr val="accent3"/>
                  </a:buClr>
                  <a:buSzPct val="150000"/>
                  <a:buFont typeface="Arial" panose="020B0604020202020204" pitchFamily="34" charset="0"/>
                  <a:buChar char="•"/>
                </a:pPr>
                <a:r>
                  <a:rPr lang="sv-SE" sz="1300" dirty="0"/>
                  <a:t>Regionala samverkans- och stödstrukturer (RSS</a:t>
                </a:r>
                <a:r>
                  <a:rPr lang="sv-SE" sz="1300" dirty="0" smtClean="0"/>
                  <a:t>)</a:t>
                </a:r>
              </a:p>
              <a:p>
                <a:pPr marL="601200" lvl="1" indent="-144000" defTabSz="711200">
                  <a:lnSpc>
                    <a:spcPct val="90000"/>
                  </a:lnSpc>
                  <a:spcBef>
                    <a:spcPct val="0"/>
                  </a:spcBef>
                  <a:spcAft>
                    <a:spcPct val="35000"/>
                  </a:spcAft>
                  <a:buClr>
                    <a:schemeClr val="accent3"/>
                  </a:buClr>
                  <a:buSzPct val="150000"/>
                  <a:buFont typeface="Arial" panose="020B0604020202020204" pitchFamily="34" charset="0"/>
                  <a:buChar char="•"/>
                </a:pPr>
                <a:r>
                  <a:rPr lang="sv-SE" sz="1300" dirty="0" smtClean="0"/>
                  <a:t>Ledamöter i NSK-S</a:t>
                </a:r>
              </a:p>
              <a:p>
                <a:pPr marL="1058400" lvl="2" indent="-144000" defTabSz="711200">
                  <a:lnSpc>
                    <a:spcPct val="90000"/>
                  </a:lnSpc>
                  <a:spcBef>
                    <a:spcPct val="0"/>
                  </a:spcBef>
                  <a:spcAft>
                    <a:spcPct val="35000"/>
                  </a:spcAft>
                  <a:buClr>
                    <a:schemeClr val="accent3"/>
                  </a:buClr>
                  <a:buSzPct val="150000"/>
                  <a:buFont typeface="Arial" panose="020B0604020202020204" pitchFamily="34" charset="0"/>
                  <a:buChar char="•"/>
                </a:pPr>
                <a:r>
                  <a:rPr lang="sv-SE" sz="1300" dirty="0" smtClean="0"/>
                  <a:t>21 län</a:t>
                </a:r>
                <a:endParaRPr lang="sv-SE" sz="1300" dirty="0"/>
              </a:p>
            </p:txBody>
          </p:sp>
          <p:sp>
            <p:nvSpPr>
              <p:cNvPr id="135" name="Rektangel 61">
                <a:extLst>
                  <a:ext uri="{FF2B5EF4-FFF2-40B4-BE49-F238E27FC236}">
                    <a16:creationId xmlns:a16="http://schemas.microsoft.com/office/drawing/2014/main" id="{D4BC89C7-A403-4BEE-8C0C-6F4F4CE3736E}"/>
                  </a:ext>
                </a:extLst>
              </p:cNvPr>
              <p:cNvSpPr/>
              <p:nvPr/>
            </p:nvSpPr>
            <p:spPr>
              <a:xfrm>
                <a:off x="3671047" y="2805184"/>
                <a:ext cx="4865054" cy="392839"/>
              </a:xfrm>
              <a:custGeom>
                <a:avLst/>
                <a:gdLst>
                  <a:gd name="connsiteX0" fmla="*/ 0 w 6274754"/>
                  <a:gd name="connsiteY0" fmla="*/ 0 h 384481"/>
                  <a:gd name="connsiteX1" fmla="*/ 6274754 w 6274754"/>
                  <a:gd name="connsiteY1" fmla="*/ 0 h 384481"/>
                  <a:gd name="connsiteX2" fmla="*/ 6274754 w 6274754"/>
                  <a:gd name="connsiteY2" fmla="*/ 384481 h 384481"/>
                  <a:gd name="connsiteX3" fmla="*/ 0 w 6274754"/>
                  <a:gd name="connsiteY3" fmla="*/ 384481 h 384481"/>
                  <a:gd name="connsiteX4" fmla="*/ 0 w 6274754"/>
                  <a:gd name="connsiteY4" fmla="*/ 0 h 384481"/>
                  <a:gd name="connsiteX0" fmla="*/ 0 w 6274754"/>
                  <a:gd name="connsiteY0" fmla="*/ 0 h 389505"/>
                  <a:gd name="connsiteX1" fmla="*/ 6274754 w 6274754"/>
                  <a:gd name="connsiteY1" fmla="*/ 0 h 389505"/>
                  <a:gd name="connsiteX2" fmla="*/ 5983352 w 6274754"/>
                  <a:gd name="connsiteY2" fmla="*/ 389505 h 389505"/>
                  <a:gd name="connsiteX3" fmla="*/ 0 w 6274754"/>
                  <a:gd name="connsiteY3" fmla="*/ 384481 h 389505"/>
                  <a:gd name="connsiteX4" fmla="*/ 0 w 6274754"/>
                  <a:gd name="connsiteY4" fmla="*/ 0 h 389505"/>
                  <a:gd name="connsiteX0" fmla="*/ 0 w 6274754"/>
                  <a:gd name="connsiteY0" fmla="*/ 0 h 389505"/>
                  <a:gd name="connsiteX1" fmla="*/ 6274754 w 6274754"/>
                  <a:gd name="connsiteY1" fmla="*/ 0 h 389505"/>
                  <a:gd name="connsiteX2" fmla="*/ 5998592 w 6274754"/>
                  <a:gd name="connsiteY2" fmla="*/ 389505 h 389505"/>
                  <a:gd name="connsiteX3" fmla="*/ 0 w 6274754"/>
                  <a:gd name="connsiteY3" fmla="*/ 384481 h 389505"/>
                  <a:gd name="connsiteX4" fmla="*/ 0 w 6274754"/>
                  <a:gd name="connsiteY4" fmla="*/ 0 h 389505"/>
                  <a:gd name="connsiteX0" fmla="*/ 0 w 6274754"/>
                  <a:gd name="connsiteY0" fmla="*/ 0 h 389505"/>
                  <a:gd name="connsiteX1" fmla="*/ 6274754 w 6274754"/>
                  <a:gd name="connsiteY1" fmla="*/ 0 h 389505"/>
                  <a:gd name="connsiteX2" fmla="*/ 5998592 w 6274754"/>
                  <a:gd name="connsiteY2" fmla="*/ 389505 h 389505"/>
                  <a:gd name="connsiteX3" fmla="*/ 278130 w 6274754"/>
                  <a:gd name="connsiteY3" fmla="*/ 388291 h 389505"/>
                  <a:gd name="connsiteX4" fmla="*/ 0 w 6274754"/>
                  <a:gd name="connsiteY4" fmla="*/ 0 h 389505"/>
                  <a:gd name="connsiteX0" fmla="*/ 0 w 5998592"/>
                  <a:gd name="connsiteY0" fmla="*/ 0 h 389505"/>
                  <a:gd name="connsiteX1" fmla="*/ 4861244 w 5998592"/>
                  <a:gd name="connsiteY1" fmla="*/ 0 h 389505"/>
                  <a:gd name="connsiteX2" fmla="*/ 5998592 w 5998592"/>
                  <a:gd name="connsiteY2" fmla="*/ 389505 h 389505"/>
                  <a:gd name="connsiteX3" fmla="*/ 278130 w 5998592"/>
                  <a:gd name="connsiteY3" fmla="*/ 388291 h 389505"/>
                  <a:gd name="connsiteX4" fmla="*/ 0 w 5998592"/>
                  <a:gd name="connsiteY4" fmla="*/ 0 h 389505"/>
                  <a:gd name="connsiteX0" fmla="*/ 0 w 4861244"/>
                  <a:gd name="connsiteY0" fmla="*/ 0 h 388291"/>
                  <a:gd name="connsiteX1" fmla="*/ 4861244 w 4861244"/>
                  <a:gd name="connsiteY1" fmla="*/ 0 h 388291"/>
                  <a:gd name="connsiteX2" fmla="*/ 4581272 w 4861244"/>
                  <a:gd name="connsiteY2" fmla="*/ 385695 h 388291"/>
                  <a:gd name="connsiteX3" fmla="*/ 278130 w 4861244"/>
                  <a:gd name="connsiteY3" fmla="*/ 388291 h 388291"/>
                  <a:gd name="connsiteX4" fmla="*/ 0 w 4861244"/>
                  <a:gd name="connsiteY4" fmla="*/ 0 h 388291"/>
                  <a:gd name="connsiteX0" fmla="*/ 0 w 4865054"/>
                  <a:gd name="connsiteY0" fmla="*/ 0 h 388291"/>
                  <a:gd name="connsiteX1" fmla="*/ 4865054 w 4865054"/>
                  <a:gd name="connsiteY1" fmla="*/ 0 h 388291"/>
                  <a:gd name="connsiteX2" fmla="*/ 4581272 w 4865054"/>
                  <a:gd name="connsiteY2" fmla="*/ 385695 h 388291"/>
                  <a:gd name="connsiteX3" fmla="*/ 278130 w 4865054"/>
                  <a:gd name="connsiteY3" fmla="*/ 388291 h 388291"/>
                  <a:gd name="connsiteX4" fmla="*/ 0 w 4865054"/>
                  <a:gd name="connsiteY4" fmla="*/ 0 h 388291"/>
                  <a:gd name="connsiteX0" fmla="*/ 0 w 4865054"/>
                  <a:gd name="connsiteY0" fmla="*/ 0 h 392839"/>
                  <a:gd name="connsiteX1" fmla="*/ 4865054 w 4865054"/>
                  <a:gd name="connsiteY1" fmla="*/ 0 h 392839"/>
                  <a:gd name="connsiteX2" fmla="*/ 4576509 w 4865054"/>
                  <a:gd name="connsiteY2" fmla="*/ 392839 h 392839"/>
                  <a:gd name="connsiteX3" fmla="*/ 278130 w 4865054"/>
                  <a:gd name="connsiteY3" fmla="*/ 388291 h 392839"/>
                  <a:gd name="connsiteX4" fmla="*/ 0 w 4865054"/>
                  <a:gd name="connsiteY4" fmla="*/ 0 h 392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65054" h="392839">
                    <a:moveTo>
                      <a:pt x="0" y="0"/>
                    </a:moveTo>
                    <a:lnTo>
                      <a:pt x="4865054" y="0"/>
                    </a:lnTo>
                    <a:lnTo>
                      <a:pt x="4576509" y="392839"/>
                    </a:lnTo>
                    <a:lnTo>
                      <a:pt x="278130" y="388291"/>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500" b="1" dirty="0">
                    <a:solidFill>
                      <a:schemeClr val="bg1"/>
                    </a:solidFill>
                  </a:rPr>
                  <a:t>Regional nivå</a:t>
                </a:r>
              </a:p>
            </p:txBody>
          </p:sp>
          <p:sp>
            <p:nvSpPr>
              <p:cNvPr id="136" name="Ellips 135">
                <a:extLst>
                  <a:ext uri="{FF2B5EF4-FFF2-40B4-BE49-F238E27FC236}">
                    <a16:creationId xmlns:a16="http://schemas.microsoft.com/office/drawing/2014/main" id="{CC34B4A5-94EF-43B9-B80A-258D2163929A}"/>
                  </a:ext>
                </a:extLst>
              </p:cNvPr>
              <p:cNvSpPr>
                <a:spLocks noChangeAspect="1"/>
              </p:cNvSpPr>
              <p:nvPr/>
            </p:nvSpPr>
            <p:spPr>
              <a:xfrm>
                <a:off x="3944664" y="2942142"/>
                <a:ext cx="114374" cy="114374"/>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7" name="Ellips 136">
                <a:extLst>
                  <a:ext uri="{FF2B5EF4-FFF2-40B4-BE49-F238E27FC236}">
                    <a16:creationId xmlns:a16="http://schemas.microsoft.com/office/drawing/2014/main" id="{7F9EC86A-6A41-40F4-8F38-4C01ACF71698}"/>
                  </a:ext>
                </a:extLst>
              </p:cNvPr>
              <p:cNvSpPr>
                <a:spLocks noChangeAspect="1"/>
              </p:cNvSpPr>
              <p:nvPr/>
            </p:nvSpPr>
            <p:spPr>
              <a:xfrm>
                <a:off x="8164430" y="2942142"/>
                <a:ext cx="114374" cy="114374"/>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grpSp>
        <p:nvGrpSpPr>
          <p:cNvPr id="120" name="Grupp 119">
            <a:extLst>
              <a:ext uri="{FF2B5EF4-FFF2-40B4-BE49-F238E27FC236}">
                <a16:creationId xmlns:a16="http://schemas.microsoft.com/office/drawing/2014/main" id="{E0526D8D-7F2C-48B6-88BC-DEFDAF478E0B}"/>
              </a:ext>
            </a:extLst>
          </p:cNvPr>
          <p:cNvGrpSpPr/>
          <p:nvPr/>
        </p:nvGrpSpPr>
        <p:grpSpPr>
          <a:xfrm>
            <a:off x="2070597" y="4351424"/>
            <a:ext cx="7481275" cy="2012050"/>
            <a:chOff x="966980" y="4346756"/>
            <a:chExt cx="7481275" cy="2012050"/>
          </a:xfrm>
        </p:grpSpPr>
        <p:sp>
          <p:nvSpPr>
            <p:cNvPr id="121" name="Rektangel 120">
              <a:extLst>
                <a:ext uri="{FF2B5EF4-FFF2-40B4-BE49-F238E27FC236}">
                  <a16:creationId xmlns:a16="http://schemas.microsoft.com/office/drawing/2014/main" id="{8F9DEEFA-BEA4-4FD7-A03B-6C97563857D9}"/>
                </a:ext>
              </a:extLst>
            </p:cNvPr>
            <p:cNvSpPr/>
            <p:nvPr/>
          </p:nvSpPr>
          <p:spPr>
            <a:xfrm>
              <a:off x="2316028" y="4357287"/>
              <a:ext cx="6132227" cy="2001519"/>
            </a:xfrm>
            <a:prstGeom prst="rect">
              <a:avLst/>
            </a:prstGeom>
            <a:solidFill>
              <a:schemeClr val="accent2">
                <a:lumMod val="20000"/>
                <a:lumOff val="80000"/>
              </a:schemeClr>
            </a:solidFill>
            <a:ln w="12700">
              <a:solidFill>
                <a:schemeClr val="accent2"/>
              </a:solidFill>
            </a:ln>
          </p:spPr>
          <p:txBody>
            <a:bodyPr wrap="square" lIns="1440000" tIns="108000" rIns="0" bIns="0" anchor="t" anchorCtr="0">
              <a:noAutofit/>
            </a:bodyPr>
            <a:lstStyle/>
            <a:p>
              <a:pPr marL="30163">
                <a:spcAft>
                  <a:spcPts val="300"/>
                </a:spcAft>
              </a:pPr>
              <a:r>
                <a:rPr lang="sv-SE" sz="1300" b="1" dirty="0" smtClean="0"/>
                <a:t>Exempel på aktiviteter</a:t>
              </a:r>
              <a:endParaRPr lang="sv-SE" sz="1300" b="1" dirty="0"/>
            </a:p>
            <a:p>
              <a:pPr marL="144000" indent="-144000">
                <a:buFont typeface="Arial" panose="020B0604020202020204" pitchFamily="34" charset="0"/>
                <a:buChar char="•"/>
              </a:pPr>
              <a:r>
                <a:rPr lang="sv-SE" sz="1300" dirty="0"/>
                <a:t>Tar fram nationella kunskapsstöd</a:t>
              </a:r>
            </a:p>
            <a:p>
              <a:pPr marL="144000" indent="-144000">
                <a:buFont typeface="Arial" panose="020B0604020202020204" pitchFamily="34" charset="0"/>
                <a:buChar char="•"/>
              </a:pPr>
              <a:r>
                <a:rPr lang="sv-SE" sz="1300" dirty="0"/>
                <a:t>Säkrar tillvaratagandet av lokala behov och synpunkter</a:t>
              </a:r>
            </a:p>
            <a:p>
              <a:pPr marL="144000" indent="-144000">
                <a:buFont typeface="Arial" panose="020B0604020202020204" pitchFamily="34" charset="0"/>
                <a:buChar char="•"/>
              </a:pPr>
              <a:r>
                <a:rPr lang="sv-SE" sz="1300" dirty="0"/>
                <a:t>Säkrar användbarheten i nationella kunskapsstöd</a:t>
              </a:r>
            </a:p>
            <a:p>
              <a:pPr marL="144000" indent="-144000">
                <a:buFont typeface="Arial" panose="020B0604020202020204" pitchFamily="34" charset="0"/>
                <a:buChar char="•"/>
              </a:pPr>
              <a:r>
                <a:rPr lang="sv-SE" sz="1300" dirty="0"/>
                <a:t>Samordnar arbetet med nationella indikatorer</a:t>
              </a:r>
            </a:p>
            <a:p>
              <a:pPr marL="144000" indent="-144000">
                <a:buFont typeface="Arial" panose="020B0604020202020204" pitchFamily="34" charset="0"/>
                <a:buChar char="•"/>
              </a:pPr>
              <a:r>
                <a:rPr lang="sv-SE" sz="1300" dirty="0"/>
                <a:t>Stödjer uppföljning, jämförelser och analyser</a:t>
              </a:r>
            </a:p>
            <a:p>
              <a:pPr marL="144000" indent="-144000">
                <a:buFont typeface="Arial" panose="020B0604020202020204" pitchFamily="34" charset="0"/>
                <a:buChar char="•"/>
              </a:pPr>
              <a:r>
                <a:rPr lang="sv-SE" sz="1300" dirty="0" smtClean="0"/>
                <a:t>Samverkan till exempel i NSK-S, Partnerskapet och samråd mellan Rådet för styrning med kunskap och Huvudmannagruppen</a:t>
              </a:r>
              <a:endParaRPr lang="sv-SE" sz="1300" dirty="0"/>
            </a:p>
          </p:txBody>
        </p:sp>
        <p:grpSp>
          <p:nvGrpSpPr>
            <p:cNvPr id="122" name="Grupp 121">
              <a:extLst>
                <a:ext uri="{FF2B5EF4-FFF2-40B4-BE49-F238E27FC236}">
                  <a16:creationId xmlns:a16="http://schemas.microsoft.com/office/drawing/2014/main" id="{F7BDB559-BF48-4371-AFE6-59D44828DE7F}"/>
                </a:ext>
              </a:extLst>
            </p:cNvPr>
            <p:cNvGrpSpPr/>
            <p:nvPr/>
          </p:nvGrpSpPr>
          <p:grpSpPr>
            <a:xfrm>
              <a:off x="966980" y="4346756"/>
              <a:ext cx="2681924" cy="1870858"/>
              <a:chOff x="4764505" y="4346756"/>
              <a:chExt cx="2681924" cy="1870858"/>
            </a:xfrm>
          </p:grpSpPr>
          <p:sp>
            <p:nvSpPr>
              <p:cNvPr id="123" name="Flödesschema: Sammanfoga 122">
                <a:extLst>
                  <a:ext uri="{FF2B5EF4-FFF2-40B4-BE49-F238E27FC236}">
                    <a16:creationId xmlns:a16="http://schemas.microsoft.com/office/drawing/2014/main" id="{2AC2A031-3450-455E-A14D-74A0902D0A12}"/>
                  </a:ext>
                </a:extLst>
              </p:cNvPr>
              <p:cNvSpPr/>
              <p:nvPr/>
            </p:nvSpPr>
            <p:spPr>
              <a:xfrm>
                <a:off x="5047538" y="4733710"/>
                <a:ext cx="2127596" cy="1483904"/>
              </a:xfrm>
              <a:prstGeom prst="flowChartMerg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400"/>
              </a:p>
            </p:txBody>
          </p:sp>
          <p:sp>
            <p:nvSpPr>
              <p:cNvPr id="124" name="Rektangel 123">
                <a:extLst>
                  <a:ext uri="{FF2B5EF4-FFF2-40B4-BE49-F238E27FC236}">
                    <a16:creationId xmlns:a16="http://schemas.microsoft.com/office/drawing/2014/main" id="{76D432B9-BB2A-4516-87A5-2EC9AC74F415}"/>
                  </a:ext>
                </a:extLst>
              </p:cNvPr>
              <p:cNvSpPr/>
              <p:nvPr/>
            </p:nvSpPr>
            <p:spPr>
              <a:xfrm>
                <a:off x="5184346" y="4800645"/>
                <a:ext cx="1835999" cy="772519"/>
              </a:xfrm>
              <a:prstGeom prst="rect">
                <a:avLst/>
              </a:prstGeom>
            </p:spPr>
            <p:txBody>
              <a:bodyPr wrap="square" lIns="0" rIns="0">
                <a:spAutoFit/>
              </a:bodyPr>
              <a:lstStyle/>
              <a:p>
                <a:pPr lvl="0" indent="-144000" algn="ctr" defTabSz="533400">
                  <a:lnSpc>
                    <a:spcPct val="90000"/>
                  </a:lnSpc>
                  <a:spcBef>
                    <a:spcPct val="0"/>
                  </a:spcBef>
                  <a:spcAft>
                    <a:spcPct val="35000"/>
                  </a:spcAft>
                  <a:buClr>
                    <a:schemeClr val="accent2"/>
                  </a:buClr>
                  <a:buSzPct val="150000"/>
                  <a:buFont typeface="Arial" panose="020B0604020202020204" pitchFamily="34" charset="0"/>
                  <a:buChar char="•"/>
                </a:pPr>
                <a:endParaRPr lang="sv-SE" sz="1300" dirty="0" smtClean="0">
                  <a:solidFill>
                    <a:prstClr val="black"/>
                  </a:solidFill>
                </a:endParaRPr>
              </a:p>
              <a:p>
                <a:pPr lvl="0" indent="-144000" algn="ctr" defTabSz="533400">
                  <a:lnSpc>
                    <a:spcPct val="90000"/>
                  </a:lnSpc>
                  <a:spcBef>
                    <a:spcPct val="0"/>
                  </a:spcBef>
                  <a:spcAft>
                    <a:spcPct val="35000"/>
                  </a:spcAft>
                  <a:buClr>
                    <a:schemeClr val="accent2"/>
                  </a:buClr>
                  <a:buSzPct val="150000"/>
                  <a:buFont typeface="Arial" panose="020B0604020202020204" pitchFamily="34" charset="0"/>
                  <a:buChar char="•"/>
                </a:pPr>
                <a:r>
                  <a:rPr lang="sv-SE" sz="1300" dirty="0" smtClean="0">
                    <a:solidFill>
                      <a:prstClr val="black"/>
                    </a:solidFill>
                  </a:rPr>
                  <a:t>Staten</a:t>
                </a:r>
                <a:endParaRPr lang="sv-SE" sz="1300" dirty="0">
                  <a:solidFill>
                    <a:prstClr val="black"/>
                  </a:solidFill>
                </a:endParaRPr>
              </a:p>
              <a:p>
                <a:pPr lvl="0" indent="-144000" algn="ctr" defTabSz="533400">
                  <a:lnSpc>
                    <a:spcPct val="90000"/>
                  </a:lnSpc>
                  <a:spcBef>
                    <a:spcPct val="0"/>
                  </a:spcBef>
                  <a:spcAft>
                    <a:spcPct val="35000"/>
                  </a:spcAft>
                  <a:buClr>
                    <a:schemeClr val="accent2"/>
                  </a:buClr>
                  <a:buSzPct val="150000"/>
                  <a:buFont typeface="Arial" panose="020B0604020202020204" pitchFamily="34" charset="0"/>
                  <a:buChar char="•"/>
                </a:pPr>
                <a:r>
                  <a:rPr lang="sv-SE" sz="1300" dirty="0" smtClean="0">
                    <a:solidFill>
                      <a:prstClr val="black"/>
                    </a:solidFill>
                  </a:rPr>
                  <a:t>SKR</a:t>
                </a:r>
                <a:endParaRPr lang="sv-SE" sz="1300" dirty="0">
                  <a:solidFill>
                    <a:prstClr val="black"/>
                  </a:solidFill>
                </a:endParaRPr>
              </a:p>
            </p:txBody>
          </p:sp>
          <p:sp>
            <p:nvSpPr>
              <p:cNvPr id="125" name="Rektangel 61">
                <a:extLst>
                  <a:ext uri="{FF2B5EF4-FFF2-40B4-BE49-F238E27FC236}">
                    <a16:creationId xmlns:a16="http://schemas.microsoft.com/office/drawing/2014/main" id="{DBC4325A-909E-45D4-9382-73E233AB22C4}"/>
                  </a:ext>
                </a:extLst>
              </p:cNvPr>
              <p:cNvSpPr/>
              <p:nvPr/>
            </p:nvSpPr>
            <p:spPr>
              <a:xfrm>
                <a:off x="4764505" y="4346756"/>
                <a:ext cx="2681924" cy="388291"/>
              </a:xfrm>
              <a:custGeom>
                <a:avLst/>
                <a:gdLst>
                  <a:gd name="connsiteX0" fmla="*/ 0 w 6274754"/>
                  <a:gd name="connsiteY0" fmla="*/ 0 h 384481"/>
                  <a:gd name="connsiteX1" fmla="*/ 6274754 w 6274754"/>
                  <a:gd name="connsiteY1" fmla="*/ 0 h 384481"/>
                  <a:gd name="connsiteX2" fmla="*/ 6274754 w 6274754"/>
                  <a:gd name="connsiteY2" fmla="*/ 384481 h 384481"/>
                  <a:gd name="connsiteX3" fmla="*/ 0 w 6274754"/>
                  <a:gd name="connsiteY3" fmla="*/ 384481 h 384481"/>
                  <a:gd name="connsiteX4" fmla="*/ 0 w 6274754"/>
                  <a:gd name="connsiteY4" fmla="*/ 0 h 384481"/>
                  <a:gd name="connsiteX0" fmla="*/ 0 w 6274754"/>
                  <a:gd name="connsiteY0" fmla="*/ 0 h 389505"/>
                  <a:gd name="connsiteX1" fmla="*/ 6274754 w 6274754"/>
                  <a:gd name="connsiteY1" fmla="*/ 0 h 389505"/>
                  <a:gd name="connsiteX2" fmla="*/ 5983352 w 6274754"/>
                  <a:gd name="connsiteY2" fmla="*/ 389505 h 389505"/>
                  <a:gd name="connsiteX3" fmla="*/ 0 w 6274754"/>
                  <a:gd name="connsiteY3" fmla="*/ 384481 h 389505"/>
                  <a:gd name="connsiteX4" fmla="*/ 0 w 6274754"/>
                  <a:gd name="connsiteY4" fmla="*/ 0 h 389505"/>
                  <a:gd name="connsiteX0" fmla="*/ 0 w 6274754"/>
                  <a:gd name="connsiteY0" fmla="*/ 0 h 389505"/>
                  <a:gd name="connsiteX1" fmla="*/ 6274754 w 6274754"/>
                  <a:gd name="connsiteY1" fmla="*/ 0 h 389505"/>
                  <a:gd name="connsiteX2" fmla="*/ 5998592 w 6274754"/>
                  <a:gd name="connsiteY2" fmla="*/ 389505 h 389505"/>
                  <a:gd name="connsiteX3" fmla="*/ 0 w 6274754"/>
                  <a:gd name="connsiteY3" fmla="*/ 384481 h 389505"/>
                  <a:gd name="connsiteX4" fmla="*/ 0 w 6274754"/>
                  <a:gd name="connsiteY4" fmla="*/ 0 h 389505"/>
                  <a:gd name="connsiteX0" fmla="*/ 0 w 6274754"/>
                  <a:gd name="connsiteY0" fmla="*/ 0 h 389505"/>
                  <a:gd name="connsiteX1" fmla="*/ 6274754 w 6274754"/>
                  <a:gd name="connsiteY1" fmla="*/ 0 h 389505"/>
                  <a:gd name="connsiteX2" fmla="*/ 5998592 w 6274754"/>
                  <a:gd name="connsiteY2" fmla="*/ 389505 h 389505"/>
                  <a:gd name="connsiteX3" fmla="*/ 278130 w 6274754"/>
                  <a:gd name="connsiteY3" fmla="*/ 388291 h 389505"/>
                  <a:gd name="connsiteX4" fmla="*/ 0 w 6274754"/>
                  <a:gd name="connsiteY4" fmla="*/ 0 h 389505"/>
                  <a:gd name="connsiteX0" fmla="*/ 0 w 5998592"/>
                  <a:gd name="connsiteY0" fmla="*/ 0 h 389505"/>
                  <a:gd name="connsiteX1" fmla="*/ 4861244 w 5998592"/>
                  <a:gd name="connsiteY1" fmla="*/ 0 h 389505"/>
                  <a:gd name="connsiteX2" fmla="*/ 5998592 w 5998592"/>
                  <a:gd name="connsiteY2" fmla="*/ 389505 h 389505"/>
                  <a:gd name="connsiteX3" fmla="*/ 278130 w 5998592"/>
                  <a:gd name="connsiteY3" fmla="*/ 388291 h 389505"/>
                  <a:gd name="connsiteX4" fmla="*/ 0 w 5998592"/>
                  <a:gd name="connsiteY4" fmla="*/ 0 h 389505"/>
                  <a:gd name="connsiteX0" fmla="*/ 0 w 4861244"/>
                  <a:gd name="connsiteY0" fmla="*/ 0 h 388291"/>
                  <a:gd name="connsiteX1" fmla="*/ 4861244 w 4861244"/>
                  <a:gd name="connsiteY1" fmla="*/ 0 h 388291"/>
                  <a:gd name="connsiteX2" fmla="*/ 4581272 w 4861244"/>
                  <a:gd name="connsiteY2" fmla="*/ 385695 h 388291"/>
                  <a:gd name="connsiteX3" fmla="*/ 278130 w 4861244"/>
                  <a:gd name="connsiteY3" fmla="*/ 388291 h 388291"/>
                  <a:gd name="connsiteX4" fmla="*/ 0 w 4861244"/>
                  <a:gd name="connsiteY4" fmla="*/ 0 h 388291"/>
                  <a:gd name="connsiteX0" fmla="*/ 0 w 4865054"/>
                  <a:gd name="connsiteY0" fmla="*/ 0 h 388291"/>
                  <a:gd name="connsiteX1" fmla="*/ 4865054 w 4865054"/>
                  <a:gd name="connsiteY1" fmla="*/ 0 h 388291"/>
                  <a:gd name="connsiteX2" fmla="*/ 4581272 w 4865054"/>
                  <a:gd name="connsiteY2" fmla="*/ 385695 h 388291"/>
                  <a:gd name="connsiteX3" fmla="*/ 278130 w 4865054"/>
                  <a:gd name="connsiteY3" fmla="*/ 388291 h 388291"/>
                  <a:gd name="connsiteX4" fmla="*/ 0 w 4865054"/>
                  <a:gd name="connsiteY4" fmla="*/ 0 h 388291"/>
                  <a:gd name="connsiteX0" fmla="*/ 0 w 4581272"/>
                  <a:gd name="connsiteY0" fmla="*/ 0 h 388291"/>
                  <a:gd name="connsiteX1" fmla="*/ 2681924 w 4581272"/>
                  <a:gd name="connsiteY1" fmla="*/ 3810 h 388291"/>
                  <a:gd name="connsiteX2" fmla="*/ 4581272 w 4581272"/>
                  <a:gd name="connsiteY2" fmla="*/ 385695 h 388291"/>
                  <a:gd name="connsiteX3" fmla="*/ 278130 w 4581272"/>
                  <a:gd name="connsiteY3" fmla="*/ 388291 h 388291"/>
                  <a:gd name="connsiteX4" fmla="*/ 0 w 4581272"/>
                  <a:gd name="connsiteY4" fmla="*/ 0 h 388291"/>
                  <a:gd name="connsiteX0" fmla="*/ 0 w 2681924"/>
                  <a:gd name="connsiteY0" fmla="*/ 0 h 388291"/>
                  <a:gd name="connsiteX1" fmla="*/ 2681924 w 2681924"/>
                  <a:gd name="connsiteY1" fmla="*/ 3810 h 388291"/>
                  <a:gd name="connsiteX2" fmla="*/ 2405762 w 2681924"/>
                  <a:gd name="connsiteY2" fmla="*/ 385695 h 388291"/>
                  <a:gd name="connsiteX3" fmla="*/ 278130 w 2681924"/>
                  <a:gd name="connsiteY3" fmla="*/ 388291 h 388291"/>
                  <a:gd name="connsiteX4" fmla="*/ 0 w 2681924"/>
                  <a:gd name="connsiteY4" fmla="*/ 0 h 3882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81924" h="388291">
                    <a:moveTo>
                      <a:pt x="0" y="0"/>
                    </a:moveTo>
                    <a:lnTo>
                      <a:pt x="2681924" y="3810"/>
                    </a:lnTo>
                    <a:lnTo>
                      <a:pt x="2405762" y="385695"/>
                    </a:lnTo>
                    <a:lnTo>
                      <a:pt x="278130" y="388291"/>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500" b="1" dirty="0">
                    <a:solidFill>
                      <a:schemeClr val="bg1"/>
                    </a:solidFill>
                  </a:rPr>
                  <a:t>Nationell nivå</a:t>
                </a:r>
              </a:p>
            </p:txBody>
          </p:sp>
          <p:sp>
            <p:nvSpPr>
              <p:cNvPr id="126" name="Ellips 125">
                <a:extLst>
                  <a:ext uri="{FF2B5EF4-FFF2-40B4-BE49-F238E27FC236}">
                    <a16:creationId xmlns:a16="http://schemas.microsoft.com/office/drawing/2014/main" id="{4A413D7C-2C6A-4653-B06C-E43039DF59AE}"/>
                  </a:ext>
                </a:extLst>
              </p:cNvPr>
              <p:cNvSpPr>
                <a:spLocks noChangeAspect="1"/>
              </p:cNvSpPr>
              <p:nvPr/>
            </p:nvSpPr>
            <p:spPr>
              <a:xfrm>
                <a:off x="5034159" y="4483714"/>
                <a:ext cx="114374" cy="114374"/>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7" name="Ellips 126">
                <a:extLst>
                  <a:ext uri="{FF2B5EF4-FFF2-40B4-BE49-F238E27FC236}">
                    <a16:creationId xmlns:a16="http://schemas.microsoft.com/office/drawing/2014/main" id="{8370C386-A2B7-44F7-8B8B-A66C149FAD1A}"/>
                  </a:ext>
                </a:extLst>
              </p:cNvPr>
              <p:cNvSpPr>
                <a:spLocks noChangeAspect="1"/>
              </p:cNvSpPr>
              <p:nvPr/>
            </p:nvSpPr>
            <p:spPr>
              <a:xfrm>
                <a:off x="7043469" y="4483714"/>
                <a:ext cx="114374" cy="114374"/>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grpSp>
        <p:nvGrpSpPr>
          <p:cNvPr id="75" name="Grupp 74">
            <a:extLst>
              <a:ext uri="{FF2B5EF4-FFF2-40B4-BE49-F238E27FC236}">
                <a16:creationId xmlns:a16="http://schemas.microsoft.com/office/drawing/2014/main" id="{37F80AF8-C661-FA4F-8CEA-05FE7B5537DE}"/>
              </a:ext>
            </a:extLst>
          </p:cNvPr>
          <p:cNvGrpSpPr/>
          <p:nvPr/>
        </p:nvGrpSpPr>
        <p:grpSpPr>
          <a:xfrm>
            <a:off x="10328956" y="5113276"/>
            <a:ext cx="1610040" cy="1610040"/>
            <a:chOff x="2144047" y="2798292"/>
            <a:chExt cx="1260000" cy="1260000"/>
          </a:xfrm>
        </p:grpSpPr>
        <p:sp>
          <p:nvSpPr>
            <p:cNvPr id="79" name="Ellips 78">
              <a:hlinkClick r:id="rId3" action="ppaction://hlinksldjump"/>
              <a:extLst>
                <a:ext uri="{FF2B5EF4-FFF2-40B4-BE49-F238E27FC236}">
                  <a16:creationId xmlns:a16="http://schemas.microsoft.com/office/drawing/2014/main" id="{08A49D01-8E1D-BB47-B650-34EFA526D3E3}"/>
                </a:ext>
              </a:extLst>
            </p:cNvPr>
            <p:cNvSpPr>
              <a:spLocks noChangeAspect="1"/>
            </p:cNvSpPr>
            <p:nvPr/>
          </p:nvSpPr>
          <p:spPr>
            <a:xfrm>
              <a:off x="2144047" y="2798292"/>
              <a:ext cx="1260000" cy="1260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5" name="Rektangel 84">
              <a:hlinkClick r:id="rId3" action="ppaction://hlinksldjump"/>
              <a:extLst>
                <a:ext uri="{FF2B5EF4-FFF2-40B4-BE49-F238E27FC236}">
                  <a16:creationId xmlns:a16="http://schemas.microsoft.com/office/drawing/2014/main" id="{4C279E12-9659-414E-AE6E-F0A1A789EE42}"/>
                </a:ext>
              </a:extLst>
            </p:cNvPr>
            <p:cNvSpPr/>
            <p:nvPr/>
          </p:nvSpPr>
          <p:spPr>
            <a:xfrm>
              <a:off x="2144047" y="3042912"/>
              <a:ext cx="1260000" cy="770760"/>
            </a:xfrm>
            <a:prstGeom prst="rect">
              <a:avLst/>
            </a:prstGeom>
          </p:spPr>
          <p:txBody>
            <a:bodyPr wrap="square" lIns="0" tIns="0" rIns="0" bIns="0">
              <a:spAutoFit/>
            </a:bodyPr>
            <a:lstStyle/>
            <a:p>
              <a:pPr algn="ctr"/>
              <a:r>
                <a:rPr lang="sv-SE" sz="1600" b="1" spc="-50" dirty="0" smtClean="0">
                  <a:solidFill>
                    <a:schemeClr val="bg1"/>
                  </a:solidFill>
                </a:rPr>
                <a:t>Klicka på respektive nivå för mer information. </a:t>
              </a:r>
              <a:endParaRPr lang="sv-SE" sz="1600" b="1" spc="-50" dirty="0">
                <a:solidFill>
                  <a:schemeClr val="bg1"/>
                </a:solidFill>
              </a:endParaRPr>
            </a:p>
          </p:txBody>
        </p:sp>
      </p:grpSp>
    </p:spTree>
    <p:extLst>
      <p:ext uri="{BB962C8B-B14F-4D97-AF65-F5344CB8AC3E}">
        <p14:creationId xmlns:p14="http://schemas.microsoft.com/office/powerpoint/2010/main" val="151662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1000"/>
                                  </p:stCondLst>
                                  <p:childTnLst>
                                    <p:set>
                                      <p:cBhvr>
                                        <p:cTn id="6" dur="1" fill="hold">
                                          <p:stCondLst>
                                            <p:cond delay="0"/>
                                          </p:stCondLst>
                                        </p:cTn>
                                        <p:tgtEl>
                                          <p:spTgt spid="75"/>
                                        </p:tgtEl>
                                        <p:attrNameLst>
                                          <p:attrName>style.visibility</p:attrName>
                                        </p:attrNameLst>
                                      </p:cBhvr>
                                      <p:to>
                                        <p:strVal val="visible"/>
                                      </p:to>
                                    </p:set>
                                    <p:anim calcmode="lin" valueType="num">
                                      <p:cBhvr>
                                        <p:cTn id="7" dur="500" fill="hold"/>
                                        <p:tgtEl>
                                          <p:spTgt spid="75"/>
                                        </p:tgtEl>
                                        <p:attrNameLst>
                                          <p:attrName>ppt_w</p:attrName>
                                        </p:attrNameLst>
                                      </p:cBhvr>
                                      <p:tavLst>
                                        <p:tav tm="0">
                                          <p:val>
                                            <p:fltVal val="0"/>
                                          </p:val>
                                        </p:tav>
                                        <p:tav tm="100000">
                                          <p:val>
                                            <p:strVal val="#ppt_w"/>
                                          </p:val>
                                        </p:tav>
                                      </p:tavLst>
                                    </p:anim>
                                    <p:anim calcmode="lin" valueType="num">
                                      <p:cBhvr>
                                        <p:cTn id="8" dur="500" fill="hold"/>
                                        <p:tgtEl>
                                          <p:spTgt spid="75"/>
                                        </p:tgtEl>
                                        <p:attrNameLst>
                                          <p:attrName>ppt_h</p:attrName>
                                        </p:attrNameLst>
                                      </p:cBhvr>
                                      <p:tavLst>
                                        <p:tav tm="0">
                                          <p:val>
                                            <p:fltVal val="0"/>
                                          </p:val>
                                        </p:tav>
                                        <p:tav tm="100000">
                                          <p:val>
                                            <p:strVal val="#ppt_h"/>
                                          </p:val>
                                        </p:tav>
                                      </p:tavLst>
                                    </p:anim>
                                    <p:animEffect transition="in" filter="fade">
                                      <p:cBhvr>
                                        <p:cTn id="9"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0" restart="whenNotActive" fill="hold" evtFilter="cancelBubble" nodeType="interactiveSeq">
                <p:stCondLst>
                  <p:cond evt="onClick" delay="0">
                    <p:tgtEl>
                      <p:spTgt spid="28"/>
                    </p:tgtEl>
                  </p:cond>
                </p:stCondLst>
                <p:endSync evt="end" delay="0">
                  <p:rtn val="all"/>
                </p:endSync>
                <p:childTnLst>
                  <p:par>
                    <p:cTn id="11" fill="hold">
                      <p:stCondLst>
                        <p:cond delay="0"/>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20"/>
                                        </p:tgtEl>
                                        <p:attrNameLst>
                                          <p:attrName>style.visibility</p:attrName>
                                        </p:attrNameLst>
                                      </p:cBhvr>
                                      <p:to>
                                        <p:strVal val="visible"/>
                                      </p:to>
                                    </p:set>
                                    <p:animEffect transition="in" filter="fade">
                                      <p:cBhvr>
                                        <p:cTn id="15" dur="250"/>
                                        <p:tgtEl>
                                          <p:spTgt spid="120"/>
                                        </p:tgtEl>
                                      </p:cBhvr>
                                    </p:animEffect>
                                  </p:childTnLst>
                                </p:cTn>
                              </p:par>
                            </p:childTnLst>
                          </p:cTn>
                        </p:par>
                      </p:childTnLst>
                    </p:cTn>
                  </p:par>
                </p:childTnLst>
              </p:cTn>
              <p:nextCondLst>
                <p:cond evt="onClick" delay="0">
                  <p:tgtEl>
                    <p:spTgt spid="28"/>
                  </p:tgtEl>
                </p:cond>
              </p:nextCondLst>
            </p:seq>
            <p:seq concurrent="1" nextAc="seek">
              <p:cTn id="16" restart="whenNotActive" fill="hold" evtFilter="cancelBubble" nodeType="interactiveSeq">
                <p:stCondLst>
                  <p:cond evt="onClick" delay="0">
                    <p:tgtEl>
                      <p:spTgt spid="120"/>
                    </p:tgtEl>
                  </p:cond>
                </p:stCondLst>
                <p:endSync evt="end" delay="0">
                  <p:rtn val="all"/>
                </p:endSync>
                <p:childTnLst>
                  <p:par>
                    <p:cTn id="17" fill="hold">
                      <p:stCondLst>
                        <p:cond delay="0"/>
                      </p:stCondLst>
                      <p:childTnLst>
                        <p:par>
                          <p:cTn id="18" fill="hold">
                            <p:stCondLst>
                              <p:cond delay="0"/>
                            </p:stCondLst>
                            <p:childTnLst>
                              <p:par>
                                <p:cTn id="19" presetID="10" presetClass="exit" presetSubtype="0" fill="hold" nodeType="clickEffect">
                                  <p:stCondLst>
                                    <p:cond delay="0"/>
                                  </p:stCondLst>
                                  <p:childTnLst>
                                    <p:animEffect transition="out" filter="fade">
                                      <p:cBhvr>
                                        <p:cTn id="20" dur="250"/>
                                        <p:tgtEl>
                                          <p:spTgt spid="120"/>
                                        </p:tgtEl>
                                      </p:cBhvr>
                                    </p:animEffect>
                                    <p:set>
                                      <p:cBhvr>
                                        <p:cTn id="21" dur="1" fill="hold">
                                          <p:stCondLst>
                                            <p:cond delay="249"/>
                                          </p:stCondLst>
                                        </p:cTn>
                                        <p:tgtEl>
                                          <p:spTgt spid="120"/>
                                        </p:tgtEl>
                                        <p:attrNameLst>
                                          <p:attrName>style.visibility</p:attrName>
                                        </p:attrNameLst>
                                      </p:cBhvr>
                                      <p:to>
                                        <p:strVal val="hidden"/>
                                      </p:to>
                                    </p:set>
                                  </p:childTnLst>
                                </p:cTn>
                              </p:par>
                            </p:childTnLst>
                          </p:cTn>
                        </p:par>
                      </p:childTnLst>
                    </p:cTn>
                  </p:par>
                </p:childTnLst>
              </p:cTn>
              <p:nextCondLst>
                <p:cond evt="onClick" delay="0">
                  <p:tgtEl>
                    <p:spTgt spid="120"/>
                  </p:tgtEl>
                </p:cond>
              </p:nextCondLst>
            </p:seq>
            <p:seq concurrent="1" nextAc="seek">
              <p:cTn id="22" restart="whenNotActive" fill="hold" evtFilter="cancelBubble" nodeType="interactiveSeq">
                <p:stCondLst>
                  <p:cond evt="onClick" delay="0">
                    <p:tgtEl>
                      <p:spTgt spid="30"/>
                    </p:tgtEl>
                  </p:cond>
                </p:stCondLst>
                <p:endSync evt="end" delay="0">
                  <p:rtn val="all"/>
                </p:endSync>
                <p:childTnLst>
                  <p:par>
                    <p:cTn id="23" fill="hold">
                      <p:stCondLst>
                        <p:cond delay="0"/>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8"/>
                                        </p:tgtEl>
                                        <p:attrNameLst>
                                          <p:attrName>style.visibility</p:attrName>
                                        </p:attrNameLst>
                                      </p:cBhvr>
                                      <p:to>
                                        <p:strVal val="visible"/>
                                      </p:to>
                                    </p:set>
                                    <p:animEffect transition="in" filter="fade">
                                      <p:cBhvr>
                                        <p:cTn id="27" dur="250"/>
                                        <p:tgtEl>
                                          <p:spTgt spid="128"/>
                                        </p:tgtEl>
                                      </p:cBhvr>
                                    </p:animEffect>
                                  </p:childTnLst>
                                </p:cTn>
                              </p:par>
                            </p:childTnLst>
                          </p:cTn>
                        </p:par>
                      </p:childTnLst>
                    </p:cTn>
                  </p:par>
                </p:childTnLst>
              </p:cTn>
              <p:nextCondLst>
                <p:cond evt="onClick" delay="0">
                  <p:tgtEl>
                    <p:spTgt spid="30"/>
                  </p:tgtEl>
                </p:cond>
              </p:nextCondLst>
            </p:seq>
            <p:seq concurrent="1" nextAc="seek">
              <p:cTn id="28" restart="whenNotActive" fill="hold" evtFilter="cancelBubble" nodeType="interactiveSeq">
                <p:stCondLst>
                  <p:cond evt="onClick" delay="0">
                    <p:tgtEl>
                      <p:spTgt spid="128"/>
                    </p:tgtEl>
                  </p:cond>
                </p:stCondLst>
                <p:endSync evt="end" delay="0">
                  <p:rtn val="all"/>
                </p:endSync>
                <p:childTnLst>
                  <p:par>
                    <p:cTn id="29" fill="hold">
                      <p:stCondLst>
                        <p:cond delay="0"/>
                      </p:stCondLst>
                      <p:childTnLst>
                        <p:par>
                          <p:cTn id="30" fill="hold">
                            <p:stCondLst>
                              <p:cond delay="0"/>
                            </p:stCondLst>
                            <p:childTnLst>
                              <p:par>
                                <p:cTn id="31" presetID="10" presetClass="exit" presetSubtype="0" fill="hold" nodeType="clickEffect">
                                  <p:stCondLst>
                                    <p:cond delay="0"/>
                                  </p:stCondLst>
                                  <p:childTnLst>
                                    <p:animEffect transition="out" filter="fade">
                                      <p:cBhvr>
                                        <p:cTn id="32" dur="250"/>
                                        <p:tgtEl>
                                          <p:spTgt spid="128"/>
                                        </p:tgtEl>
                                      </p:cBhvr>
                                    </p:animEffect>
                                    <p:set>
                                      <p:cBhvr>
                                        <p:cTn id="33" dur="1" fill="hold">
                                          <p:stCondLst>
                                            <p:cond delay="249"/>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34" restart="whenNotActive" fill="hold" evtFilter="cancelBubble" nodeType="interactiveSeq">
                <p:stCondLst>
                  <p:cond evt="onClick" delay="0">
                    <p:tgtEl>
                      <p:spTgt spid="32"/>
                    </p:tgtEl>
                  </p:cond>
                </p:stCondLst>
                <p:endSync evt="end" delay="0">
                  <p:rtn val="all"/>
                </p:endSync>
                <p:childTnLst>
                  <p:par>
                    <p:cTn id="35" fill="hold">
                      <p:stCondLst>
                        <p:cond delay="0"/>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138"/>
                                        </p:tgtEl>
                                        <p:attrNameLst>
                                          <p:attrName>style.visibility</p:attrName>
                                        </p:attrNameLst>
                                      </p:cBhvr>
                                      <p:to>
                                        <p:strVal val="visible"/>
                                      </p:to>
                                    </p:set>
                                    <p:animEffect transition="in" filter="fade">
                                      <p:cBhvr>
                                        <p:cTn id="39" dur="250"/>
                                        <p:tgtEl>
                                          <p:spTgt spid="138"/>
                                        </p:tgtEl>
                                      </p:cBhvr>
                                    </p:animEffect>
                                  </p:childTnLst>
                                </p:cTn>
                              </p:par>
                            </p:childTnLst>
                          </p:cTn>
                        </p:par>
                      </p:childTnLst>
                    </p:cTn>
                  </p:par>
                </p:childTnLst>
              </p:cTn>
              <p:nextCondLst>
                <p:cond evt="onClick" delay="0">
                  <p:tgtEl>
                    <p:spTgt spid="32"/>
                  </p:tgtEl>
                </p:cond>
              </p:nextCondLst>
            </p:seq>
            <p:seq concurrent="1" nextAc="seek">
              <p:cTn id="40" restart="whenNotActive" fill="hold" evtFilter="cancelBubble" nodeType="interactiveSeq">
                <p:stCondLst>
                  <p:cond evt="onClick" delay="0">
                    <p:tgtEl>
                      <p:spTgt spid="138"/>
                    </p:tgtEl>
                  </p:cond>
                </p:stCondLst>
                <p:endSync evt="end" delay="0">
                  <p:rtn val="all"/>
                </p:endSync>
                <p:childTnLst>
                  <p:par>
                    <p:cTn id="41" fill="hold">
                      <p:stCondLst>
                        <p:cond delay="0"/>
                      </p:stCondLst>
                      <p:childTnLst>
                        <p:par>
                          <p:cTn id="42" fill="hold">
                            <p:stCondLst>
                              <p:cond delay="0"/>
                            </p:stCondLst>
                            <p:childTnLst>
                              <p:par>
                                <p:cTn id="43" presetID="10" presetClass="exit" presetSubtype="0" fill="hold" nodeType="clickEffect">
                                  <p:stCondLst>
                                    <p:cond delay="0"/>
                                  </p:stCondLst>
                                  <p:childTnLst>
                                    <p:animEffect transition="out" filter="fade">
                                      <p:cBhvr>
                                        <p:cTn id="44" dur="250"/>
                                        <p:tgtEl>
                                          <p:spTgt spid="138"/>
                                        </p:tgtEl>
                                      </p:cBhvr>
                                    </p:animEffect>
                                    <p:set>
                                      <p:cBhvr>
                                        <p:cTn id="45" dur="1" fill="hold">
                                          <p:stCondLst>
                                            <p:cond delay="249"/>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837ADD0B-D914-416C-869C-9D8C200503D3}"/>
              </a:ext>
            </a:extLst>
          </p:cNvPr>
          <p:cNvSpPr>
            <a:spLocks noGrp="1"/>
          </p:cNvSpPr>
          <p:nvPr>
            <p:ph type="title"/>
          </p:nvPr>
        </p:nvSpPr>
        <p:spPr/>
        <p:txBody>
          <a:bodyPr/>
          <a:lstStyle/>
          <a:p>
            <a:r>
              <a:rPr lang="sv-SE" dirty="0"/>
              <a:t>Lokal nivå</a:t>
            </a:r>
            <a:endParaRPr lang="sv-SE" b="0" dirty="0"/>
          </a:p>
        </p:txBody>
      </p:sp>
      <p:sp>
        <p:nvSpPr>
          <p:cNvPr id="8" name="Underrubrik 7">
            <a:extLst>
              <a:ext uri="{FF2B5EF4-FFF2-40B4-BE49-F238E27FC236}">
                <a16:creationId xmlns:a16="http://schemas.microsoft.com/office/drawing/2014/main" id="{76BFE554-A0D5-4F98-9785-A742DAB6497A}"/>
              </a:ext>
            </a:extLst>
          </p:cNvPr>
          <p:cNvSpPr>
            <a:spLocks noGrp="1"/>
          </p:cNvSpPr>
          <p:nvPr>
            <p:ph type="subTitle" idx="1"/>
          </p:nvPr>
        </p:nvSpPr>
        <p:spPr/>
        <p:txBody>
          <a:bodyPr/>
          <a:lstStyle/>
          <a:p>
            <a:r>
              <a:rPr lang="sv-SE" dirty="0"/>
              <a:t>Kunskapsstöd</a:t>
            </a:r>
          </a:p>
        </p:txBody>
      </p:sp>
      <p:sp>
        <p:nvSpPr>
          <p:cNvPr id="5" name="Platshållare för text 4">
            <a:extLst>
              <a:ext uri="{FF2B5EF4-FFF2-40B4-BE49-F238E27FC236}">
                <a16:creationId xmlns:a16="http://schemas.microsoft.com/office/drawing/2014/main" id="{F80CFD74-3510-4B8F-A77B-A8851E74AAA8}"/>
              </a:ext>
            </a:extLst>
          </p:cNvPr>
          <p:cNvSpPr>
            <a:spLocks noGrp="1"/>
          </p:cNvSpPr>
          <p:nvPr>
            <p:ph type="body" sz="quarter" idx="13"/>
          </p:nvPr>
        </p:nvSpPr>
        <p:spPr>
          <a:xfrm>
            <a:off x="3427413" y="2360427"/>
            <a:ext cx="5719762" cy="1631216"/>
          </a:xfrm>
        </p:spPr>
        <p:txBody>
          <a:bodyPr/>
          <a:lstStyle/>
          <a:p>
            <a:r>
              <a:rPr lang="sv-SE" dirty="0"/>
              <a:t>Utgår från bästa tillgängliga kunskap</a:t>
            </a:r>
          </a:p>
          <a:p>
            <a:r>
              <a:rPr lang="sv-SE" dirty="0"/>
              <a:t>Utforskar behov av kunskapsstöd</a:t>
            </a:r>
          </a:p>
          <a:p>
            <a:r>
              <a:rPr lang="sv-SE" dirty="0"/>
              <a:t>Gör lokala anpassningar av kunskapsstöd</a:t>
            </a:r>
          </a:p>
          <a:p>
            <a:r>
              <a:rPr lang="sv-SE" dirty="0"/>
              <a:t>Anpassar och tillhandahåller insatser och stöd efter individers och invånares behov</a:t>
            </a:r>
          </a:p>
        </p:txBody>
      </p:sp>
      <p:grpSp>
        <p:nvGrpSpPr>
          <p:cNvPr id="62" name="Grupp 61">
            <a:extLst>
              <a:ext uri="{FF2B5EF4-FFF2-40B4-BE49-F238E27FC236}">
                <a16:creationId xmlns:a16="http://schemas.microsoft.com/office/drawing/2014/main" id="{2C3156F0-84A7-4545-9973-165AB50F86A0}"/>
              </a:ext>
            </a:extLst>
          </p:cNvPr>
          <p:cNvGrpSpPr/>
          <p:nvPr/>
        </p:nvGrpSpPr>
        <p:grpSpPr>
          <a:xfrm>
            <a:off x="1594439" y="1021795"/>
            <a:ext cx="292775" cy="292775"/>
            <a:chOff x="1670991" y="3328674"/>
            <a:chExt cx="1260000" cy="1260000"/>
          </a:xfrm>
        </p:grpSpPr>
        <p:sp>
          <p:nvSpPr>
            <p:cNvPr id="63" name="Ellips 62">
              <a:extLst>
                <a:ext uri="{FF2B5EF4-FFF2-40B4-BE49-F238E27FC236}">
                  <a16:creationId xmlns:a16="http://schemas.microsoft.com/office/drawing/2014/main" id="{3E1A5D46-596C-4D39-B929-2A5333FE800C}"/>
                </a:ext>
              </a:extLst>
            </p:cNvPr>
            <p:cNvSpPr>
              <a:spLocks noChangeAspect="1"/>
            </p:cNvSpPr>
            <p:nvPr/>
          </p:nvSpPr>
          <p:spPr>
            <a:xfrm>
              <a:off x="1670991" y="3328674"/>
              <a:ext cx="1260000" cy="1260000"/>
            </a:xfrm>
            <a:prstGeom prst="ellipse">
              <a:avLst/>
            </a:prstGeom>
            <a:solidFill>
              <a:schemeClr val="accent6"/>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64" name="Bildobjekt 63">
              <a:extLst>
                <a:ext uri="{FF2B5EF4-FFF2-40B4-BE49-F238E27FC236}">
                  <a16:creationId xmlns:a16="http://schemas.microsoft.com/office/drawing/2014/main" id="{3D08EDB9-ADC7-45C1-BE20-A61B098DF8BC}"/>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966783" y="3616747"/>
              <a:ext cx="628414" cy="679324"/>
            </a:xfrm>
            <a:prstGeom prst="rect">
              <a:avLst/>
            </a:prstGeom>
          </p:spPr>
        </p:pic>
      </p:grpSp>
      <p:grpSp>
        <p:nvGrpSpPr>
          <p:cNvPr id="65" name="Grupp 64">
            <a:extLst>
              <a:ext uri="{FF2B5EF4-FFF2-40B4-BE49-F238E27FC236}">
                <a16:creationId xmlns:a16="http://schemas.microsoft.com/office/drawing/2014/main" id="{F35A0F66-7038-4528-BEAE-FBC1D8DACEF4}"/>
              </a:ext>
            </a:extLst>
          </p:cNvPr>
          <p:cNvGrpSpPr/>
          <p:nvPr/>
        </p:nvGrpSpPr>
        <p:grpSpPr>
          <a:xfrm>
            <a:off x="2961167" y="1021795"/>
            <a:ext cx="292775" cy="292775"/>
            <a:chOff x="9040782" y="3328674"/>
            <a:chExt cx="1260000" cy="1260000"/>
          </a:xfrm>
        </p:grpSpPr>
        <p:sp>
          <p:nvSpPr>
            <p:cNvPr id="66" name="Ellips 65">
              <a:hlinkClick r:id="rId3" action="ppaction://hlinksldjump"/>
              <a:extLst>
                <a:ext uri="{FF2B5EF4-FFF2-40B4-BE49-F238E27FC236}">
                  <a16:creationId xmlns:a16="http://schemas.microsoft.com/office/drawing/2014/main" id="{463A8ECD-9887-4398-95B6-EDE57EE63F52}"/>
                </a:ext>
              </a:extLst>
            </p:cNvPr>
            <p:cNvSpPr>
              <a:spLocks noChangeAspect="1"/>
            </p:cNvSpPr>
            <p:nvPr/>
          </p:nvSpPr>
          <p:spPr>
            <a:xfrm>
              <a:off x="9040782" y="3328674"/>
              <a:ext cx="1260000" cy="1260000"/>
            </a:xfrm>
            <a:prstGeom prst="ellipse">
              <a:avLst/>
            </a:prstGeom>
            <a:solidFill>
              <a:schemeClr val="accent1"/>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67" name="Bildobjekt 66">
              <a:hlinkClick r:id="rId3" action="ppaction://hlinksldjump"/>
              <a:extLst>
                <a:ext uri="{FF2B5EF4-FFF2-40B4-BE49-F238E27FC236}">
                  <a16:creationId xmlns:a16="http://schemas.microsoft.com/office/drawing/2014/main" id="{F220C973-66C9-458B-9A09-6078621FA4CD}"/>
                </a:ext>
              </a:extLst>
            </p:cNvPr>
            <p:cNvPicPr>
              <a:picLocks noChangeAspect="1"/>
            </p:cNvPicPr>
            <p:nvPr/>
          </p:nvPicPr>
          <p:blipFill>
            <a:blip r:embed="rId4" cstate="hq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9246484" y="3714012"/>
              <a:ext cx="848596" cy="522840"/>
            </a:xfrm>
            <a:prstGeom prst="rect">
              <a:avLst/>
            </a:prstGeom>
          </p:spPr>
        </p:pic>
      </p:grpSp>
      <p:grpSp>
        <p:nvGrpSpPr>
          <p:cNvPr id="68" name="Grupp 67">
            <a:extLst>
              <a:ext uri="{FF2B5EF4-FFF2-40B4-BE49-F238E27FC236}">
                <a16:creationId xmlns:a16="http://schemas.microsoft.com/office/drawing/2014/main" id="{10384A13-1BDC-45EE-B73D-075FA8EC80A8}"/>
              </a:ext>
            </a:extLst>
          </p:cNvPr>
          <p:cNvGrpSpPr/>
          <p:nvPr/>
        </p:nvGrpSpPr>
        <p:grpSpPr>
          <a:xfrm>
            <a:off x="2050015" y="1021795"/>
            <a:ext cx="292775" cy="292775"/>
            <a:chOff x="4120764" y="3328674"/>
            <a:chExt cx="1260000" cy="1260000"/>
          </a:xfrm>
        </p:grpSpPr>
        <p:sp>
          <p:nvSpPr>
            <p:cNvPr id="69" name="Ellips 68">
              <a:hlinkClick r:id="rId5" action="ppaction://hlinksldjump"/>
              <a:extLst>
                <a:ext uri="{FF2B5EF4-FFF2-40B4-BE49-F238E27FC236}">
                  <a16:creationId xmlns:a16="http://schemas.microsoft.com/office/drawing/2014/main" id="{F2D9D65B-8052-4464-B396-4E1585A642EB}"/>
                </a:ext>
              </a:extLst>
            </p:cNvPr>
            <p:cNvSpPr>
              <a:spLocks noChangeAspect="1"/>
            </p:cNvSpPr>
            <p:nvPr/>
          </p:nvSpPr>
          <p:spPr>
            <a:xfrm>
              <a:off x="4120764" y="3328674"/>
              <a:ext cx="1260000" cy="1260000"/>
            </a:xfrm>
            <a:prstGeom prst="ellipse">
              <a:avLst/>
            </a:prstGeom>
            <a:solidFill>
              <a:schemeClr val="accent1"/>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70" name="Bildobjekt 69">
              <a:hlinkClick r:id="rId5" action="ppaction://hlinksldjump"/>
              <a:extLst>
                <a:ext uri="{FF2B5EF4-FFF2-40B4-BE49-F238E27FC236}">
                  <a16:creationId xmlns:a16="http://schemas.microsoft.com/office/drawing/2014/main" id="{B4C5721E-3B92-4812-B8E9-81644C8A011C}"/>
                </a:ext>
              </a:extLst>
            </p:cNvPr>
            <p:cNvPicPr>
              <a:picLocks noChangeAspect="1"/>
            </p:cNvPicPr>
            <p:nvPr/>
          </p:nvPicPr>
          <p:blipFill>
            <a:blip r:embed="rId6" cstate="hq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4394652" y="3610339"/>
              <a:ext cx="725872" cy="600433"/>
            </a:xfrm>
            <a:prstGeom prst="rect">
              <a:avLst/>
            </a:prstGeom>
          </p:spPr>
        </p:pic>
      </p:grpSp>
      <p:grpSp>
        <p:nvGrpSpPr>
          <p:cNvPr id="71" name="Grupp 70">
            <a:extLst>
              <a:ext uri="{FF2B5EF4-FFF2-40B4-BE49-F238E27FC236}">
                <a16:creationId xmlns:a16="http://schemas.microsoft.com/office/drawing/2014/main" id="{E3CDD5B3-01DD-472C-A390-4803B9D6C75B}"/>
              </a:ext>
            </a:extLst>
          </p:cNvPr>
          <p:cNvGrpSpPr/>
          <p:nvPr/>
        </p:nvGrpSpPr>
        <p:grpSpPr>
          <a:xfrm>
            <a:off x="2505591" y="1021795"/>
            <a:ext cx="292775" cy="292775"/>
            <a:chOff x="6563713" y="3328674"/>
            <a:chExt cx="1260000" cy="1260000"/>
          </a:xfrm>
        </p:grpSpPr>
        <p:sp>
          <p:nvSpPr>
            <p:cNvPr id="72" name="Ellips 71">
              <a:hlinkClick r:id="rId7" action="ppaction://hlinksldjump"/>
              <a:extLst>
                <a:ext uri="{FF2B5EF4-FFF2-40B4-BE49-F238E27FC236}">
                  <a16:creationId xmlns:a16="http://schemas.microsoft.com/office/drawing/2014/main" id="{286766C4-FA92-49BF-93F7-9F639E8CE339}"/>
                </a:ext>
              </a:extLst>
            </p:cNvPr>
            <p:cNvSpPr>
              <a:spLocks noChangeAspect="1"/>
            </p:cNvSpPr>
            <p:nvPr/>
          </p:nvSpPr>
          <p:spPr>
            <a:xfrm>
              <a:off x="6563713" y="3328674"/>
              <a:ext cx="1260000" cy="1260000"/>
            </a:xfrm>
            <a:prstGeom prst="ellipse">
              <a:avLst/>
            </a:prstGeom>
            <a:solidFill>
              <a:schemeClr val="accent1"/>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73" name="Bildobjekt 72">
              <a:hlinkClick r:id="rId7" action="ppaction://hlinksldjump"/>
              <a:extLst>
                <a:ext uri="{FF2B5EF4-FFF2-40B4-BE49-F238E27FC236}">
                  <a16:creationId xmlns:a16="http://schemas.microsoft.com/office/drawing/2014/main" id="{ECF9B84E-A91B-4873-930F-68708324A770}"/>
                </a:ext>
              </a:extLst>
            </p:cNvPr>
            <p:cNvPicPr>
              <a:picLocks noChangeAspect="1"/>
            </p:cNvPicPr>
            <p:nvPr/>
          </p:nvPicPr>
          <p:blipFill>
            <a:blip r:embed="rId8" cstate="hq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6846088" y="3696300"/>
              <a:ext cx="708892" cy="531668"/>
            </a:xfrm>
            <a:prstGeom prst="rect">
              <a:avLst/>
            </a:prstGeom>
          </p:spPr>
        </p:pic>
      </p:grpSp>
      <p:grpSp>
        <p:nvGrpSpPr>
          <p:cNvPr id="78" name="Grupp 77">
            <a:extLst>
              <a:ext uri="{FF2B5EF4-FFF2-40B4-BE49-F238E27FC236}">
                <a16:creationId xmlns:a16="http://schemas.microsoft.com/office/drawing/2014/main" id="{3D20BB21-3BED-485E-B10D-C12EC3FE2435}"/>
              </a:ext>
            </a:extLst>
          </p:cNvPr>
          <p:cNvGrpSpPr/>
          <p:nvPr/>
        </p:nvGrpSpPr>
        <p:grpSpPr>
          <a:xfrm>
            <a:off x="631209" y="527001"/>
            <a:ext cx="1260000" cy="1260000"/>
            <a:chOff x="1632559" y="5442108"/>
            <a:chExt cx="1260000" cy="1260000"/>
          </a:xfrm>
        </p:grpSpPr>
        <p:sp>
          <p:nvSpPr>
            <p:cNvPr id="79" name="Ellips 78">
              <a:extLst>
                <a:ext uri="{FF2B5EF4-FFF2-40B4-BE49-F238E27FC236}">
                  <a16:creationId xmlns:a16="http://schemas.microsoft.com/office/drawing/2014/main" id="{A8630A09-9746-4C7D-A8C6-A4D0919F9097}"/>
                </a:ext>
              </a:extLst>
            </p:cNvPr>
            <p:cNvSpPr>
              <a:spLocks noChangeAspect="1"/>
            </p:cNvSpPr>
            <p:nvPr/>
          </p:nvSpPr>
          <p:spPr>
            <a:xfrm>
              <a:off x="1632559" y="5442108"/>
              <a:ext cx="1260000" cy="1260000"/>
            </a:xfrm>
            <a:prstGeom prst="ellipse">
              <a:avLst/>
            </a:prstGeom>
            <a:solidFill>
              <a:schemeClr val="accent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80" name="Bildobjekt 79">
              <a:extLst>
                <a:ext uri="{FF2B5EF4-FFF2-40B4-BE49-F238E27FC236}">
                  <a16:creationId xmlns:a16="http://schemas.microsoft.com/office/drawing/2014/main" id="{7D3CD624-DB16-426E-AC5D-EE3A8080940E}"/>
                </a:ext>
              </a:extLst>
            </p:cNvPr>
            <p:cNvPicPr>
              <a:picLocks noChangeAspect="1"/>
            </p:cNvPicPr>
            <p:nvPr/>
          </p:nvPicPr>
          <p:blipFill>
            <a:blip r:embed="rId9" cstate="hq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928351" y="5730181"/>
              <a:ext cx="628414" cy="679324"/>
            </a:xfrm>
            <a:prstGeom prst="rect">
              <a:avLst/>
            </a:prstGeom>
          </p:spPr>
        </p:pic>
      </p:grpSp>
      <p:grpSp>
        <p:nvGrpSpPr>
          <p:cNvPr id="41" name="Grupp 40">
            <a:extLst>
              <a:ext uri="{FF2B5EF4-FFF2-40B4-BE49-F238E27FC236}">
                <a16:creationId xmlns:a16="http://schemas.microsoft.com/office/drawing/2014/main" id="{352475B7-E2DA-47A1-BAD4-962CE8F1903C}"/>
              </a:ext>
            </a:extLst>
          </p:cNvPr>
          <p:cNvGrpSpPr>
            <a:grpSpLocks noChangeAspect="1"/>
          </p:cNvGrpSpPr>
          <p:nvPr/>
        </p:nvGrpSpPr>
        <p:grpSpPr>
          <a:xfrm>
            <a:off x="10113738" y="4830923"/>
            <a:ext cx="1330070" cy="1334540"/>
            <a:chOff x="689956" y="668547"/>
            <a:chExt cx="1570861" cy="1576140"/>
          </a:xfrm>
        </p:grpSpPr>
        <p:sp>
          <p:nvSpPr>
            <p:cNvPr id="42" name="Ellips 41">
              <a:extLst>
                <a:ext uri="{FF2B5EF4-FFF2-40B4-BE49-F238E27FC236}">
                  <a16:creationId xmlns:a16="http://schemas.microsoft.com/office/drawing/2014/main" id="{FAA2968A-17A4-4AC8-AFA6-05617753180B}"/>
                </a:ext>
              </a:extLst>
            </p:cNvPr>
            <p:cNvSpPr>
              <a:spLocks noChangeAspect="1"/>
            </p:cNvSpPr>
            <p:nvPr/>
          </p:nvSpPr>
          <p:spPr>
            <a:xfrm>
              <a:off x="754687" y="740000"/>
              <a:ext cx="1440000" cy="1440000"/>
            </a:xfrm>
            <a:prstGeom prst="ellipse">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3" name="Ellips 42">
              <a:extLst>
                <a:ext uri="{FF2B5EF4-FFF2-40B4-BE49-F238E27FC236}">
                  <a16:creationId xmlns:a16="http://schemas.microsoft.com/office/drawing/2014/main" id="{0795D0F6-8862-4485-A2BB-5C5BBE49BB7A}"/>
                </a:ext>
              </a:extLst>
            </p:cNvPr>
            <p:cNvSpPr>
              <a:spLocks noChangeAspect="1"/>
            </p:cNvSpPr>
            <p:nvPr/>
          </p:nvSpPr>
          <p:spPr>
            <a:xfrm>
              <a:off x="898687" y="868881"/>
              <a:ext cx="1152000" cy="1152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4" name="Rektangel 43">
              <a:extLst>
                <a:ext uri="{FF2B5EF4-FFF2-40B4-BE49-F238E27FC236}">
                  <a16:creationId xmlns:a16="http://schemas.microsoft.com/office/drawing/2014/main" id="{E5DA5306-59A1-4249-B779-8A0E2767ED5B}"/>
                </a:ext>
              </a:extLst>
            </p:cNvPr>
            <p:cNvSpPr/>
            <p:nvPr/>
          </p:nvSpPr>
          <p:spPr>
            <a:xfrm>
              <a:off x="844687" y="1290992"/>
              <a:ext cx="1260000" cy="290796"/>
            </a:xfrm>
            <a:prstGeom prst="rect">
              <a:avLst/>
            </a:prstGeom>
          </p:spPr>
          <p:txBody>
            <a:bodyPr wrap="square" lIns="0" tIns="0" rIns="0" bIns="0">
              <a:spAutoFit/>
            </a:bodyPr>
            <a:lstStyle/>
            <a:p>
              <a:pPr algn="ctr"/>
              <a:r>
                <a:rPr lang="sv-SE" sz="1600" b="1" spc="-50" dirty="0">
                  <a:solidFill>
                    <a:schemeClr val="bg1"/>
                  </a:solidFill>
                </a:rPr>
                <a:t>Brukare</a:t>
              </a:r>
            </a:p>
          </p:txBody>
        </p:sp>
        <p:sp>
          <p:nvSpPr>
            <p:cNvPr id="45" name="Ellips 44">
              <a:extLst>
                <a:ext uri="{FF2B5EF4-FFF2-40B4-BE49-F238E27FC236}">
                  <a16:creationId xmlns:a16="http://schemas.microsoft.com/office/drawing/2014/main" id="{9687DEED-D594-4CED-8771-690FFBC474A8}"/>
                </a:ext>
              </a:extLst>
            </p:cNvPr>
            <p:cNvSpPr>
              <a:spLocks noChangeAspect="1"/>
            </p:cNvSpPr>
            <p:nvPr/>
          </p:nvSpPr>
          <p:spPr>
            <a:xfrm>
              <a:off x="1412272" y="673826"/>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6" name="Ellips 45">
              <a:extLst>
                <a:ext uri="{FF2B5EF4-FFF2-40B4-BE49-F238E27FC236}">
                  <a16:creationId xmlns:a16="http://schemas.microsoft.com/office/drawing/2014/main" id="{B3467BEC-6332-4093-9E85-6481B2134DE6}"/>
                </a:ext>
              </a:extLst>
            </p:cNvPr>
            <p:cNvSpPr>
              <a:spLocks noChangeAspect="1"/>
            </p:cNvSpPr>
            <p:nvPr/>
          </p:nvSpPr>
          <p:spPr>
            <a:xfrm>
              <a:off x="1408513" y="2112340"/>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7" name="Ellips 46">
              <a:extLst>
                <a:ext uri="{FF2B5EF4-FFF2-40B4-BE49-F238E27FC236}">
                  <a16:creationId xmlns:a16="http://schemas.microsoft.com/office/drawing/2014/main" id="{89078B17-B5AE-4163-9AAD-7D5BEA947CD4}"/>
                </a:ext>
              </a:extLst>
            </p:cNvPr>
            <p:cNvSpPr>
              <a:spLocks noChangeAspect="1"/>
            </p:cNvSpPr>
            <p:nvPr/>
          </p:nvSpPr>
          <p:spPr>
            <a:xfrm>
              <a:off x="2126468" y="1387923"/>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8" name="Ellips 47">
              <a:extLst>
                <a:ext uri="{FF2B5EF4-FFF2-40B4-BE49-F238E27FC236}">
                  <a16:creationId xmlns:a16="http://schemas.microsoft.com/office/drawing/2014/main" id="{F496D64A-E322-43E1-B757-96BE24D8BAE1}"/>
                </a:ext>
              </a:extLst>
            </p:cNvPr>
            <p:cNvSpPr>
              <a:spLocks noChangeAspect="1"/>
            </p:cNvSpPr>
            <p:nvPr/>
          </p:nvSpPr>
          <p:spPr>
            <a:xfrm>
              <a:off x="691958" y="1393826"/>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49" name="Grupp 48">
              <a:extLst>
                <a:ext uri="{FF2B5EF4-FFF2-40B4-BE49-F238E27FC236}">
                  <a16:creationId xmlns:a16="http://schemas.microsoft.com/office/drawing/2014/main" id="{7B644317-9FDA-48EE-BCA6-8F7D113C9920}"/>
                </a:ext>
              </a:extLst>
            </p:cNvPr>
            <p:cNvGrpSpPr/>
            <p:nvPr/>
          </p:nvGrpSpPr>
          <p:grpSpPr>
            <a:xfrm rot="1813151">
              <a:off x="691258" y="668547"/>
              <a:ext cx="1566857" cy="1570861"/>
              <a:chOff x="645919" y="995229"/>
              <a:chExt cx="1566857" cy="1570861"/>
            </a:xfrm>
          </p:grpSpPr>
          <p:sp>
            <p:nvSpPr>
              <p:cNvPr id="55" name="Ellips 54">
                <a:extLst>
                  <a:ext uri="{FF2B5EF4-FFF2-40B4-BE49-F238E27FC236}">
                    <a16:creationId xmlns:a16="http://schemas.microsoft.com/office/drawing/2014/main" id="{DCE7822A-BA7F-454A-9BED-A77D0378E45A}"/>
                  </a:ext>
                </a:extLst>
              </p:cNvPr>
              <p:cNvSpPr>
                <a:spLocks noChangeAspect="1"/>
              </p:cNvSpPr>
              <p:nvPr/>
            </p:nvSpPr>
            <p:spPr>
              <a:xfrm>
                <a:off x="1366233" y="995229"/>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6" name="Ellips 55">
                <a:extLst>
                  <a:ext uri="{FF2B5EF4-FFF2-40B4-BE49-F238E27FC236}">
                    <a16:creationId xmlns:a16="http://schemas.microsoft.com/office/drawing/2014/main" id="{26AB8CB7-91CB-4B39-A83D-740C565EB7A6}"/>
                  </a:ext>
                </a:extLst>
              </p:cNvPr>
              <p:cNvSpPr>
                <a:spLocks noChangeAspect="1"/>
              </p:cNvSpPr>
              <p:nvPr/>
            </p:nvSpPr>
            <p:spPr>
              <a:xfrm>
                <a:off x="1362474" y="2433743"/>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7" name="Ellips 56">
                <a:extLst>
                  <a:ext uri="{FF2B5EF4-FFF2-40B4-BE49-F238E27FC236}">
                    <a16:creationId xmlns:a16="http://schemas.microsoft.com/office/drawing/2014/main" id="{D6E784AF-007D-4AE4-A8E5-1586CC4D1B1C}"/>
                  </a:ext>
                </a:extLst>
              </p:cNvPr>
              <p:cNvSpPr>
                <a:spLocks noChangeAspect="1"/>
              </p:cNvSpPr>
              <p:nvPr/>
            </p:nvSpPr>
            <p:spPr>
              <a:xfrm>
                <a:off x="2080429" y="1709326"/>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8" name="Ellips 57">
                <a:extLst>
                  <a:ext uri="{FF2B5EF4-FFF2-40B4-BE49-F238E27FC236}">
                    <a16:creationId xmlns:a16="http://schemas.microsoft.com/office/drawing/2014/main" id="{4E3586D3-CB21-4796-91E6-CBFB6ACB2087}"/>
                  </a:ext>
                </a:extLst>
              </p:cNvPr>
              <p:cNvSpPr>
                <a:spLocks noChangeAspect="1"/>
              </p:cNvSpPr>
              <p:nvPr/>
            </p:nvSpPr>
            <p:spPr>
              <a:xfrm>
                <a:off x="645919" y="1715229"/>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50" name="Grupp 49">
              <a:extLst>
                <a:ext uri="{FF2B5EF4-FFF2-40B4-BE49-F238E27FC236}">
                  <a16:creationId xmlns:a16="http://schemas.microsoft.com/office/drawing/2014/main" id="{B5EFFBE7-83C1-4CCD-A00A-2E004CA4F8B9}"/>
                </a:ext>
              </a:extLst>
            </p:cNvPr>
            <p:cNvGrpSpPr/>
            <p:nvPr/>
          </p:nvGrpSpPr>
          <p:grpSpPr>
            <a:xfrm rot="3600077">
              <a:off x="691958" y="673826"/>
              <a:ext cx="1566857" cy="1570861"/>
              <a:chOff x="645919" y="995229"/>
              <a:chExt cx="1566857" cy="1570861"/>
            </a:xfrm>
          </p:grpSpPr>
          <p:sp>
            <p:nvSpPr>
              <p:cNvPr id="51" name="Ellips 50">
                <a:extLst>
                  <a:ext uri="{FF2B5EF4-FFF2-40B4-BE49-F238E27FC236}">
                    <a16:creationId xmlns:a16="http://schemas.microsoft.com/office/drawing/2014/main" id="{325CB488-7B8D-48F5-A897-F48690BC8A1B}"/>
                  </a:ext>
                </a:extLst>
              </p:cNvPr>
              <p:cNvSpPr>
                <a:spLocks noChangeAspect="1"/>
              </p:cNvSpPr>
              <p:nvPr/>
            </p:nvSpPr>
            <p:spPr>
              <a:xfrm>
                <a:off x="1366233" y="995229"/>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2" name="Ellips 51">
                <a:extLst>
                  <a:ext uri="{FF2B5EF4-FFF2-40B4-BE49-F238E27FC236}">
                    <a16:creationId xmlns:a16="http://schemas.microsoft.com/office/drawing/2014/main" id="{2FEA4DFC-3AC2-4ABF-B36F-CCFDF9A95071}"/>
                  </a:ext>
                </a:extLst>
              </p:cNvPr>
              <p:cNvSpPr>
                <a:spLocks noChangeAspect="1"/>
              </p:cNvSpPr>
              <p:nvPr/>
            </p:nvSpPr>
            <p:spPr>
              <a:xfrm>
                <a:off x="1362474" y="2433743"/>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3" name="Ellips 52">
                <a:extLst>
                  <a:ext uri="{FF2B5EF4-FFF2-40B4-BE49-F238E27FC236}">
                    <a16:creationId xmlns:a16="http://schemas.microsoft.com/office/drawing/2014/main" id="{1AC04D41-BB9F-4167-8698-E8EFDBE62BAB}"/>
                  </a:ext>
                </a:extLst>
              </p:cNvPr>
              <p:cNvSpPr>
                <a:spLocks noChangeAspect="1"/>
              </p:cNvSpPr>
              <p:nvPr/>
            </p:nvSpPr>
            <p:spPr>
              <a:xfrm>
                <a:off x="2080429" y="1709326"/>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4" name="Ellips 53">
                <a:extLst>
                  <a:ext uri="{FF2B5EF4-FFF2-40B4-BE49-F238E27FC236}">
                    <a16:creationId xmlns:a16="http://schemas.microsoft.com/office/drawing/2014/main" id="{81F2AEED-5BDC-4E32-89C2-CEB52B5494F2}"/>
                  </a:ext>
                </a:extLst>
              </p:cNvPr>
              <p:cNvSpPr>
                <a:spLocks noChangeAspect="1"/>
              </p:cNvSpPr>
              <p:nvPr/>
            </p:nvSpPr>
            <p:spPr>
              <a:xfrm>
                <a:off x="645919" y="1715229"/>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cxnSp>
        <p:nvCxnSpPr>
          <p:cNvPr id="74" name="Rak koppling 73">
            <a:extLst>
              <a:ext uri="{FF2B5EF4-FFF2-40B4-BE49-F238E27FC236}">
                <a16:creationId xmlns:a16="http://schemas.microsoft.com/office/drawing/2014/main" id="{380DF7B2-90B6-4AC3-AF60-FB5A98C1ADCB}"/>
              </a:ext>
            </a:extLst>
          </p:cNvPr>
          <p:cNvCxnSpPr>
            <a:cxnSpLocks/>
          </p:cNvCxnSpPr>
          <p:nvPr/>
        </p:nvCxnSpPr>
        <p:spPr>
          <a:xfrm>
            <a:off x="10104715" y="4828086"/>
            <a:ext cx="188354" cy="179476"/>
          </a:xfrm>
          <a:prstGeom prst="line">
            <a:avLst/>
          </a:prstGeom>
          <a:ln w="12700">
            <a:solidFill>
              <a:schemeClr val="tx1"/>
            </a:solidFill>
            <a:prstDash val="sysDash"/>
            <a:headEnd type="triangle" w="med" len="sm"/>
            <a:tailEnd type="triangle" w="med" len="sm"/>
          </a:ln>
        </p:spPr>
        <p:style>
          <a:lnRef idx="1">
            <a:schemeClr val="accent1"/>
          </a:lnRef>
          <a:fillRef idx="0">
            <a:schemeClr val="accent1"/>
          </a:fillRef>
          <a:effectRef idx="0">
            <a:schemeClr val="accent1"/>
          </a:effectRef>
          <a:fontRef idx="minor">
            <a:schemeClr val="tx1"/>
          </a:fontRef>
        </p:style>
      </p:cxnSp>
      <p:grpSp>
        <p:nvGrpSpPr>
          <p:cNvPr id="9" name="Grupp 8">
            <a:extLst>
              <a:ext uri="{FF2B5EF4-FFF2-40B4-BE49-F238E27FC236}">
                <a16:creationId xmlns:a16="http://schemas.microsoft.com/office/drawing/2014/main" id="{BD7DAF44-36CA-4557-ADB1-AF993A126760}"/>
              </a:ext>
            </a:extLst>
          </p:cNvPr>
          <p:cNvGrpSpPr/>
          <p:nvPr/>
        </p:nvGrpSpPr>
        <p:grpSpPr>
          <a:xfrm>
            <a:off x="9556371" y="4301871"/>
            <a:ext cx="576000" cy="576000"/>
            <a:chOff x="9556371" y="4301871"/>
            <a:chExt cx="576000" cy="576000"/>
          </a:xfrm>
        </p:grpSpPr>
        <p:sp>
          <p:nvSpPr>
            <p:cNvPr id="59" name="Pratbubbla: oval 58">
              <a:extLst>
                <a:ext uri="{FF2B5EF4-FFF2-40B4-BE49-F238E27FC236}">
                  <a16:creationId xmlns:a16="http://schemas.microsoft.com/office/drawing/2014/main" id="{DA6D82EF-688E-4794-BFE1-BE6721D408D5}"/>
                </a:ext>
              </a:extLst>
            </p:cNvPr>
            <p:cNvSpPr>
              <a:spLocks noChangeAspect="1"/>
            </p:cNvSpPr>
            <p:nvPr/>
          </p:nvSpPr>
          <p:spPr>
            <a:xfrm rot="8100000">
              <a:off x="9556371" y="4301871"/>
              <a:ext cx="576000" cy="576000"/>
            </a:xfrm>
            <a:prstGeom prst="wedgeEllipseCallout">
              <a:avLst>
                <a:gd name="adj1" fmla="val 41"/>
                <a:gd name="adj2" fmla="val 71323"/>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pic>
          <p:nvPicPr>
            <p:cNvPr id="75" name="Bildobjekt 74">
              <a:extLst>
                <a:ext uri="{FF2B5EF4-FFF2-40B4-BE49-F238E27FC236}">
                  <a16:creationId xmlns:a16="http://schemas.microsoft.com/office/drawing/2014/main" id="{627D7C7A-2CFA-485E-A2D2-C4261F4D4BF7}"/>
                </a:ext>
              </a:extLst>
            </p:cNvPr>
            <p:cNvPicPr>
              <a:picLocks noChangeAspect="1"/>
            </p:cNvPicPr>
            <p:nvPr/>
          </p:nvPicPr>
          <p:blipFill>
            <a:blip r:embed="rId10" cstate="hq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9680327" y="4429435"/>
              <a:ext cx="293187" cy="316939"/>
            </a:xfrm>
            <a:prstGeom prst="rect">
              <a:avLst/>
            </a:prstGeom>
          </p:spPr>
        </p:pic>
      </p:grpSp>
    </p:spTree>
    <p:extLst>
      <p:ext uri="{BB962C8B-B14F-4D97-AF65-F5344CB8AC3E}">
        <p14:creationId xmlns:p14="http://schemas.microsoft.com/office/powerpoint/2010/main" val="1554105007"/>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nodeType="afterEffect">
                                  <p:stCondLst>
                                    <p:cond delay="50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anim calcmode="lin" valueType="num">
                                      <p:cBhvr>
                                        <p:cTn id="10" dur="500" fill="hold"/>
                                        <p:tgtEl>
                                          <p:spTgt spid="9"/>
                                        </p:tgtEl>
                                        <p:attrNameLst>
                                          <p:attrName>ppt_x</p:attrName>
                                        </p:attrNameLst>
                                      </p:cBhvr>
                                      <p:tavLst>
                                        <p:tav tm="0">
                                          <p:val>
                                            <p:fltVal val="0.5"/>
                                          </p:val>
                                        </p:tav>
                                        <p:tav tm="100000">
                                          <p:val>
                                            <p:strVal val="#ppt_x"/>
                                          </p:val>
                                        </p:tav>
                                      </p:tavLst>
                                    </p:anim>
                                    <p:anim calcmode="lin" valueType="num">
                                      <p:cBhvr>
                                        <p:cTn id="11" dur="500" fill="hold"/>
                                        <p:tgtEl>
                                          <p:spTgt spid="9"/>
                                        </p:tgtEl>
                                        <p:attrNameLst>
                                          <p:attrName>ppt_y</p:attrName>
                                        </p:attrNameLst>
                                      </p:cBhvr>
                                      <p:tavLst>
                                        <p:tav tm="0">
                                          <p:val>
                                            <p:fltVal val="0.5"/>
                                          </p:val>
                                        </p:tav>
                                        <p:tav tm="100000">
                                          <p:val>
                                            <p:strVal val="#ppt_y"/>
                                          </p:val>
                                        </p:tav>
                                      </p:tavLst>
                                    </p:anim>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74"/>
                                        </p:tgtEl>
                                        <p:attrNameLst>
                                          <p:attrName>style.visibility</p:attrName>
                                        </p:attrNameLst>
                                      </p:cBhvr>
                                      <p:to>
                                        <p:strVal val="visible"/>
                                      </p:to>
                                    </p:set>
                                    <p:animEffect transition="in" filter="wipe(left)">
                                      <p:cBhvr>
                                        <p:cTn id="15" dur="500"/>
                                        <p:tgtEl>
                                          <p:spTgt spid="74"/>
                                        </p:tgtEl>
                                      </p:cBhvr>
                                    </p:animEffect>
                                  </p:childTnLst>
                                </p:cTn>
                              </p:par>
                              <p:par>
                                <p:cTn id="16" presetID="53" presetClass="entr" presetSubtype="16" fill="hold" nodeType="withEffect">
                                  <p:stCondLst>
                                    <p:cond delay="0"/>
                                  </p:stCondLst>
                                  <p:childTnLst>
                                    <p:set>
                                      <p:cBhvr>
                                        <p:cTn id="17" dur="1" fill="hold">
                                          <p:stCondLst>
                                            <p:cond delay="0"/>
                                          </p:stCondLst>
                                        </p:cTn>
                                        <p:tgtEl>
                                          <p:spTgt spid="41"/>
                                        </p:tgtEl>
                                        <p:attrNameLst>
                                          <p:attrName>style.visibility</p:attrName>
                                        </p:attrNameLst>
                                      </p:cBhvr>
                                      <p:to>
                                        <p:strVal val="visible"/>
                                      </p:to>
                                    </p:set>
                                    <p:anim calcmode="lin" valueType="num">
                                      <p:cBhvr>
                                        <p:cTn id="18" dur="500" fill="hold"/>
                                        <p:tgtEl>
                                          <p:spTgt spid="41"/>
                                        </p:tgtEl>
                                        <p:attrNameLst>
                                          <p:attrName>ppt_w</p:attrName>
                                        </p:attrNameLst>
                                      </p:cBhvr>
                                      <p:tavLst>
                                        <p:tav tm="0">
                                          <p:val>
                                            <p:fltVal val="0"/>
                                          </p:val>
                                        </p:tav>
                                        <p:tav tm="100000">
                                          <p:val>
                                            <p:strVal val="#ppt_w"/>
                                          </p:val>
                                        </p:tav>
                                      </p:tavLst>
                                    </p:anim>
                                    <p:anim calcmode="lin" valueType="num">
                                      <p:cBhvr>
                                        <p:cTn id="19" dur="500" fill="hold"/>
                                        <p:tgtEl>
                                          <p:spTgt spid="41"/>
                                        </p:tgtEl>
                                        <p:attrNameLst>
                                          <p:attrName>ppt_h</p:attrName>
                                        </p:attrNameLst>
                                      </p:cBhvr>
                                      <p:tavLst>
                                        <p:tav tm="0">
                                          <p:val>
                                            <p:fltVal val="0"/>
                                          </p:val>
                                        </p:tav>
                                        <p:tav tm="100000">
                                          <p:val>
                                            <p:strVal val="#ppt_h"/>
                                          </p:val>
                                        </p:tav>
                                      </p:tavLst>
                                    </p:anim>
                                    <p:animEffect transition="in" filter="fade">
                                      <p:cBhvr>
                                        <p:cTn id="20"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837ADD0B-D914-416C-869C-9D8C200503D3}"/>
              </a:ext>
            </a:extLst>
          </p:cNvPr>
          <p:cNvSpPr>
            <a:spLocks noGrp="1"/>
          </p:cNvSpPr>
          <p:nvPr>
            <p:ph type="title"/>
          </p:nvPr>
        </p:nvSpPr>
        <p:spPr/>
        <p:txBody>
          <a:bodyPr/>
          <a:lstStyle/>
          <a:p>
            <a:r>
              <a:rPr lang="sv-SE" dirty="0"/>
              <a:t>Lokal nivå</a:t>
            </a:r>
            <a:endParaRPr lang="sv-SE" b="0" dirty="0"/>
          </a:p>
        </p:txBody>
      </p:sp>
      <p:sp>
        <p:nvSpPr>
          <p:cNvPr id="8" name="Underrubrik 7">
            <a:extLst>
              <a:ext uri="{FF2B5EF4-FFF2-40B4-BE49-F238E27FC236}">
                <a16:creationId xmlns:a16="http://schemas.microsoft.com/office/drawing/2014/main" id="{76BFE554-A0D5-4F98-9785-A742DAB6497A}"/>
              </a:ext>
            </a:extLst>
          </p:cNvPr>
          <p:cNvSpPr>
            <a:spLocks noGrp="1"/>
          </p:cNvSpPr>
          <p:nvPr>
            <p:ph type="subTitle" idx="1"/>
          </p:nvPr>
        </p:nvSpPr>
        <p:spPr>
          <a:xfrm>
            <a:off x="3427906" y="1665027"/>
            <a:ext cx="5719506" cy="1015663"/>
          </a:xfrm>
        </p:spPr>
        <p:txBody>
          <a:bodyPr/>
          <a:lstStyle/>
          <a:p>
            <a:r>
              <a:rPr lang="sv-SE" dirty="0"/>
              <a:t>Uppföljning &amp; analys på individ- och verksamhetsnivå</a:t>
            </a:r>
          </a:p>
        </p:txBody>
      </p:sp>
      <p:sp>
        <p:nvSpPr>
          <p:cNvPr id="5" name="Platshållare för text 4">
            <a:extLst>
              <a:ext uri="{FF2B5EF4-FFF2-40B4-BE49-F238E27FC236}">
                <a16:creationId xmlns:a16="http://schemas.microsoft.com/office/drawing/2014/main" id="{F80CFD74-3510-4B8F-A77B-A8851E74AAA8}"/>
              </a:ext>
            </a:extLst>
          </p:cNvPr>
          <p:cNvSpPr>
            <a:spLocks noGrp="1"/>
          </p:cNvSpPr>
          <p:nvPr>
            <p:ph type="body" sz="quarter" idx="13"/>
          </p:nvPr>
        </p:nvSpPr>
        <p:spPr>
          <a:xfrm>
            <a:off x="3427413" y="2839260"/>
            <a:ext cx="5719762" cy="1631216"/>
          </a:xfrm>
        </p:spPr>
        <p:txBody>
          <a:bodyPr/>
          <a:lstStyle/>
          <a:p>
            <a:r>
              <a:rPr lang="sv-SE" dirty="0"/>
              <a:t>Genomför individbaserad systematisk uppföljning</a:t>
            </a:r>
          </a:p>
          <a:p>
            <a:r>
              <a:rPr lang="sv-SE" dirty="0"/>
              <a:t>Utför egenkontroll</a:t>
            </a:r>
          </a:p>
          <a:p>
            <a:r>
              <a:rPr lang="sv-SE" dirty="0"/>
              <a:t>Genomför brukarundersökningar och brukarrevisioner</a:t>
            </a:r>
          </a:p>
          <a:p>
            <a:r>
              <a:rPr lang="sv-SE" dirty="0"/>
              <a:t>Samlar in data till Öppna jämförelser och andra nationella datainsamlingar</a:t>
            </a:r>
          </a:p>
        </p:txBody>
      </p:sp>
      <p:grpSp>
        <p:nvGrpSpPr>
          <p:cNvPr id="75" name="Grupp 74">
            <a:extLst>
              <a:ext uri="{FF2B5EF4-FFF2-40B4-BE49-F238E27FC236}">
                <a16:creationId xmlns:a16="http://schemas.microsoft.com/office/drawing/2014/main" id="{A512EBCE-AA85-4EEE-AB0E-6C14B06D0431}"/>
              </a:ext>
            </a:extLst>
          </p:cNvPr>
          <p:cNvGrpSpPr/>
          <p:nvPr/>
        </p:nvGrpSpPr>
        <p:grpSpPr>
          <a:xfrm>
            <a:off x="1082790" y="538182"/>
            <a:ext cx="1260000" cy="1260000"/>
            <a:chOff x="4082332" y="5442108"/>
            <a:chExt cx="1260000" cy="1260000"/>
          </a:xfrm>
        </p:grpSpPr>
        <p:sp>
          <p:nvSpPr>
            <p:cNvPr id="49" name="Ellips 48">
              <a:extLst>
                <a:ext uri="{FF2B5EF4-FFF2-40B4-BE49-F238E27FC236}">
                  <a16:creationId xmlns:a16="http://schemas.microsoft.com/office/drawing/2014/main" id="{8EA0BF96-5D6E-44BD-9D9B-B380B244B602}"/>
                </a:ext>
              </a:extLst>
            </p:cNvPr>
            <p:cNvSpPr>
              <a:spLocks noChangeAspect="1"/>
            </p:cNvSpPr>
            <p:nvPr/>
          </p:nvSpPr>
          <p:spPr>
            <a:xfrm>
              <a:off x="4082332" y="5442108"/>
              <a:ext cx="1260000" cy="1260000"/>
            </a:xfrm>
            <a:prstGeom prst="ellipse">
              <a:avLst/>
            </a:prstGeom>
            <a:solidFill>
              <a:schemeClr val="accent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54" name="Bildobjekt 53">
              <a:extLst>
                <a:ext uri="{FF2B5EF4-FFF2-40B4-BE49-F238E27FC236}">
                  <a16:creationId xmlns:a16="http://schemas.microsoft.com/office/drawing/2014/main" id="{9E44974B-9D3D-42D4-BE2E-7F04BEC9D2FC}"/>
                </a:ext>
              </a:extLst>
            </p:cNvPr>
            <p:cNvPicPr>
              <a:picLocks noChangeAspect="1"/>
            </p:cNvPicPr>
            <p:nvPr/>
          </p:nvPicPr>
          <p:blipFill>
            <a:blip r:embed="rId2" cstate="hq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4356220" y="5723773"/>
              <a:ext cx="725872" cy="600433"/>
            </a:xfrm>
            <a:prstGeom prst="rect">
              <a:avLst/>
            </a:prstGeom>
          </p:spPr>
        </p:pic>
      </p:grpSp>
      <p:grpSp>
        <p:nvGrpSpPr>
          <p:cNvPr id="29" name="Grupp 28">
            <a:extLst>
              <a:ext uri="{FF2B5EF4-FFF2-40B4-BE49-F238E27FC236}">
                <a16:creationId xmlns:a16="http://schemas.microsoft.com/office/drawing/2014/main" id="{FA5EFC5A-D18D-436F-95D5-FE9E73621CAE}"/>
              </a:ext>
            </a:extLst>
          </p:cNvPr>
          <p:cNvGrpSpPr/>
          <p:nvPr/>
        </p:nvGrpSpPr>
        <p:grpSpPr>
          <a:xfrm>
            <a:off x="623888" y="1024225"/>
            <a:ext cx="292775" cy="292775"/>
            <a:chOff x="1670991" y="3328674"/>
            <a:chExt cx="1260000" cy="1260000"/>
          </a:xfrm>
        </p:grpSpPr>
        <p:sp>
          <p:nvSpPr>
            <p:cNvPr id="30" name="Ellips 29">
              <a:hlinkClick r:id="rId3" action="ppaction://hlinksldjump"/>
              <a:extLst>
                <a:ext uri="{FF2B5EF4-FFF2-40B4-BE49-F238E27FC236}">
                  <a16:creationId xmlns:a16="http://schemas.microsoft.com/office/drawing/2014/main" id="{3EE74253-87E9-45C1-ADBF-B0A18065339A}"/>
                </a:ext>
              </a:extLst>
            </p:cNvPr>
            <p:cNvSpPr>
              <a:spLocks noChangeAspect="1"/>
            </p:cNvSpPr>
            <p:nvPr/>
          </p:nvSpPr>
          <p:spPr>
            <a:xfrm>
              <a:off x="1670991" y="3328674"/>
              <a:ext cx="1260000" cy="1260000"/>
            </a:xfrm>
            <a:prstGeom prst="ellipse">
              <a:avLst/>
            </a:prstGeom>
            <a:solidFill>
              <a:schemeClr val="accent1"/>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1" name="Bildobjekt 30">
              <a:hlinkClick r:id="rId3" action="ppaction://hlinksldjump"/>
              <a:extLst>
                <a:ext uri="{FF2B5EF4-FFF2-40B4-BE49-F238E27FC236}">
                  <a16:creationId xmlns:a16="http://schemas.microsoft.com/office/drawing/2014/main" id="{A04DAC12-0C05-4AF7-B85C-80FDB2E55FBB}"/>
                </a:ext>
              </a:extLst>
            </p:cNvPr>
            <p:cNvPicPr>
              <a:picLocks noChangeAspect="1"/>
            </p:cNvPicPr>
            <p:nvPr/>
          </p:nvPicPr>
          <p:blipFill>
            <a:blip r:embed="rId4" cstate="hq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966783" y="3616747"/>
              <a:ext cx="628414" cy="679324"/>
            </a:xfrm>
            <a:prstGeom prst="rect">
              <a:avLst/>
            </a:prstGeom>
          </p:spPr>
        </p:pic>
      </p:grpSp>
      <p:grpSp>
        <p:nvGrpSpPr>
          <p:cNvPr id="40" name="Grupp 39">
            <a:extLst>
              <a:ext uri="{FF2B5EF4-FFF2-40B4-BE49-F238E27FC236}">
                <a16:creationId xmlns:a16="http://schemas.microsoft.com/office/drawing/2014/main" id="{92A49758-C409-4A7B-992E-C5BA21A12E88}"/>
              </a:ext>
            </a:extLst>
          </p:cNvPr>
          <p:cNvGrpSpPr>
            <a:grpSpLocks noChangeAspect="1"/>
          </p:cNvGrpSpPr>
          <p:nvPr/>
        </p:nvGrpSpPr>
        <p:grpSpPr>
          <a:xfrm>
            <a:off x="10113738" y="4830923"/>
            <a:ext cx="1330070" cy="1334540"/>
            <a:chOff x="689956" y="668547"/>
            <a:chExt cx="1570861" cy="1576140"/>
          </a:xfrm>
        </p:grpSpPr>
        <p:sp>
          <p:nvSpPr>
            <p:cNvPr id="41" name="Ellips 40">
              <a:extLst>
                <a:ext uri="{FF2B5EF4-FFF2-40B4-BE49-F238E27FC236}">
                  <a16:creationId xmlns:a16="http://schemas.microsoft.com/office/drawing/2014/main" id="{2E1A2B94-1C46-4D4E-8B70-424050CC6709}"/>
                </a:ext>
              </a:extLst>
            </p:cNvPr>
            <p:cNvSpPr>
              <a:spLocks noChangeAspect="1"/>
            </p:cNvSpPr>
            <p:nvPr/>
          </p:nvSpPr>
          <p:spPr>
            <a:xfrm>
              <a:off x="754687" y="740000"/>
              <a:ext cx="1440000" cy="1440000"/>
            </a:xfrm>
            <a:prstGeom prst="ellipse">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2" name="Ellips 41">
              <a:extLst>
                <a:ext uri="{FF2B5EF4-FFF2-40B4-BE49-F238E27FC236}">
                  <a16:creationId xmlns:a16="http://schemas.microsoft.com/office/drawing/2014/main" id="{EE15C2E3-3733-4800-8CCC-FE0C7BA90A6B}"/>
                </a:ext>
              </a:extLst>
            </p:cNvPr>
            <p:cNvSpPr>
              <a:spLocks noChangeAspect="1"/>
            </p:cNvSpPr>
            <p:nvPr/>
          </p:nvSpPr>
          <p:spPr>
            <a:xfrm>
              <a:off x="898687" y="868881"/>
              <a:ext cx="1152000" cy="1152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3" name="Rektangel 42">
              <a:extLst>
                <a:ext uri="{FF2B5EF4-FFF2-40B4-BE49-F238E27FC236}">
                  <a16:creationId xmlns:a16="http://schemas.microsoft.com/office/drawing/2014/main" id="{F07F8E96-5A9E-4822-A3DD-5249CA931D6C}"/>
                </a:ext>
              </a:extLst>
            </p:cNvPr>
            <p:cNvSpPr/>
            <p:nvPr/>
          </p:nvSpPr>
          <p:spPr>
            <a:xfrm>
              <a:off x="844687" y="1290992"/>
              <a:ext cx="1260000" cy="290796"/>
            </a:xfrm>
            <a:prstGeom prst="rect">
              <a:avLst/>
            </a:prstGeom>
          </p:spPr>
          <p:txBody>
            <a:bodyPr wrap="square" lIns="0" tIns="0" rIns="0" bIns="0">
              <a:spAutoFit/>
            </a:bodyPr>
            <a:lstStyle/>
            <a:p>
              <a:pPr algn="ctr"/>
              <a:r>
                <a:rPr lang="sv-SE" sz="1600" b="1" spc="-50" dirty="0">
                  <a:solidFill>
                    <a:schemeClr val="bg1"/>
                  </a:solidFill>
                </a:rPr>
                <a:t>Brukare</a:t>
              </a:r>
            </a:p>
          </p:txBody>
        </p:sp>
        <p:sp>
          <p:nvSpPr>
            <p:cNvPr id="44" name="Ellips 43">
              <a:extLst>
                <a:ext uri="{FF2B5EF4-FFF2-40B4-BE49-F238E27FC236}">
                  <a16:creationId xmlns:a16="http://schemas.microsoft.com/office/drawing/2014/main" id="{4E521B4E-964E-40C8-94F0-6561F2596C2D}"/>
                </a:ext>
              </a:extLst>
            </p:cNvPr>
            <p:cNvSpPr>
              <a:spLocks noChangeAspect="1"/>
            </p:cNvSpPr>
            <p:nvPr/>
          </p:nvSpPr>
          <p:spPr>
            <a:xfrm>
              <a:off x="1412272" y="673826"/>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5" name="Ellips 44">
              <a:extLst>
                <a:ext uri="{FF2B5EF4-FFF2-40B4-BE49-F238E27FC236}">
                  <a16:creationId xmlns:a16="http://schemas.microsoft.com/office/drawing/2014/main" id="{F74CDCE0-A8B3-4141-BDAA-F1D73CF091DA}"/>
                </a:ext>
              </a:extLst>
            </p:cNvPr>
            <p:cNvSpPr>
              <a:spLocks noChangeAspect="1"/>
            </p:cNvSpPr>
            <p:nvPr/>
          </p:nvSpPr>
          <p:spPr>
            <a:xfrm>
              <a:off x="1408513" y="2112340"/>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6" name="Ellips 45">
              <a:extLst>
                <a:ext uri="{FF2B5EF4-FFF2-40B4-BE49-F238E27FC236}">
                  <a16:creationId xmlns:a16="http://schemas.microsoft.com/office/drawing/2014/main" id="{0DDBB8CB-88C5-43CA-B784-3F2605A7C1A9}"/>
                </a:ext>
              </a:extLst>
            </p:cNvPr>
            <p:cNvSpPr>
              <a:spLocks noChangeAspect="1"/>
            </p:cNvSpPr>
            <p:nvPr/>
          </p:nvSpPr>
          <p:spPr>
            <a:xfrm>
              <a:off x="2126468" y="1387923"/>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7" name="Ellips 46">
              <a:extLst>
                <a:ext uri="{FF2B5EF4-FFF2-40B4-BE49-F238E27FC236}">
                  <a16:creationId xmlns:a16="http://schemas.microsoft.com/office/drawing/2014/main" id="{DABE1055-9EEE-4EEE-89A4-ED93E1493309}"/>
                </a:ext>
              </a:extLst>
            </p:cNvPr>
            <p:cNvSpPr>
              <a:spLocks noChangeAspect="1"/>
            </p:cNvSpPr>
            <p:nvPr/>
          </p:nvSpPr>
          <p:spPr>
            <a:xfrm>
              <a:off x="691958" y="1393826"/>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48" name="Grupp 47">
              <a:extLst>
                <a:ext uri="{FF2B5EF4-FFF2-40B4-BE49-F238E27FC236}">
                  <a16:creationId xmlns:a16="http://schemas.microsoft.com/office/drawing/2014/main" id="{034C793E-BB22-4428-84E0-0DF90C971AD6}"/>
                </a:ext>
              </a:extLst>
            </p:cNvPr>
            <p:cNvGrpSpPr/>
            <p:nvPr/>
          </p:nvGrpSpPr>
          <p:grpSpPr>
            <a:xfrm rot="1813151">
              <a:off x="691258" y="668547"/>
              <a:ext cx="1566857" cy="1570861"/>
              <a:chOff x="645919" y="995229"/>
              <a:chExt cx="1566857" cy="1570861"/>
            </a:xfrm>
          </p:grpSpPr>
          <p:sp>
            <p:nvSpPr>
              <p:cNvPr id="56" name="Ellips 55">
                <a:extLst>
                  <a:ext uri="{FF2B5EF4-FFF2-40B4-BE49-F238E27FC236}">
                    <a16:creationId xmlns:a16="http://schemas.microsoft.com/office/drawing/2014/main" id="{FD58B301-567B-42F0-BF53-96AA49273A08}"/>
                  </a:ext>
                </a:extLst>
              </p:cNvPr>
              <p:cNvSpPr>
                <a:spLocks noChangeAspect="1"/>
              </p:cNvSpPr>
              <p:nvPr/>
            </p:nvSpPr>
            <p:spPr>
              <a:xfrm>
                <a:off x="1366233" y="995229"/>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7" name="Ellips 56">
                <a:extLst>
                  <a:ext uri="{FF2B5EF4-FFF2-40B4-BE49-F238E27FC236}">
                    <a16:creationId xmlns:a16="http://schemas.microsoft.com/office/drawing/2014/main" id="{F55EDE78-EE0E-4514-9847-C8C72473DED6}"/>
                  </a:ext>
                </a:extLst>
              </p:cNvPr>
              <p:cNvSpPr>
                <a:spLocks noChangeAspect="1"/>
              </p:cNvSpPr>
              <p:nvPr/>
            </p:nvSpPr>
            <p:spPr>
              <a:xfrm>
                <a:off x="1362474" y="2433743"/>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8" name="Ellips 57">
                <a:extLst>
                  <a:ext uri="{FF2B5EF4-FFF2-40B4-BE49-F238E27FC236}">
                    <a16:creationId xmlns:a16="http://schemas.microsoft.com/office/drawing/2014/main" id="{C1A213FC-D240-4789-921E-DFFC0A272660}"/>
                  </a:ext>
                </a:extLst>
              </p:cNvPr>
              <p:cNvSpPr>
                <a:spLocks noChangeAspect="1"/>
              </p:cNvSpPr>
              <p:nvPr/>
            </p:nvSpPr>
            <p:spPr>
              <a:xfrm>
                <a:off x="2080429" y="1709326"/>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9" name="Ellips 58">
                <a:extLst>
                  <a:ext uri="{FF2B5EF4-FFF2-40B4-BE49-F238E27FC236}">
                    <a16:creationId xmlns:a16="http://schemas.microsoft.com/office/drawing/2014/main" id="{E61F48B7-0C47-4117-9785-3A41F063E974}"/>
                  </a:ext>
                </a:extLst>
              </p:cNvPr>
              <p:cNvSpPr>
                <a:spLocks noChangeAspect="1"/>
              </p:cNvSpPr>
              <p:nvPr/>
            </p:nvSpPr>
            <p:spPr>
              <a:xfrm>
                <a:off x="645919" y="1715229"/>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50" name="Grupp 49">
              <a:extLst>
                <a:ext uri="{FF2B5EF4-FFF2-40B4-BE49-F238E27FC236}">
                  <a16:creationId xmlns:a16="http://schemas.microsoft.com/office/drawing/2014/main" id="{10217C63-049C-46E6-8498-9E6602B3EC77}"/>
                </a:ext>
              </a:extLst>
            </p:cNvPr>
            <p:cNvGrpSpPr/>
            <p:nvPr/>
          </p:nvGrpSpPr>
          <p:grpSpPr>
            <a:xfrm rot="3600077">
              <a:off x="691958" y="673826"/>
              <a:ext cx="1566857" cy="1570861"/>
              <a:chOff x="645919" y="995229"/>
              <a:chExt cx="1566857" cy="1570861"/>
            </a:xfrm>
          </p:grpSpPr>
          <p:sp>
            <p:nvSpPr>
              <p:cNvPr id="51" name="Ellips 50">
                <a:extLst>
                  <a:ext uri="{FF2B5EF4-FFF2-40B4-BE49-F238E27FC236}">
                    <a16:creationId xmlns:a16="http://schemas.microsoft.com/office/drawing/2014/main" id="{035C9A5A-39F2-48F9-987F-5D1014F1804A}"/>
                  </a:ext>
                </a:extLst>
              </p:cNvPr>
              <p:cNvSpPr>
                <a:spLocks noChangeAspect="1"/>
              </p:cNvSpPr>
              <p:nvPr/>
            </p:nvSpPr>
            <p:spPr>
              <a:xfrm>
                <a:off x="1366233" y="995229"/>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2" name="Ellips 51">
                <a:extLst>
                  <a:ext uri="{FF2B5EF4-FFF2-40B4-BE49-F238E27FC236}">
                    <a16:creationId xmlns:a16="http://schemas.microsoft.com/office/drawing/2014/main" id="{3DD95088-A7AA-46A1-8A45-D2DF532EAC8D}"/>
                  </a:ext>
                </a:extLst>
              </p:cNvPr>
              <p:cNvSpPr>
                <a:spLocks noChangeAspect="1"/>
              </p:cNvSpPr>
              <p:nvPr/>
            </p:nvSpPr>
            <p:spPr>
              <a:xfrm>
                <a:off x="1362474" y="2433743"/>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3" name="Ellips 52">
                <a:extLst>
                  <a:ext uri="{FF2B5EF4-FFF2-40B4-BE49-F238E27FC236}">
                    <a16:creationId xmlns:a16="http://schemas.microsoft.com/office/drawing/2014/main" id="{EFC7FF85-EF99-4FEF-932B-15DE59F42DCC}"/>
                  </a:ext>
                </a:extLst>
              </p:cNvPr>
              <p:cNvSpPr>
                <a:spLocks noChangeAspect="1"/>
              </p:cNvSpPr>
              <p:nvPr/>
            </p:nvSpPr>
            <p:spPr>
              <a:xfrm>
                <a:off x="2080429" y="1709326"/>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5" name="Ellips 54">
                <a:extLst>
                  <a:ext uri="{FF2B5EF4-FFF2-40B4-BE49-F238E27FC236}">
                    <a16:creationId xmlns:a16="http://schemas.microsoft.com/office/drawing/2014/main" id="{10BBBFC6-9558-42EE-B480-8B47CD8F2B07}"/>
                  </a:ext>
                </a:extLst>
              </p:cNvPr>
              <p:cNvSpPr>
                <a:spLocks noChangeAspect="1"/>
              </p:cNvSpPr>
              <p:nvPr/>
            </p:nvSpPr>
            <p:spPr>
              <a:xfrm>
                <a:off x="645919" y="1715229"/>
                <a:ext cx="132347" cy="132347"/>
              </a:xfrm>
              <a:prstGeom prst="ellipse">
                <a:avLst/>
              </a:prstGeom>
              <a:solidFill>
                <a:schemeClr val="accent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sp>
        <p:nvSpPr>
          <p:cNvPr id="60" name="Pratbubbla: oval 59">
            <a:extLst>
              <a:ext uri="{FF2B5EF4-FFF2-40B4-BE49-F238E27FC236}">
                <a16:creationId xmlns:a16="http://schemas.microsoft.com/office/drawing/2014/main" id="{16C12F1B-3C53-4A72-A6FD-E2689BAE0AF5}"/>
              </a:ext>
            </a:extLst>
          </p:cNvPr>
          <p:cNvSpPr>
            <a:spLocks noChangeAspect="1"/>
          </p:cNvSpPr>
          <p:nvPr/>
        </p:nvSpPr>
        <p:spPr>
          <a:xfrm rot="8100000">
            <a:off x="9556371" y="4301871"/>
            <a:ext cx="576000" cy="576000"/>
          </a:xfrm>
          <a:prstGeom prst="wedgeEllipseCallout">
            <a:avLst>
              <a:gd name="adj1" fmla="val 41"/>
              <a:gd name="adj2" fmla="val 71323"/>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 </a:t>
            </a:r>
          </a:p>
        </p:txBody>
      </p:sp>
      <p:cxnSp>
        <p:nvCxnSpPr>
          <p:cNvPr id="61" name="Rak koppling 60">
            <a:extLst>
              <a:ext uri="{FF2B5EF4-FFF2-40B4-BE49-F238E27FC236}">
                <a16:creationId xmlns:a16="http://schemas.microsoft.com/office/drawing/2014/main" id="{17627734-6215-48BD-815D-898269A2C7A1}"/>
              </a:ext>
            </a:extLst>
          </p:cNvPr>
          <p:cNvCxnSpPr>
            <a:cxnSpLocks/>
          </p:cNvCxnSpPr>
          <p:nvPr/>
        </p:nvCxnSpPr>
        <p:spPr>
          <a:xfrm>
            <a:off x="10104715" y="4828086"/>
            <a:ext cx="188354" cy="179476"/>
          </a:xfrm>
          <a:prstGeom prst="line">
            <a:avLst/>
          </a:prstGeom>
          <a:ln w="12700">
            <a:solidFill>
              <a:schemeClr val="tx1"/>
            </a:solidFill>
            <a:prstDash val="sysDash"/>
            <a:headEnd type="triangle" w="med" len="sm"/>
            <a:tailEnd type="triangle" w="med" len="sm"/>
          </a:ln>
        </p:spPr>
        <p:style>
          <a:lnRef idx="1">
            <a:schemeClr val="accent1"/>
          </a:lnRef>
          <a:fillRef idx="0">
            <a:schemeClr val="accent1"/>
          </a:fillRef>
          <a:effectRef idx="0">
            <a:schemeClr val="accent1"/>
          </a:effectRef>
          <a:fontRef idx="minor">
            <a:schemeClr val="tx1"/>
          </a:fontRef>
        </p:style>
      </p:cxnSp>
      <p:pic>
        <p:nvPicPr>
          <p:cNvPr id="63" name="Bildobjekt 62">
            <a:extLst>
              <a:ext uri="{FF2B5EF4-FFF2-40B4-BE49-F238E27FC236}">
                <a16:creationId xmlns:a16="http://schemas.microsoft.com/office/drawing/2014/main" id="{A2A85B0C-3CB5-431A-AA72-A59F1432E5FC}"/>
              </a:ext>
            </a:extLst>
          </p:cNvPr>
          <p:cNvPicPr>
            <a:picLocks noChangeAspect="1"/>
          </p:cNvPicPr>
          <p:nvPr/>
        </p:nvPicPr>
        <p:blipFill>
          <a:blip r:embed="rId5" cstate="hq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9672914" y="4427699"/>
            <a:ext cx="347209" cy="287207"/>
          </a:xfrm>
          <a:prstGeom prst="rect">
            <a:avLst/>
          </a:prstGeom>
        </p:spPr>
      </p:pic>
      <p:grpSp>
        <p:nvGrpSpPr>
          <p:cNvPr id="38" name="Grupp 37">
            <a:extLst>
              <a:ext uri="{FF2B5EF4-FFF2-40B4-BE49-F238E27FC236}">
                <a16:creationId xmlns:a16="http://schemas.microsoft.com/office/drawing/2014/main" id="{ED9CA062-7CD4-484E-875F-FA97D90B1E3F}"/>
              </a:ext>
            </a:extLst>
          </p:cNvPr>
          <p:cNvGrpSpPr/>
          <p:nvPr/>
        </p:nvGrpSpPr>
        <p:grpSpPr>
          <a:xfrm>
            <a:off x="2961167" y="1021795"/>
            <a:ext cx="292775" cy="292775"/>
            <a:chOff x="9040782" y="3328674"/>
            <a:chExt cx="1260000" cy="1260000"/>
          </a:xfrm>
        </p:grpSpPr>
        <p:sp>
          <p:nvSpPr>
            <p:cNvPr id="39" name="Ellips 38">
              <a:hlinkClick r:id="rId6" action="ppaction://hlinksldjump"/>
              <a:extLst>
                <a:ext uri="{FF2B5EF4-FFF2-40B4-BE49-F238E27FC236}">
                  <a16:creationId xmlns:a16="http://schemas.microsoft.com/office/drawing/2014/main" id="{F3C81947-3969-47F7-84A3-136F679FF46B}"/>
                </a:ext>
              </a:extLst>
            </p:cNvPr>
            <p:cNvSpPr>
              <a:spLocks noChangeAspect="1"/>
            </p:cNvSpPr>
            <p:nvPr/>
          </p:nvSpPr>
          <p:spPr>
            <a:xfrm>
              <a:off x="9040782" y="3328674"/>
              <a:ext cx="1260000" cy="1260000"/>
            </a:xfrm>
            <a:prstGeom prst="ellipse">
              <a:avLst/>
            </a:prstGeom>
            <a:solidFill>
              <a:schemeClr val="accent1"/>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62" name="Bildobjekt 61">
              <a:hlinkClick r:id="rId6" action="ppaction://hlinksldjump"/>
              <a:extLst>
                <a:ext uri="{FF2B5EF4-FFF2-40B4-BE49-F238E27FC236}">
                  <a16:creationId xmlns:a16="http://schemas.microsoft.com/office/drawing/2014/main" id="{A03496D2-F666-404B-A602-7DB84C9A5645}"/>
                </a:ext>
              </a:extLst>
            </p:cNvPr>
            <p:cNvPicPr>
              <a:picLocks noChangeAspect="1"/>
            </p:cNvPicPr>
            <p:nvPr/>
          </p:nvPicPr>
          <p:blipFill>
            <a:blip r:embed="rId7" cstate="hq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9246484" y="3714012"/>
              <a:ext cx="848596" cy="522840"/>
            </a:xfrm>
            <a:prstGeom prst="rect">
              <a:avLst/>
            </a:prstGeom>
          </p:spPr>
        </p:pic>
      </p:grpSp>
      <p:grpSp>
        <p:nvGrpSpPr>
          <p:cNvPr id="64" name="Grupp 63">
            <a:extLst>
              <a:ext uri="{FF2B5EF4-FFF2-40B4-BE49-F238E27FC236}">
                <a16:creationId xmlns:a16="http://schemas.microsoft.com/office/drawing/2014/main" id="{C6AE30CC-4FAF-4E7D-B8E4-081705DF68CF}"/>
              </a:ext>
            </a:extLst>
          </p:cNvPr>
          <p:cNvGrpSpPr/>
          <p:nvPr/>
        </p:nvGrpSpPr>
        <p:grpSpPr>
          <a:xfrm>
            <a:off x="2505591" y="1021795"/>
            <a:ext cx="292775" cy="292775"/>
            <a:chOff x="6563713" y="3328674"/>
            <a:chExt cx="1260000" cy="1260000"/>
          </a:xfrm>
        </p:grpSpPr>
        <p:sp>
          <p:nvSpPr>
            <p:cNvPr id="68" name="Ellips 67">
              <a:hlinkClick r:id="rId8" action="ppaction://hlinksldjump"/>
              <a:extLst>
                <a:ext uri="{FF2B5EF4-FFF2-40B4-BE49-F238E27FC236}">
                  <a16:creationId xmlns:a16="http://schemas.microsoft.com/office/drawing/2014/main" id="{C7203F6E-26FB-4F2B-B836-3FFF51B1C055}"/>
                </a:ext>
              </a:extLst>
            </p:cNvPr>
            <p:cNvSpPr>
              <a:spLocks noChangeAspect="1"/>
            </p:cNvSpPr>
            <p:nvPr/>
          </p:nvSpPr>
          <p:spPr>
            <a:xfrm>
              <a:off x="6563713" y="3328674"/>
              <a:ext cx="1260000" cy="1260000"/>
            </a:xfrm>
            <a:prstGeom prst="ellipse">
              <a:avLst/>
            </a:prstGeom>
            <a:solidFill>
              <a:schemeClr val="accent1"/>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69" name="Bildobjekt 68">
              <a:hlinkClick r:id="rId8" action="ppaction://hlinksldjump"/>
              <a:extLst>
                <a:ext uri="{FF2B5EF4-FFF2-40B4-BE49-F238E27FC236}">
                  <a16:creationId xmlns:a16="http://schemas.microsoft.com/office/drawing/2014/main" id="{5D92E0A6-AC40-4D95-BE6B-37A38F64C010}"/>
                </a:ext>
              </a:extLst>
            </p:cNvPr>
            <p:cNvPicPr>
              <a:picLocks noChangeAspect="1"/>
            </p:cNvPicPr>
            <p:nvPr/>
          </p:nvPicPr>
          <p:blipFill>
            <a:blip r:embed="rId9" cstate="hq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6846088" y="3696300"/>
              <a:ext cx="708892" cy="531668"/>
            </a:xfrm>
            <a:prstGeom prst="rect">
              <a:avLst/>
            </a:prstGeom>
          </p:spPr>
        </p:pic>
      </p:grpSp>
    </p:spTree>
    <p:extLst>
      <p:ext uri="{BB962C8B-B14F-4D97-AF65-F5344CB8AC3E}">
        <p14:creationId xmlns:p14="http://schemas.microsoft.com/office/powerpoint/2010/main" val="103033225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SKL PPT">
  <a:themeElements>
    <a:clrScheme name="SKL 2017">
      <a:dk1>
        <a:sysClr val="windowText" lastClr="000000"/>
      </a:dk1>
      <a:lt1>
        <a:sysClr val="window" lastClr="FFFFFF"/>
      </a:lt1>
      <a:dk2>
        <a:srgbClr val="6A605A"/>
      </a:dk2>
      <a:lt2>
        <a:srgbClr val="D7D1CA"/>
      </a:lt2>
      <a:accent1>
        <a:srgbClr val="E6460A"/>
      </a:accent1>
      <a:accent2>
        <a:srgbClr val="FFBE0A"/>
      </a:accent2>
      <a:accent3>
        <a:srgbClr val="F39325"/>
      </a:accent3>
      <a:accent4>
        <a:srgbClr val="D7D1CA"/>
      </a:accent4>
      <a:accent5>
        <a:srgbClr val="8D8179"/>
      </a:accent5>
      <a:accent6>
        <a:srgbClr val="6A605A"/>
      </a:accent6>
      <a:hlink>
        <a:srgbClr val="0563C1"/>
      </a:hlink>
      <a:folHlink>
        <a:srgbClr val="954F72"/>
      </a:folHlink>
    </a:clrScheme>
    <a:fontScheme name="SKL PP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L PPT 2017 - kopia.potx" id="{4C235305-D824-4B25-BB04-4F6412D50AA4}" vid="{61CF23B4-FBFB-40C1-B3D4-006776942EC0}"/>
    </a:ext>
  </a:extLst>
</a:theme>
</file>

<file path=ppt/theme/theme2.xml><?xml version="1.0" encoding="utf-8"?>
<a:theme xmlns:a="http://schemas.openxmlformats.org/drawingml/2006/main" name="Vit SKL PPT">
  <a:themeElements>
    <a:clrScheme name="SKL PPT">
      <a:dk1>
        <a:sysClr val="windowText" lastClr="000000"/>
      </a:dk1>
      <a:lt1>
        <a:sysClr val="window" lastClr="FFFFFF"/>
      </a:lt1>
      <a:dk2>
        <a:srgbClr val="44546A"/>
      </a:dk2>
      <a:lt2>
        <a:srgbClr val="E7E6E6"/>
      </a:lt2>
      <a:accent1>
        <a:srgbClr val="E6460A"/>
      </a:accent1>
      <a:accent2>
        <a:srgbClr val="FFBE0A"/>
      </a:accent2>
      <a:accent3>
        <a:srgbClr val="F39325"/>
      </a:accent3>
      <a:accent4>
        <a:srgbClr val="D7D1CA"/>
      </a:accent4>
      <a:accent5>
        <a:srgbClr val="8D8179"/>
      </a:accent5>
      <a:accent6>
        <a:srgbClr val="6A605A"/>
      </a:accent6>
      <a:hlink>
        <a:srgbClr val="0563C1"/>
      </a:hlink>
      <a:folHlink>
        <a:srgbClr val="954F72"/>
      </a:folHlink>
    </a:clrScheme>
    <a:fontScheme name="SKL PP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L PPT 2017 - kopia.potx" id="{4C235305-D824-4B25-BB04-4F6412D50AA4}" vid="{5CF48263-8110-4E85-86B6-8C097C9908AA}"/>
    </a:ext>
  </a:extLst>
</a:theme>
</file>

<file path=ppt/theme/theme3.xml><?xml version="1.0" encoding="utf-8"?>
<a:theme xmlns:a="http://schemas.openxmlformats.org/drawingml/2006/main" name="Inledningsbilder">
  <a:themeElements>
    <a:clrScheme name="SKL PPT">
      <a:dk1>
        <a:sysClr val="windowText" lastClr="000000"/>
      </a:dk1>
      <a:lt1>
        <a:sysClr val="window" lastClr="FFFFFF"/>
      </a:lt1>
      <a:dk2>
        <a:srgbClr val="44546A"/>
      </a:dk2>
      <a:lt2>
        <a:srgbClr val="E7E6E6"/>
      </a:lt2>
      <a:accent1>
        <a:srgbClr val="E6460A"/>
      </a:accent1>
      <a:accent2>
        <a:srgbClr val="FFBE0A"/>
      </a:accent2>
      <a:accent3>
        <a:srgbClr val="F39325"/>
      </a:accent3>
      <a:accent4>
        <a:srgbClr val="D7D1CA"/>
      </a:accent4>
      <a:accent5>
        <a:srgbClr val="8D8179"/>
      </a:accent5>
      <a:accent6>
        <a:srgbClr val="6A605A"/>
      </a:accent6>
      <a:hlink>
        <a:srgbClr val="0563C1"/>
      </a:hlink>
      <a:folHlink>
        <a:srgbClr val="954F72"/>
      </a:folHlink>
    </a:clrScheme>
    <a:fontScheme name="SKL PP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L PPT 2017 - kopia.potx" id="{4C235305-D824-4B25-BB04-4F6412D50AA4}" vid="{64E5283D-0E50-43D5-9D89-99D7FC26FC97}"/>
    </a:ext>
  </a:extLst>
</a:theme>
</file>

<file path=ppt/theme/theme4.xml><?xml version="1.0" encoding="utf-8"?>
<a:theme xmlns:a="http://schemas.openxmlformats.org/drawingml/2006/main" name="SKL PPT Mörk">
  <a:themeElements>
    <a:clrScheme name="SKL PPT">
      <a:dk1>
        <a:sysClr val="windowText" lastClr="000000"/>
      </a:dk1>
      <a:lt1>
        <a:sysClr val="window" lastClr="FFFFFF"/>
      </a:lt1>
      <a:dk2>
        <a:srgbClr val="6A605A"/>
      </a:dk2>
      <a:lt2>
        <a:srgbClr val="D7D1CA"/>
      </a:lt2>
      <a:accent1>
        <a:srgbClr val="E6460A"/>
      </a:accent1>
      <a:accent2>
        <a:srgbClr val="FFBE0A"/>
      </a:accent2>
      <a:accent3>
        <a:srgbClr val="F39325"/>
      </a:accent3>
      <a:accent4>
        <a:srgbClr val="D7D1CA"/>
      </a:accent4>
      <a:accent5>
        <a:srgbClr val="8D8179"/>
      </a:accent5>
      <a:accent6>
        <a:srgbClr val="6A605A"/>
      </a:accent6>
      <a:hlink>
        <a:srgbClr val="0563C1"/>
      </a:hlink>
      <a:folHlink>
        <a:srgbClr val="954F72"/>
      </a:folHlink>
    </a:clrScheme>
    <a:fontScheme name="SKL PP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L PPT 2017 - kopia.potx" id="{4C235305-D824-4B25-BB04-4F6412D50AA4}" vid="{7D6AEFEA-E6B3-4FA1-B8D2-F8CAEDFD904E}"/>
    </a:ext>
  </a:extLst>
</a:theme>
</file>

<file path=ppt/theme/theme5.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SKL vit</Template>
  <TotalTime>3690</TotalTime>
  <Words>1262</Words>
  <Application>Microsoft Office PowerPoint</Application>
  <PresentationFormat>Bredbild</PresentationFormat>
  <Paragraphs>290</Paragraphs>
  <Slides>20</Slides>
  <Notes>5</Notes>
  <HiddenSlides>0</HiddenSlides>
  <MMClips>0</MMClips>
  <ScaleCrop>false</ScaleCrop>
  <HeadingPairs>
    <vt:vector size="6" baseType="variant">
      <vt:variant>
        <vt:lpstr>Använt teckensnitt</vt:lpstr>
      </vt:variant>
      <vt:variant>
        <vt:i4>4</vt:i4>
      </vt:variant>
      <vt:variant>
        <vt:lpstr>Tema</vt:lpstr>
      </vt:variant>
      <vt:variant>
        <vt:i4>4</vt:i4>
      </vt:variant>
      <vt:variant>
        <vt:lpstr>Bildrubriker</vt:lpstr>
      </vt:variant>
      <vt:variant>
        <vt:i4>20</vt:i4>
      </vt:variant>
    </vt:vector>
  </HeadingPairs>
  <TitlesOfParts>
    <vt:vector size="28" baseType="lpstr">
      <vt:lpstr>Arial</vt:lpstr>
      <vt:lpstr>Calibri</vt:lpstr>
      <vt:lpstr>Symbol</vt:lpstr>
      <vt:lpstr>Wingdings</vt:lpstr>
      <vt:lpstr>SKL PPT</vt:lpstr>
      <vt:lpstr>Vit SKL PPT</vt:lpstr>
      <vt:lpstr>Inledningsbilder</vt:lpstr>
      <vt:lpstr>SKL PPT Mörk</vt:lpstr>
      <vt:lpstr>Kunskapsstyrning</vt:lpstr>
      <vt:lpstr>Introduktion till bildspelet</vt:lpstr>
      <vt:lpstr>Kommuner i samverkan för det kunskapsbaserade mötet</vt:lpstr>
      <vt:lpstr>För att kunskap ska väga tyngre  måste vi organisera kunskapsarbetet</vt:lpstr>
      <vt:lpstr>Beståndsdelar</vt:lpstr>
      <vt:lpstr>Aktörer</vt:lpstr>
      <vt:lpstr>Aktörer och aktiviteter inom socialtjänstens kunskapsstyrning</vt:lpstr>
      <vt:lpstr>Lokal nivå</vt:lpstr>
      <vt:lpstr>Lokal nivå</vt:lpstr>
      <vt:lpstr>Lokal nivå</vt:lpstr>
      <vt:lpstr>Lokal nivå</vt:lpstr>
      <vt:lpstr>Regional nivå</vt:lpstr>
      <vt:lpstr>Regional nivå</vt:lpstr>
      <vt:lpstr>Regional nivå</vt:lpstr>
      <vt:lpstr>Regional nivå</vt:lpstr>
      <vt:lpstr>Nationell nivå</vt:lpstr>
      <vt:lpstr>Nationell nivå</vt:lpstr>
      <vt:lpstr>Nationell nivå</vt:lpstr>
      <vt:lpstr>Nationell nivå</vt:lpstr>
      <vt:lpstr>PowerPoint-presentation</vt:lpstr>
    </vt:vector>
  </TitlesOfParts>
  <Company>SKL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Lindqvist Ann-Christin</dc:creator>
  <cp:lastModifiedBy>Wiberg Camilla</cp:lastModifiedBy>
  <cp:revision>154</cp:revision>
  <dcterms:created xsi:type="dcterms:W3CDTF">2017-10-16T12:32:27Z</dcterms:created>
  <dcterms:modified xsi:type="dcterms:W3CDTF">2020-10-20T10:34:05Z</dcterms:modified>
</cp:coreProperties>
</file>