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17"/>
  </p:notesMasterIdLst>
  <p:handoutMasterIdLst>
    <p:handoutMasterId r:id="rId18"/>
  </p:handoutMasterIdLst>
  <p:sldIdLst>
    <p:sldId id="259" r:id="rId7"/>
    <p:sldId id="275" r:id="rId8"/>
    <p:sldId id="271" r:id="rId9"/>
    <p:sldId id="280" r:id="rId10"/>
    <p:sldId id="266" r:id="rId11"/>
    <p:sldId id="273" r:id="rId12"/>
    <p:sldId id="267" r:id="rId13"/>
    <p:sldId id="274" r:id="rId14"/>
    <p:sldId id="281" r:id="rId15"/>
    <p:sldId id="284" r:id="rId1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9"/>
            <p14:sldId id="275"/>
            <p14:sldId id="271"/>
            <p14:sldId id="280"/>
            <p14:sldId id="266"/>
            <p14:sldId id="273"/>
            <p14:sldId id="267"/>
            <p14:sldId id="274"/>
            <p14:sldId id="281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186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2020-02-25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2020-02-25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89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508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början av projektet så var det främst kvinnor i åldern</a:t>
            </a:r>
            <a:r>
              <a:rPr lang="sv-SE" baseline="0" dirty="0" smtClean="0"/>
              <a:t> 40-60 år sedan med tiden har det jämnat ut sig. </a:t>
            </a:r>
            <a:endParaRPr lang="sv-SE" dirty="0" smtClean="0"/>
          </a:p>
          <a:p>
            <a:r>
              <a:rPr lang="sv-SE" dirty="0" smtClean="0"/>
              <a:t>Lika många kvinnor och män har sökt</a:t>
            </a:r>
          </a:p>
          <a:p>
            <a:r>
              <a:rPr lang="sv-SE" dirty="0" smtClean="0"/>
              <a:t>Största gruppen är mellan 30-50 år</a:t>
            </a:r>
          </a:p>
          <a:p>
            <a:r>
              <a:rPr lang="sv-SE" dirty="0" smtClean="0"/>
              <a:t>Besöken från alla delar i länet.</a:t>
            </a:r>
          </a:p>
          <a:p>
            <a:r>
              <a:rPr lang="sv-SE" dirty="0" smtClean="0"/>
              <a:t>Största antal. Falun, Ludvika, Borlänge, Gagnef</a:t>
            </a:r>
          </a:p>
          <a:p>
            <a:r>
              <a:rPr lang="sv-SE" dirty="0" smtClean="0"/>
              <a:t>Procentuellt störst, Ludvika, Gagnef, Falun, Säter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97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Patientnöjdhet 3,7  av 4 gradig skala</a:t>
            </a:r>
          </a:p>
          <a:p>
            <a:r>
              <a:rPr lang="sv-SE" dirty="0" smtClean="0"/>
              <a:t>79 % bedömdes som relevanta besök</a:t>
            </a:r>
          </a:p>
          <a:p>
            <a:r>
              <a:rPr lang="sv-SE" dirty="0" smtClean="0"/>
              <a:t>Läkare tyckte att den</a:t>
            </a:r>
            <a:r>
              <a:rPr lang="sv-SE" baseline="0" dirty="0" smtClean="0"/>
              <a:t> egenvård som de gav var relevant och en tillgång i besöket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762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Patientnöjdhet 3,7  av 4 gradig skala</a:t>
            </a:r>
          </a:p>
          <a:p>
            <a:r>
              <a:rPr lang="sv-SE" dirty="0" smtClean="0"/>
              <a:t>79 % bedömdes som relevanta besök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71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Svårt att se om vissa hud utslag behövs tas bort. Dålig kvalitet på kamera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Egenvård – läkare vs sjuksköterska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332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681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Ssk</a:t>
            </a:r>
            <a:r>
              <a:rPr lang="sv-SE" dirty="0" smtClean="0"/>
              <a:t>, fysioterapeut, samtalsbehandling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22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7F33E1F7-1851-4CC3-BDB9-E59198E4C6F8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086A1B9-3210-4479-A7C1-DB5BC29DD374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4074326-D47D-4C9F-9203-39F7D3306DC6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97F059-73E1-4476-8871-5C6C00DBBC78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AB699D5-C594-4E1D-AD1B-06654E8E2D19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6850998-BCD1-4C90-A2F2-23A4AAA0228E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E255DF-6C9C-4C8F-B2EF-A51095794162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7B85AA2-1732-4AC4-A30A-DE579E19CE11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8C9ACF1-EBDA-4CFC-A2D1-F380BB13E7BD}" type="datetime1">
              <a:rPr lang="sv-SE" smtClean="0"/>
              <a:t>2020-02-25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473F-97CC-4AF8-86F1-5FE8EB249FBD}" type="datetime1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tts.lindgren@regiondalarna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30147" r="-104" b="354"/>
          <a:stretch/>
        </p:blipFill>
        <p:spPr>
          <a:xfrm>
            <a:off x="-23653" y="219962"/>
            <a:ext cx="12215653" cy="639038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513321" y="697657"/>
            <a:ext cx="3165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bg1"/>
                </a:solidFill>
              </a:rPr>
              <a:t>Våga prova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070123" y="5477302"/>
            <a:ext cx="17732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err="1"/>
              <a:t>Mickan</a:t>
            </a:r>
            <a:r>
              <a:rPr lang="sv-SE" sz="1000" dirty="0"/>
              <a:t> Palmqvist, Ateljé L-Foto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1" y="841475"/>
            <a:ext cx="2893944" cy="514736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156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Tack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Slutrapport Min Vård Dnr:LD17/04675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linkClick r:id="rId2"/>
              </a:rPr>
              <a:t>m</a:t>
            </a:r>
            <a:r>
              <a:rPr lang="sv-SE" dirty="0" smtClean="0">
                <a:hlinkClick r:id="rId2"/>
              </a:rPr>
              <a:t>atts.lindgren@regiondalarna.se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070-311 89 60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6303" y="76336"/>
            <a:ext cx="10619402" cy="1210581"/>
          </a:xfrm>
        </p:spPr>
        <p:txBody>
          <a:bodyPr/>
          <a:lstStyle/>
          <a:p>
            <a:pPr algn="ctr"/>
            <a:r>
              <a:rPr lang="sv-SE" dirty="0" smtClean="0"/>
              <a:t>Antal besök 2019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98694"/>
              </p:ext>
            </p:extLst>
          </p:nvPr>
        </p:nvGraphicFramePr>
        <p:xfrm>
          <a:off x="2306720" y="1286917"/>
          <a:ext cx="7264982" cy="501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742">
                  <a:extLst>
                    <a:ext uri="{9D8B030D-6E8A-4147-A177-3AD203B41FA5}">
                      <a16:colId xmlns:a16="http://schemas.microsoft.com/office/drawing/2014/main" val="4113986168"/>
                    </a:ext>
                  </a:extLst>
                </a:gridCol>
                <a:gridCol w="999990">
                  <a:extLst>
                    <a:ext uri="{9D8B030D-6E8A-4147-A177-3AD203B41FA5}">
                      <a16:colId xmlns:a16="http://schemas.microsoft.com/office/drawing/2014/main" val="1555694774"/>
                    </a:ext>
                  </a:extLst>
                </a:gridCol>
                <a:gridCol w="1140550">
                  <a:extLst>
                    <a:ext uri="{9D8B030D-6E8A-4147-A177-3AD203B41FA5}">
                      <a16:colId xmlns:a16="http://schemas.microsoft.com/office/drawing/2014/main" val="3680766635"/>
                    </a:ext>
                  </a:extLst>
                </a:gridCol>
                <a:gridCol w="931717">
                  <a:extLst>
                    <a:ext uri="{9D8B030D-6E8A-4147-A177-3AD203B41FA5}">
                      <a16:colId xmlns:a16="http://schemas.microsoft.com/office/drawing/2014/main" val="3345932652"/>
                    </a:ext>
                  </a:extLst>
                </a:gridCol>
                <a:gridCol w="3003983">
                  <a:extLst>
                    <a:ext uri="{9D8B030D-6E8A-4147-A177-3AD203B41FA5}">
                      <a16:colId xmlns:a16="http://schemas.microsoft.com/office/drawing/2014/main" val="1728485170"/>
                    </a:ext>
                  </a:extLst>
                </a:gridCol>
              </a:tblGrid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Månad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Lediga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bokade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Totalt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antal bokat i procent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77969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06557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Januari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72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101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173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58%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49357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februari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115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326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441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74%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3408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mars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170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379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549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69%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42049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april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67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319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336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83%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17798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maj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79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324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403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80%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32764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juni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140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163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86%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75456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juli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125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146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86%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86857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aug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95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149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244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61%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13360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43003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9454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Totalt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642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1863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>
                          <a:effectLst/>
                        </a:rPr>
                        <a:t>2455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 smtClean="0">
                          <a:effectLst/>
                        </a:rPr>
                        <a:t>68%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7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51216"/>
              </p:ext>
            </p:extLst>
          </p:nvPr>
        </p:nvGraphicFramePr>
        <p:xfrm>
          <a:off x="729205" y="443247"/>
          <a:ext cx="10183985" cy="563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Kalkylblad" r:id="rId4" imgW="4162598" imgH="2305050" progId="Excel.Sheet.12">
                  <p:embed/>
                </p:oleObj>
              </mc:Choice>
              <mc:Fallback>
                <p:oleObj name="Kalkylblad" r:id="rId4" imgW="4162598" imgH="2305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205" y="443247"/>
                        <a:ext cx="10183985" cy="563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8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00143"/>
              </p:ext>
            </p:extLst>
          </p:nvPr>
        </p:nvGraphicFramePr>
        <p:xfrm>
          <a:off x="2311760" y="1194620"/>
          <a:ext cx="611364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Kalkylblad" r:id="rId3" imgW="2314748" imgH="2105198" progId="Excel.Sheet.12">
                  <p:embed/>
                </p:oleObj>
              </mc:Choice>
              <mc:Fallback>
                <p:oleObj name="Kalkylblad" r:id="rId3" imgW="2314748" imgH="21051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760" y="1194620"/>
                        <a:ext cx="611364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353115" y="324465"/>
            <a:ext cx="777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Jämförelse ålder mot alla vårdcentraler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467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040" y="25298"/>
            <a:ext cx="10619402" cy="1210581"/>
          </a:xfrm>
        </p:spPr>
        <p:txBody>
          <a:bodyPr/>
          <a:lstStyle/>
          <a:p>
            <a:pPr algn="ctr"/>
            <a:r>
              <a:rPr lang="sv-SE" dirty="0" smtClean="0"/>
              <a:t>Vad tyckte kullor och masar</a:t>
            </a:r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526659" y="1182731"/>
            <a:ext cx="2594610" cy="2045970"/>
            <a:chOff x="1097280" y="1223010"/>
            <a:chExt cx="2594610" cy="2045970"/>
          </a:xfrm>
        </p:grpSpPr>
        <p:sp>
          <p:nvSpPr>
            <p:cNvPr id="10" name="Ellips 9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1245870" y="1748790"/>
              <a:ext cx="244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Besöket klarades av utan att lämna arbetsplatsen</a:t>
              </a:r>
              <a:endParaRPr lang="sv-SE" sz="2000" dirty="0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6408408" y="1979121"/>
            <a:ext cx="2594610" cy="2045970"/>
            <a:chOff x="1097280" y="1223010"/>
            <a:chExt cx="2594610" cy="2045970"/>
          </a:xfrm>
        </p:grpSpPr>
        <p:sp>
          <p:nvSpPr>
            <p:cNvPr id="16" name="Ellips 15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245870" y="1748790"/>
              <a:ext cx="244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Gick utmärkt att visa axelskada via videobesök</a:t>
              </a:r>
              <a:endParaRPr lang="sv-SE" sz="2000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8850630" y="3971503"/>
            <a:ext cx="2613074" cy="2045970"/>
            <a:chOff x="1097280" y="1223010"/>
            <a:chExt cx="2613074" cy="2045970"/>
          </a:xfrm>
        </p:grpSpPr>
        <p:sp>
          <p:nvSpPr>
            <p:cNvPr id="19" name="Ellips 18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1264334" y="199103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Lätt att boka tid</a:t>
              </a:r>
              <a:endParaRPr lang="sv-SE" sz="2000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4733743" y="3991284"/>
            <a:ext cx="2594610" cy="2045970"/>
            <a:chOff x="1097280" y="1223010"/>
            <a:chExt cx="2594610" cy="2045970"/>
          </a:xfrm>
        </p:grpSpPr>
        <p:sp>
          <p:nvSpPr>
            <p:cNvPr id="22" name="Ellips 21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1171575" y="202615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Slippa resa</a:t>
              </a:r>
              <a:endParaRPr lang="sv-SE" sz="2000" dirty="0"/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1477547" y="3848629"/>
            <a:ext cx="2631757" cy="2045970"/>
            <a:chOff x="1097280" y="1223010"/>
            <a:chExt cx="2631757" cy="2045970"/>
          </a:xfrm>
        </p:grpSpPr>
        <p:sp>
          <p:nvSpPr>
            <p:cNvPr id="25" name="Ellips 24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283017" y="1544218"/>
              <a:ext cx="2446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Skönt att vara hemma när jag är sjuk och slippa åka till doktorn</a:t>
              </a:r>
              <a:endParaRPr lang="sv-SE" sz="2000" dirty="0"/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9072929" y="1136484"/>
            <a:ext cx="2613074" cy="2045970"/>
            <a:chOff x="1097280" y="1223010"/>
            <a:chExt cx="2613074" cy="2045970"/>
          </a:xfrm>
        </p:grpSpPr>
        <p:sp>
          <p:nvSpPr>
            <p:cNvPr id="28" name="Ellips 27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264334" y="199103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Slippa väntetider</a:t>
              </a:r>
              <a:endParaRPr lang="sv-SE" sz="2000" dirty="0"/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3547403" y="1442955"/>
            <a:ext cx="2594610" cy="2045970"/>
            <a:chOff x="1097280" y="1223010"/>
            <a:chExt cx="2594610" cy="2045970"/>
          </a:xfrm>
        </p:grpSpPr>
        <p:sp>
          <p:nvSpPr>
            <p:cNvPr id="32" name="Ellips 31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1171575" y="202615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Miljövänligt</a:t>
              </a:r>
              <a:endParaRPr lang="sv-SE" sz="2000" dirty="0"/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3547403" y="1205661"/>
            <a:ext cx="4863905" cy="4688938"/>
            <a:chOff x="925829" y="1817370"/>
            <a:chExt cx="4863905" cy="4688938"/>
          </a:xfrm>
        </p:grpSpPr>
        <p:sp>
          <p:nvSpPr>
            <p:cNvPr id="5" name="Ellips 4"/>
            <p:cNvSpPr/>
            <p:nvPr/>
          </p:nvSpPr>
          <p:spPr>
            <a:xfrm>
              <a:off x="925829" y="1817370"/>
              <a:ext cx="4863905" cy="46889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1181098" y="3176594"/>
              <a:ext cx="435336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 smtClean="0"/>
                <a:t>Smidig, snabb och enkel  kontakt med vården</a:t>
              </a:r>
              <a:endParaRPr lang="sv-SE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9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040" y="25298"/>
            <a:ext cx="10619402" cy="1210581"/>
          </a:xfrm>
        </p:spPr>
        <p:txBody>
          <a:bodyPr/>
          <a:lstStyle/>
          <a:p>
            <a:pPr algn="ctr"/>
            <a:r>
              <a:rPr lang="sv-SE" dirty="0" smtClean="0"/>
              <a:t>Vad tyckte personalen</a:t>
            </a:r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526659" y="1182731"/>
            <a:ext cx="2594610" cy="2045970"/>
            <a:chOff x="1097280" y="1223010"/>
            <a:chExt cx="2594610" cy="2045970"/>
          </a:xfrm>
        </p:grpSpPr>
        <p:sp>
          <p:nvSpPr>
            <p:cNvPr id="10" name="Ellips 9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1171575" y="1635862"/>
              <a:ext cx="2446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Arbetssättet behövs i primärvården främst med tanke på landsbygden</a:t>
              </a:r>
              <a:endParaRPr lang="sv-SE" sz="2000" dirty="0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6408408" y="1979121"/>
            <a:ext cx="2594610" cy="2045970"/>
            <a:chOff x="1097280" y="1223010"/>
            <a:chExt cx="2594610" cy="2045970"/>
          </a:xfrm>
        </p:grpSpPr>
        <p:sp>
          <p:nvSpPr>
            <p:cNvPr id="16" name="Ellips 15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188147" y="206296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Effektivisering</a:t>
              </a:r>
              <a:endParaRPr lang="sv-SE" sz="2000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8850630" y="3971503"/>
            <a:ext cx="2594610" cy="2045970"/>
            <a:chOff x="1097280" y="1223010"/>
            <a:chExt cx="2594610" cy="2045970"/>
          </a:xfrm>
        </p:grpSpPr>
        <p:sp>
          <p:nvSpPr>
            <p:cNvPr id="19" name="Ellips 18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1191945" y="1888871"/>
              <a:ext cx="2446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Tillgänglighet och flexibilitet kan öka</a:t>
              </a:r>
              <a:endParaRPr lang="sv-SE" sz="2000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4639150" y="3968322"/>
            <a:ext cx="2594610" cy="2045970"/>
            <a:chOff x="1097280" y="1223010"/>
            <a:chExt cx="2594610" cy="2045970"/>
          </a:xfrm>
        </p:grpSpPr>
        <p:sp>
          <p:nvSpPr>
            <p:cNvPr id="22" name="Ellips 21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1220192" y="1619807"/>
              <a:ext cx="2446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Måste finnas en medvetenhet att allt inte kan lösas digitalt</a:t>
              </a:r>
              <a:endParaRPr lang="sv-SE" sz="2000" dirty="0"/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1477547" y="3848629"/>
            <a:ext cx="2594610" cy="2045970"/>
            <a:chOff x="1097280" y="1223010"/>
            <a:chExt cx="2594610" cy="2045970"/>
          </a:xfrm>
        </p:grpSpPr>
        <p:sp>
          <p:nvSpPr>
            <p:cNvPr id="25" name="Ellips 24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190986" y="1873015"/>
              <a:ext cx="2446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Besöken var relevanta</a:t>
              </a:r>
              <a:endParaRPr lang="sv-SE" sz="2000" dirty="0"/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9072929" y="1136484"/>
            <a:ext cx="2594610" cy="2045970"/>
            <a:chOff x="1097280" y="1223010"/>
            <a:chExt cx="2594610" cy="2045970"/>
          </a:xfrm>
        </p:grpSpPr>
        <p:sp>
          <p:nvSpPr>
            <p:cNvPr id="28" name="Ellips 27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245870" y="1892052"/>
              <a:ext cx="2446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Ser behovet av videobesök</a:t>
              </a:r>
              <a:endParaRPr lang="sv-SE" sz="2000" dirty="0"/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3547403" y="1442955"/>
            <a:ext cx="2594610" cy="2045970"/>
            <a:chOff x="1097280" y="1223010"/>
            <a:chExt cx="2594610" cy="2045970"/>
          </a:xfrm>
        </p:grpSpPr>
        <p:sp>
          <p:nvSpPr>
            <p:cNvPr id="32" name="Ellips 31"/>
            <p:cNvSpPr/>
            <p:nvPr/>
          </p:nvSpPr>
          <p:spPr>
            <a:xfrm>
              <a:off x="1097280" y="1223010"/>
              <a:ext cx="2594610" cy="2045970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1171575" y="2026159"/>
              <a:ext cx="244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/>
                <a:t>Miljövänligt</a:t>
              </a:r>
              <a:endParaRPr lang="sv-SE" sz="2000" dirty="0"/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3553119" y="1129595"/>
            <a:ext cx="4863905" cy="4688937"/>
            <a:chOff x="908397" y="1756165"/>
            <a:chExt cx="4863905" cy="4688938"/>
          </a:xfrm>
        </p:grpSpPr>
        <p:sp>
          <p:nvSpPr>
            <p:cNvPr id="5" name="Ellips 4"/>
            <p:cNvSpPr/>
            <p:nvPr/>
          </p:nvSpPr>
          <p:spPr>
            <a:xfrm>
              <a:off x="908397" y="1756165"/>
              <a:ext cx="4863905" cy="46889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1226279" y="2659450"/>
              <a:ext cx="4353365" cy="378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 smtClean="0"/>
                <a:t>Landsbygd</a:t>
              </a:r>
            </a:p>
            <a:p>
              <a:pPr algn="ctr"/>
              <a:r>
                <a:rPr lang="sv-SE" sz="4000" dirty="0" smtClean="0"/>
                <a:t>Närmare vård</a:t>
              </a:r>
            </a:p>
            <a:p>
              <a:pPr algn="ctr"/>
              <a:r>
                <a:rPr lang="sv-SE" sz="4000" dirty="0" smtClean="0"/>
                <a:t>Flexibilitet</a:t>
              </a:r>
            </a:p>
            <a:p>
              <a:pPr algn="ctr"/>
              <a:r>
                <a:rPr lang="sv-SE" sz="4000" dirty="0" smtClean="0"/>
                <a:t>Effektivitet</a:t>
              </a:r>
            </a:p>
            <a:p>
              <a:pPr algn="ctr"/>
              <a:r>
                <a:rPr lang="sv-SE" sz="4000" dirty="0" smtClean="0"/>
                <a:t>Samverkan</a:t>
              </a:r>
            </a:p>
            <a:p>
              <a:pPr algn="ctr"/>
              <a:endParaRPr lang="sv-SE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53257" y="652151"/>
            <a:ext cx="5848362" cy="1038005"/>
          </a:xfrm>
        </p:spPr>
        <p:txBody>
          <a:bodyPr/>
          <a:lstStyle/>
          <a:p>
            <a:pPr algn="ctr"/>
            <a:r>
              <a:rPr lang="sv-SE" dirty="0" smtClean="0"/>
              <a:t>Vad vi har sett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3257" y="2002756"/>
            <a:ext cx="7119343" cy="2757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Patienterna söker inte i onödan</a:t>
            </a:r>
          </a:p>
          <a:p>
            <a:r>
              <a:rPr lang="sv-SE" dirty="0" smtClean="0"/>
              <a:t>Patientens anonymitet kan stärkas</a:t>
            </a:r>
          </a:p>
          <a:p>
            <a:r>
              <a:rPr lang="sv-SE" dirty="0" smtClean="0"/>
              <a:t>Bildkvalitet kan begränsa</a:t>
            </a:r>
          </a:p>
          <a:p>
            <a:r>
              <a:rPr lang="sv-SE" dirty="0" smtClean="0"/>
              <a:t>Vad är egenvård?</a:t>
            </a:r>
          </a:p>
        </p:txBody>
      </p:sp>
    </p:spTree>
    <p:extLst>
      <p:ext uri="{BB962C8B-B14F-4D97-AF65-F5344CB8AC3E}">
        <p14:creationId xmlns:p14="http://schemas.microsoft.com/office/powerpoint/2010/main" val="33129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7651" y="333595"/>
            <a:ext cx="10619402" cy="1210581"/>
          </a:xfrm>
        </p:spPr>
        <p:txBody>
          <a:bodyPr/>
          <a:lstStyle/>
          <a:p>
            <a:pPr algn="ctr"/>
            <a:r>
              <a:rPr lang="sv-SE" dirty="0" smtClean="0"/>
              <a:t>Nycklar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7651" y="1841390"/>
            <a:ext cx="11370906" cy="4351337"/>
          </a:xfrm>
        </p:spPr>
        <p:txBody>
          <a:bodyPr/>
          <a:lstStyle/>
          <a:p>
            <a:r>
              <a:rPr lang="sv-SE" dirty="0"/>
              <a:t>Det är inget misslyckande om patienten blir hänvisad till ett fysiskt möte. Det är patientsäkerhet</a:t>
            </a:r>
          </a:p>
          <a:p>
            <a:r>
              <a:rPr lang="sv-SE" dirty="0"/>
              <a:t>Patienten </a:t>
            </a:r>
            <a:r>
              <a:rPr lang="sv-SE" dirty="0" smtClean="0"/>
              <a:t>söker rätt vårdnivå i större utsträckning än vad vi tror</a:t>
            </a:r>
            <a:endParaRPr lang="sv-SE" dirty="0"/>
          </a:p>
          <a:p>
            <a:r>
              <a:rPr lang="sv-SE" dirty="0"/>
              <a:t>Gemensamt journalsystem</a:t>
            </a:r>
          </a:p>
          <a:p>
            <a:r>
              <a:rPr lang="sv-SE" dirty="0" smtClean="0"/>
              <a:t>Uppföljningsansvar</a:t>
            </a:r>
            <a:r>
              <a:rPr lang="sv-SE" dirty="0"/>
              <a:t> </a:t>
            </a:r>
            <a:r>
              <a:rPr lang="sv-SE" dirty="0" smtClean="0"/>
              <a:t>ingår </a:t>
            </a:r>
            <a:r>
              <a:rPr lang="sv-SE" dirty="0"/>
              <a:t>i arbetsuppgifterna</a:t>
            </a:r>
          </a:p>
          <a:p>
            <a:r>
              <a:rPr lang="sv-SE" dirty="0" smtClean="0"/>
              <a:t>Vården kommer nära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6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Framtid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Återbesök/uppföljning  Vårdcentral och slutenvården</a:t>
            </a:r>
          </a:p>
          <a:p>
            <a:r>
              <a:rPr lang="sv-SE" dirty="0" smtClean="0"/>
              <a:t>Yrkeskategorier</a:t>
            </a:r>
          </a:p>
          <a:p>
            <a:r>
              <a:rPr lang="sv-SE" dirty="0" smtClean="0"/>
              <a:t>Videobesök/videorond </a:t>
            </a:r>
            <a:r>
              <a:rPr lang="sv-SE" dirty="0" err="1" smtClean="0"/>
              <a:t>Säbo</a:t>
            </a:r>
            <a:endParaRPr lang="sv-SE" dirty="0" smtClean="0"/>
          </a:p>
          <a:p>
            <a:r>
              <a:rPr lang="sv-SE" dirty="0" smtClean="0"/>
              <a:t>Videobesök  patient i hemmet</a:t>
            </a:r>
          </a:p>
          <a:p>
            <a:r>
              <a:rPr lang="sv-SE" dirty="0" smtClean="0"/>
              <a:t>Hälsorum</a:t>
            </a:r>
          </a:p>
          <a:p>
            <a:r>
              <a:rPr lang="sv-SE" dirty="0" smtClean="0"/>
              <a:t>Videobesök medicinskt fotvård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1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450" ma:contentTypeDescription="Skapa ett nytt dokument." ma:contentTypeScope="" ma:versionID="d1fb15099e765e491b90cfdb61e50a31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E1A7A7-9709-4855-B0E9-420B1AA95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FB3ADD-DCDF-4A07-9C45-CA476A04499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6056b2c-9b66-4941-ba4f-b114eec7ed26"/>
    <ds:schemaRef ds:uri="2f901946-e264-40a9-b252-19c7dedd3add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401</Words>
  <Application>Microsoft Office PowerPoint</Application>
  <PresentationFormat>Bredbild</PresentationFormat>
  <Paragraphs>140</Paragraphs>
  <Slides>10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VCdag</vt:lpstr>
      <vt:lpstr>Kalkylblad</vt:lpstr>
      <vt:lpstr>PowerPoint-presentation</vt:lpstr>
      <vt:lpstr>Antal besök 2019</vt:lpstr>
      <vt:lpstr>PowerPoint-presentation</vt:lpstr>
      <vt:lpstr>PowerPoint-presentation</vt:lpstr>
      <vt:lpstr>Vad tyckte kullor och masar</vt:lpstr>
      <vt:lpstr>Vad tyckte personalen</vt:lpstr>
      <vt:lpstr>Vad vi har sett</vt:lpstr>
      <vt:lpstr>Nycklar</vt:lpstr>
      <vt:lpstr>Framtid</vt:lpstr>
      <vt:lpstr>Tack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Rosin Mats Olof Rune /Central förvaltning Hälso- och sjukvårdsenhet /Falun</cp:lastModifiedBy>
  <cp:revision>58</cp:revision>
  <cp:lastPrinted>2020-02-25T10:23:31Z</cp:lastPrinted>
  <dcterms:created xsi:type="dcterms:W3CDTF">2016-11-14T14:16:14Z</dcterms:created>
  <dcterms:modified xsi:type="dcterms:W3CDTF">2020-02-25T10:24:35Z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