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0" r:id="rId3"/>
    <p:sldId id="261" r:id="rId4"/>
    <p:sldId id="262" r:id="rId5"/>
    <p:sldId id="270" r:id="rId6"/>
    <p:sldId id="263" r:id="rId7"/>
    <p:sldId id="264" r:id="rId8"/>
    <p:sldId id="273" r:id="rId9"/>
    <p:sldId id="272" r:id="rId10"/>
    <p:sldId id="271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60"/>
            <p14:sldId id="261"/>
            <p14:sldId id="262"/>
            <p14:sldId id="270"/>
            <p14:sldId id="263"/>
            <p14:sldId id="264"/>
            <p14:sldId id="273"/>
            <p14:sldId id="272"/>
            <p14:sldId id="271"/>
            <p14:sldId id="265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433" autoAdjust="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2018-12-20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2018-12-20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410701"/>
            <a:ext cx="1016146" cy="1037099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689D7616-8949-474C-9851-2C133B2B57C8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0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590388B4-011E-4F62-8F9A-76D24AB094AD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82636" y="365125"/>
            <a:ext cx="1009365" cy="7882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663" y="535818"/>
            <a:ext cx="456790" cy="4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16C9DD3-CCE5-4079-853A-9FFA19535545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11182636" y="365125"/>
            <a:ext cx="1009365" cy="7882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663" y="535818"/>
            <a:ext cx="456790" cy="4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0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8F2336A4-65BA-434F-A6BD-09DC369B865A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Rektangel 15"/>
          <p:cNvSpPr/>
          <p:nvPr userDrawn="1"/>
        </p:nvSpPr>
        <p:spPr>
          <a:xfrm>
            <a:off x="11182636" y="365125"/>
            <a:ext cx="1009365" cy="7882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663" y="535818"/>
            <a:ext cx="456790" cy="4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0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04528CA3-2380-4378-9DA4-49B49F845DD7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8" name="Rektangel 17"/>
          <p:cNvSpPr/>
          <p:nvPr userDrawn="1"/>
        </p:nvSpPr>
        <p:spPr>
          <a:xfrm>
            <a:off x="11182636" y="365125"/>
            <a:ext cx="1009365" cy="7882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663" y="535818"/>
            <a:ext cx="456790" cy="4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0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5C5287FA-EE5F-453A-A8FE-0BB7DDDA3EAA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82636" y="365125"/>
            <a:ext cx="1009365" cy="7882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663" y="535818"/>
            <a:ext cx="456790" cy="4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E57483F1-F81C-4DBE-BEF9-4910B5591196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82636" y="365125"/>
            <a:ext cx="1009365" cy="7882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4" name="Bildobjekt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663" y="535818"/>
            <a:ext cx="456790" cy="4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0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B538077-3482-4547-B39B-0D7BEBEB60F3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Rektangel 15"/>
          <p:cNvSpPr/>
          <p:nvPr userDrawn="1"/>
        </p:nvSpPr>
        <p:spPr>
          <a:xfrm>
            <a:off x="11182636" y="365125"/>
            <a:ext cx="1009365" cy="7882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663" y="535818"/>
            <a:ext cx="456790" cy="4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0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F416875-7011-4D12-9291-8CDF55BFDBA9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Rektangel 15"/>
          <p:cNvSpPr/>
          <p:nvPr userDrawn="1"/>
        </p:nvSpPr>
        <p:spPr>
          <a:xfrm>
            <a:off x="11182636" y="365125"/>
            <a:ext cx="1009365" cy="7882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663" y="535818"/>
            <a:ext cx="456790" cy="4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205CA-676E-4AF6-8897-75DFBD960AA5}" type="datetime1">
              <a:rPr lang="sv-SE" smtClean="0"/>
              <a:t>2018-12-20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Hälsovalsenheten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Hälsoval Dalarna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Helén Kastemyr </a:t>
            </a:r>
          </a:p>
          <a:p>
            <a:r>
              <a:rPr lang="sv-SE" dirty="0" smtClean="0"/>
              <a:t>Hälsovalsenheten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83F1-F81C-4DBE-BEF9-4910B5591196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2743821" y="587829"/>
            <a:ext cx="790240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>
                <a:solidFill>
                  <a:srgbClr val="FF0000"/>
                </a:solidFill>
              </a:rPr>
              <a:t>Genomförande av uppföljning</a:t>
            </a:r>
          </a:p>
          <a:p>
            <a:endParaRPr lang="sv-SE" sz="3200" b="1" dirty="0"/>
          </a:p>
          <a:p>
            <a:pPr marL="285750" indent="-285750">
              <a:buFontTx/>
              <a:buChar char="-"/>
            </a:pPr>
            <a:r>
              <a:rPr lang="sv-SE" sz="3200" dirty="0" smtClean="0"/>
              <a:t>Frågeformulär och statistik som underlag</a:t>
            </a:r>
          </a:p>
          <a:p>
            <a:pPr marL="285750" indent="-285750">
              <a:buFontTx/>
              <a:buChar char="-"/>
            </a:pPr>
            <a:endParaRPr lang="sv-SE" sz="3200" dirty="0"/>
          </a:p>
          <a:p>
            <a:pPr marL="285750" indent="-285750">
              <a:buFontTx/>
              <a:buChar char="-"/>
            </a:pPr>
            <a:r>
              <a:rPr lang="sv-SE" sz="3200" dirty="0" smtClean="0"/>
              <a:t>Besök (2h) på alla 28 vårdcentralerna</a:t>
            </a:r>
          </a:p>
          <a:p>
            <a:pPr marL="285750" indent="-285750">
              <a:buFontTx/>
              <a:buChar char="-"/>
            </a:pPr>
            <a:endParaRPr lang="sv-SE" sz="3200" dirty="0"/>
          </a:p>
          <a:p>
            <a:pPr marL="285750" indent="-285750">
              <a:buFontTx/>
              <a:buChar char="-"/>
            </a:pPr>
            <a:r>
              <a:rPr lang="sv-SE" sz="3200" dirty="0" smtClean="0"/>
              <a:t>Sammanfattning och beslut </a:t>
            </a:r>
          </a:p>
          <a:p>
            <a:pPr marL="285750" indent="-285750">
              <a:buFontTx/>
              <a:buChar char="-"/>
            </a:pPr>
            <a:endParaRPr lang="sv-SE" sz="3200" dirty="0"/>
          </a:p>
          <a:p>
            <a:pPr marL="285750" indent="-285750">
              <a:buFontTx/>
              <a:buChar char="-"/>
            </a:pPr>
            <a:r>
              <a:rPr lang="sv-SE" sz="3200" dirty="0" smtClean="0"/>
              <a:t>Sammanfattande övergripande rapport 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1814643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800" dirty="0" smtClean="0"/>
              <a:t>Uppföljningsområden</a:t>
            </a:r>
            <a:endParaRPr lang="sv-SE" sz="4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88274" y="1672046"/>
            <a:ext cx="10893179" cy="470725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Influensavaccinerna</a:t>
            </a:r>
          </a:p>
          <a:p>
            <a:pPr>
              <a:defRPr/>
            </a:pP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Nationella riktlinjer (NR) för sjukdomsförebyggande metoder</a:t>
            </a:r>
          </a:p>
          <a:p>
            <a:pPr>
              <a:defRPr/>
            </a:pP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NR vård och omsorg vid demenssjukdom</a:t>
            </a:r>
          </a:p>
          <a:p>
            <a:pPr marL="0" indent="0">
              <a:buNone/>
              <a:defRPr/>
            </a:pP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och </a:t>
            </a: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multisjuka/sköra äldre</a:t>
            </a:r>
            <a:endParaRPr lang="sv-SE" alt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sv-SE" altLang="sv-SE" sz="3600" dirty="0">
                <a:latin typeface="Arial" panose="020B0604020202020204" pitchFamily="34" charset="0"/>
                <a:cs typeface="Arial" panose="020B0604020202020204" pitchFamily="34" charset="0"/>
              </a:rPr>
              <a:t>NR för diabetessjukvård</a:t>
            </a:r>
          </a:p>
          <a:p>
            <a:pPr>
              <a:defRPr/>
            </a:pPr>
            <a:r>
              <a:rPr lang="sv-SE" altLang="sv-SE" sz="3600" dirty="0">
                <a:latin typeface="Arial" panose="020B0604020202020204" pitchFamily="34" charset="0"/>
                <a:cs typeface="Arial" panose="020B0604020202020204" pitchFamily="34" charset="0"/>
              </a:rPr>
              <a:t>NR rörelseorganens sjukdomar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88B4-011E-4F62-8F9A-76D24AB094AD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921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800" dirty="0" smtClean="0"/>
              <a:t>Uppföljning </a:t>
            </a:r>
            <a:r>
              <a:rPr lang="sv-SE" sz="2800" dirty="0" smtClean="0"/>
              <a:t>fortsättning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423851"/>
            <a:ext cx="11370906" cy="4753111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  <a:defRPr/>
            </a:pP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Kronisk smärta och </a:t>
            </a: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rehabilitering</a:t>
            </a:r>
            <a:endParaRPr 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defRPr/>
            </a:pP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NR depression och </a:t>
            </a: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ångest</a:t>
            </a:r>
            <a:endParaRPr 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defRPr/>
            </a:pP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NR hjärtsjukvård</a:t>
            </a:r>
          </a:p>
          <a:p>
            <a:pPr>
              <a:spcAft>
                <a:spcPts val="0"/>
              </a:spcAft>
              <a:defRPr/>
            </a:pP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astma och KOL</a:t>
            </a:r>
          </a:p>
          <a:p>
            <a:pPr>
              <a:spcAft>
                <a:spcPts val="0"/>
              </a:spcAft>
              <a:defRPr/>
            </a:pP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Mödrahälsovård </a:t>
            </a: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och </a:t>
            </a: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barnhälsovård</a:t>
            </a:r>
            <a:endParaRPr 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defRPr/>
            </a:pP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Asyl och ensamkommande </a:t>
            </a: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flyktingar</a:t>
            </a:r>
          </a:p>
          <a:p>
            <a:pPr>
              <a:lnSpc>
                <a:spcPct val="107000"/>
              </a:lnSpc>
              <a:spcBef>
                <a:spcPts val="200"/>
              </a:spcBef>
              <a:defRPr/>
            </a:pP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Antibiotika och följsamhet till läkemedelsförskrivning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defRPr/>
            </a:pPr>
            <a:endParaRPr lang="sv-SE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defRPr/>
            </a:pPr>
            <a:endParaRPr 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88B4-011E-4F62-8F9A-76D24AB094AD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3015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104504"/>
            <a:ext cx="10619402" cy="1291815"/>
          </a:xfrm>
        </p:spPr>
        <p:txBody>
          <a:bodyPr/>
          <a:lstStyle/>
          <a:p>
            <a:pPr algn="ctr"/>
            <a:r>
              <a:rPr lang="sv-SE" sz="4800" dirty="0" smtClean="0"/>
              <a:t>Uppföljning</a:t>
            </a:r>
            <a:r>
              <a:rPr lang="sv-SE" dirty="0" smtClean="0"/>
              <a:t> </a:t>
            </a:r>
            <a:r>
              <a:rPr lang="sv-SE" sz="3200" dirty="0" smtClean="0"/>
              <a:t>fortsättning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410789" y="1254034"/>
            <a:ext cx="10370664" cy="510231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defRPr/>
            </a:pPr>
            <a:r>
              <a:rPr lang="sv-SE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Avvikelsehantering</a:t>
            </a:r>
            <a:endParaRPr lang="sv-SE" sz="3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defRPr/>
            </a:pPr>
            <a:r>
              <a:rPr lang="sv-SE" sz="3900" dirty="0">
                <a:latin typeface="Arial" panose="020B0604020202020204" pitchFamily="34" charset="0"/>
                <a:cs typeface="Arial" panose="020B0604020202020204" pitchFamily="34" charset="0"/>
              </a:rPr>
              <a:t>Patientupplevd </a:t>
            </a:r>
            <a:r>
              <a:rPr lang="sv-SE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kvalitet</a:t>
            </a:r>
            <a:endParaRPr lang="sv-SE" sz="3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defRPr/>
            </a:pPr>
            <a:r>
              <a:rPr lang="sv-SE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Produktion</a:t>
            </a:r>
            <a:endParaRPr lang="sv-SE" sz="3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defRPr/>
            </a:pPr>
            <a:r>
              <a:rPr lang="sv-SE" sz="3900" dirty="0">
                <a:latin typeface="Arial" panose="020B0604020202020204" pitchFamily="34" charset="0"/>
                <a:cs typeface="Arial" panose="020B0604020202020204" pitchFamily="34" charset="0"/>
              </a:rPr>
              <a:t>Tillgänglighet </a:t>
            </a:r>
            <a:endParaRPr lang="sv-SE" sz="3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defRPr/>
            </a:pPr>
            <a:r>
              <a:rPr lang="sv-SE" sz="3900" dirty="0">
                <a:latin typeface="Arial" panose="020B0604020202020204" pitchFamily="34" charset="0"/>
                <a:cs typeface="Arial" panose="020B0604020202020204" pitchFamily="34" charset="0"/>
              </a:rPr>
              <a:t>Samverkan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defRPr/>
            </a:pPr>
            <a:r>
              <a:rPr lang="sv-SE" sz="3900" dirty="0">
                <a:latin typeface="Arial" panose="020B0604020202020204" pitchFamily="34" charset="0"/>
                <a:cs typeface="Arial" panose="020B0604020202020204" pitchFamily="34" charset="0"/>
              </a:rPr>
              <a:t>Kompetens</a:t>
            </a:r>
            <a:endParaRPr lang="sv-SE" sz="3900" b="1" dirty="0">
              <a:solidFill>
                <a:srgbClr val="1F4D78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defRPr/>
            </a:pPr>
            <a:r>
              <a:rPr lang="sv-SE" sz="39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Riskbruk och missbruk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defRPr/>
            </a:pPr>
            <a:r>
              <a:rPr lang="sv-SE" sz="3900" dirty="0">
                <a:latin typeface="Arial" panose="020B0604020202020204" pitchFamily="34" charset="0"/>
                <a:cs typeface="Arial" panose="020B0604020202020204" pitchFamily="34" charset="0"/>
              </a:rPr>
              <a:t>Akademisk vårdcentral </a:t>
            </a:r>
            <a:endParaRPr lang="sv-SE" sz="39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sv-SE" sz="3900" dirty="0">
                <a:latin typeface="Arial" panose="020B0604020202020204" pitchFamily="34" charset="0"/>
                <a:cs typeface="Arial" panose="020B0604020202020204" pitchFamily="34" charset="0"/>
              </a:rPr>
              <a:t>Familjecentral</a:t>
            </a:r>
            <a:endParaRPr lang="sv-SE" sz="39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  <a:defRPr/>
            </a:pPr>
            <a:endParaRPr 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88B4-011E-4F62-8F9A-76D24AB094AD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71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Tack!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Helén Kastemyr</a:t>
            </a:r>
          </a:p>
          <a:p>
            <a:r>
              <a:rPr lang="sv-SE" dirty="0" smtClean="0"/>
              <a:t>Hälsovalsenheten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000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398360"/>
          </a:xfrm>
        </p:spPr>
        <p:txBody>
          <a:bodyPr>
            <a:normAutofit fontScale="90000"/>
          </a:bodyPr>
          <a:lstStyle/>
          <a:p>
            <a:pPr algn="ctr"/>
            <a:r>
              <a:rPr lang="sv-SE" altLang="sv-SE" dirty="0" smtClean="0">
                <a:latin typeface="Arial" panose="020B0604020202020204" pitchFamily="34" charset="0"/>
              </a:rPr>
              <a:t/>
            </a:r>
            <a:br>
              <a:rPr lang="sv-SE" altLang="sv-SE" dirty="0" smtClean="0">
                <a:latin typeface="Arial" panose="020B0604020202020204" pitchFamily="34" charset="0"/>
              </a:rPr>
            </a:br>
            <a:r>
              <a:rPr lang="sv-SE" altLang="sv-SE" sz="5300" dirty="0" smtClean="0">
                <a:latin typeface="Arial" panose="020B0604020202020204" pitchFamily="34" charset="0"/>
              </a:rPr>
              <a:t>Införande av Hälsoval/Vårdval</a:t>
            </a:r>
            <a:r>
              <a:rPr lang="sv-SE" altLang="sv-SE" dirty="0">
                <a:latin typeface="Arial" panose="020B0604020202020204" pitchFamily="34" charset="0"/>
              </a:rPr>
              <a:t/>
            </a:r>
            <a:br>
              <a:rPr lang="sv-SE" altLang="sv-SE" dirty="0">
                <a:latin typeface="Arial" panose="020B0604020202020204" pitchFamily="34" charset="0"/>
              </a:rPr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40971" y="2246811"/>
            <a:ext cx="10540482" cy="3930151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sv-SE" altLang="sv-SE" sz="3600" dirty="0">
                <a:latin typeface="Arial" panose="020B0604020202020204" pitchFamily="34" charset="0"/>
              </a:rPr>
              <a:t>Vårdval i primärvården Proposition 2008/09:74</a:t>
            </a:r>
          </a:p>
          <a:p>
            <a:pPr>
              <a:spcBef>
                <a:spcPct val="0"/>
              </a:spcBef>
              <a:buNone/>
            </a:pPr>
            <a:endParaRPr lang="sv-SE" altLang="sv-SE" sz="36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sv-SE" altLang="sv-SE" sz="3600" dirty="0">
                <a:latin typeface="Arial" panose="020B0604020202020204" pitchFamily="34" charset="0"/>
              </a:rPr>
              <a:t>Lag om valfrihetssystem (LOV)</a:t>
            </a:r>
          </a:p>
          <a:p>
            <a:pPr>
              <a:spcBef>
                <a:spcPct val="0"/>
              </a:spcBef>
              <a:buNone/>
            </a:pPr>
            <a:endParaRPr lang="sv-SE" altLang="sv-SE" sz="36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sv-SE" altLang="sv-SE" sz="3600" dirty="0">
                <a:latin typeface="Arial" panose="020B0604020202020204" pitchFamily="34" charset="0"/>
              </a:rPr>
              <a:t>Beslut i Riksdagen februari 2009</a:t>
            </a:r>
          </a:p>
          <a:p>
            <a:pPr>
              <a:spcBef>
                <a:spcPct val="0"/>
              </a:spcBef>
              <a:buNone/>
            </a:pPr>
            <a:r>
              <a:rPr lang="sv-SE" altLang="sv-SE" sz="3600" dirty="0">
                <a:latin typeface="Arial" panose="020B0604020202020204" pitchFamily="34" charset="0"/>
              </a:rPr>
              <a:t>Infört i hela Sverige 2010-01-01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88B4-011E-4F62-8F9A-76D24AB094AD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599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800" dirty="0" smtClean="0"/>
              <a:t>Syfte</a:t>
            </a:r>
            <a:endParaRPr lang="sv-SE" sz="4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894113" y="1825625"/>
            <a:ext cx="9887339" cy="4351337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sv-SE" altLang="sv-SE" sz="3600" dirty="0">
                <a:latin typeface="Arial" panose="020B0604020202020204" pitchFamily="34" charset="0"/>
              </a:rPr>
              <a:t>Underlätta för vårdgivare att etablera sig i primärvården med offentlig finansiering</a:t>
            </a:r>
          </a:p>
          <a:p>
            <a:pPr>
              <a:spcBef>
                <a:spcPct val="0"/>
              </a:spcBef>
            </a:pPr>
            <a:endParaRPr lang="sv-SE" altLang="sv-SE" sz="36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sv-SE" altLang="sv-SE" sz="3600" dirty="0">
                <a:latin typeface="Arial" panose="020B0604020202020204" pitchFamily="34" charset="0"/>
              </a:rPr>
              <a:t> Skapa konkurrens </a:t>
            </a:r>
          </a:p>
          <a:p>
            <a:pPr>
              <a:spcBef>
                <a:spcPct val="0"/>
              </a:spcBef>
            </a:pPr>
            <a:endParaRPr lang="sv-SE" altLang="sv-SE" sz="36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sv-SE" altLang="sv-SE" sz="3600" dirty="0">
                <a:latin typeface="Arial" panose="020B0604020202020204" pitchFamily="34" charset="0"/>
              </a:rPr>
              <a:t> Öka patientens valfrihet</a:t>
            </a:r>
          </a:p>
          <a:p>
            <a:pPr>
              <a:spcBef>
                <a:spcPct val="0"/>
              </a:spcBef>
            </a:pPr>
            <a:endParaRPr lang="sv-SE" altLang="sv-SE" sz="36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sv-SE" altLang="sv-SE" sz="3600" dirty="0">
                <a:latin typeface="Arial" panose="020B0604020202020204" pitchFamily="34" charset="0"/>
              </a:rPr>
              <a:t> Öka tillgängligheten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88B4-011E-4F62-8F9A-76D24AB094AD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91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7"/>
            <a:ext cx="10619402" cy="1006474"/>
          </a:xfrm>
        </p:spPr>
        <p:txBody>
          <a:bodyPr>
            <a:normAutofit/>
          </a:bodyPr>
          <a:lstStyle/>
          <a:p>
            <a:pPr algn="ctr"/>
            <a:r>
              <a:rPr lang="sv-SE" sz="4800" dirty="0" smtClean="0"/>
              <a:t>Hälsoval/vårdval innebär:</a:t>
            </a:r>
            <a:endParaRPr lang="sv-SE" sz="4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371600"/>
            <a:ext cx="11370906" cy="4767943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sv-SE" altLang="sv-SE" sz="3200" dirty="0">
                <a:latin typeface="Arial" panose="020B0604020202020204" pitchFamily="34" charset="0"/>
              </a:rPr>
              <a:t> Vårdgivare får, efter godkännande av Landstinget, öppna  </a:t>
            </a:r>
            <a:r>
              <a:rPr lang="sv-SE" altLang="sv-SE" sz="3200" dirty="0" smtClean="0">
                <a:latin typeface="Arial" panose="020B0604020202020204" pitchFamily="34" charset="0"/>
              </a:rPr>
              <a:t>     vårdcentral </a:t>
            </a:r>
            <a:r>
              <a:rPr lang="sv-SE" altLang="sv-SE" sz="3200" dirty="0">
                <a:latin typeface="Arial" panose="020B0604020202020204" pitchFamily="34" charset="0"/>
              </a:rPr>
              <a:t>med rätt </a:t>
            </a:r>
            <a:r>
              <a:rPr lang="sv-SE" altLang="sv-SE" sz="3200" dirty="0" smtClean="0">
                <a:latin typeface="Arial" panose="020B0604020202020204" pitchFamily="34" charset="0"/>
              </a:rPr>
              <a:t>till offentlig </a:t>
            </a:r>
            <a:r>
              <a:rPr lang="sv-SE" altLang="sv-SE" sz="3200" dirty="0">
                <a:latin typeface="Arial" panose="020B0604020202020204" pitchFamily="34" charset="0"/>
              </a:rPr>
              <a:t>finansiering</a:t>
            </a:r>
          </a:p>
          <a:p>
            <a:pPr>
              <a:spcBef>
                <a:spcPct val="0"/>
              </a:spcBef>
              <a:buNone/>
            </a:pPr>
            <a:endParaRPr lang="sv-SE" altLang="sv-SE" sz="3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sv-SE" altLang="sv-SE" sz="3200" dirty="0">
                <a:latin typeface="Arial" panose="020B0604020202020204" pitchFamily="34" charset="0"/>
              </a:rPr>
              <a:t> Landstinget </a:t>
            </a:r>
            <a:r>
              <a:rPr lang="sv-SE" altLang="sv-SE" sz="3200" dirty="0" smtClean="0">
                <a:latin typeface="Arial" panose="020B0604020202020204" pitchFamily="34" charset="0"/>
              </a:rPr>
              <a:t>fastställer:</a:t>
            </a:r>
            <a:endParaRPr lang="sv-SE" altLang="sv-SE" sz="3200" dirty="0"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buNone/>
            </a:pPr>
            <a:r>
              <a:rPr lang="sv-SE" altLang="sv-SE" sz="3200" dirty="0">
                <a:latin typeface="Arial" panose="020B0604020202020204" pitchFamily="34" charset="0"/>
              </a:rPr>
              <a:t>Uppdrag </a:t>
            </a:r>
          </a:p>
          <a:p>
            <a:pPr lvl="1">
              <a:spcBef>
                <a:spcPct val="0"/>
              </a:spcBef>
              <a:buNone/>
            </a:pPr>
            <a:r>
              <a:rPr lang="sv-SE" altLang="sv-SE" sz="3200" dirty="0">
                <a:latin typeface="Arial" panose="020B0604020202020204" pitchFamily="34" charset="0"/>
              </a:rPr>
              <a:t>Ersättning</a:t>
            </a:r>
          </a:p>
          <a:p>
            <a:pPr lvl="1">
              <a:spcBef>
                <a:spcPct val="0"/>
              </a:spcBef>
              <a:buNone/>
            </a:pPr>
            <a:r>
              <a:rPr lang="sv-SE" altLang="sv-SE" sz="3200" dirty="0">
                <a:latin typeface="Arial" panose="020B0604020202020204" pitchFamily="34" charset="0"/>
              </a:rPr>
              <a:t>Uppföljning </a:t>
            </a:r>
          </a:p>
          <a:p>
            <a:pPr lvl="1">
              <a:spcBef>
                <a:spcPct val="0"/>
              </a:spcBef>
              <a:buNone/>
            </a:pPr>
            <a:r>
              <a:rPr lang="sv-SE" altLang="sv-SE" sz="3200" dirty="0">
                <a:latin typeface="Arial" panose="020B0604020202020204" pitchFamily="34" charset="0"/>
              </a:rPr>
              <a:t>Principer för listning </a:t>
            </a:r>
          </a:p>
          <a:p>
            <a:pPr lvl="1">
              <a:spcBef>
                <a:spcPct val="0"/>
              </a:spcBef>
              <a:buNone/>
            </a:pPr>
            <a:endParaRPr lang="sv-SE" altLang="sv-SE" sz="3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sv-SE" altLang="sv-SE" sz="3200" dirty="0">
                <a:latin typeface="Arial" panose="020B0604020202020204" pitchFamily="34" charset="0"/>
              </a:rPr>
              <a:t> Privata och offentliga vårdcentraler ska behandlas lika (konkurrensneutralitet)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88B4-011E-4F62-8F9A-76D24AB094AD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313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83F1-F81C-4DBE-BEF9-4910B5591196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896983" y="250421"/>
            <a:ext cx="1066364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/>
              <a:t>Bemanning kopplad till Hälsovalsenheten 2018</a:t>
            </a:r>
          </a:p>
          <a:p>
            <a:endParaRPr lang="sv-SE" sz="2400" dirty="0" smtClean="0"/>
          </a:p>
          <a:p>
            <a:r>
              <a:rPr lang="sv-SE" sz="2400" dirty="0" smtClean="0"/>
              <a:t>- Hälsovalschef 100%</a:t>
            </a:r>
          </a:p>
          <a:p>
            <a:r>
              <a:rPr lang="sv-SE" sz="2400" dirty="0" smtClean="0"/>
              <a:t>- Sekreterare/systemförvaltare </a:t>
            </a:r>
            <a:r>
              <a:rPr lang="sv-SE" sz="2400" dirty="0"/>
              <a:t>100%.</a:t>
            </a:r>
          </a:p>
          <a:p>
            <a:r>
              <a:rPr lang="sv-SE" sz="2400" dirty="0" smtClean="0"/>
              <a:t>- Ekonom (35 % - 60 %) </a:t>
            </a:r>
          </a:p>
          <a:p>
            <a:r>
              <a:rPr lang="sv-SE" sz="2400" dirty="0" smtClean="0"/>
              <a:t>- Redovisningsekonom </a:t>
            </a:r>
            <a:r>
              <a:rPr lang="sv-SE" sz="2400" dirty="0"/>
              <a:t>(50 %) </a:t>
            </a:r>
          </a:p>
          <a:p>
            <a:r>
              <a:rPr lang="sv-SE" sz="2400" dirty="0" smtClean="0"/>
              <a:t>- Handläggare (uppföljning/ utveckling) 100% </a:t>
            </a:r>
          </a:p>
          <a:p>
            <a:r>
              <a:rPr lang="sv-SE" sz="2400" dirty="0" smtClean="0"/>
              <a:t>- Objektspecialist ca  </a:t>
            </a:r>
            <a:r>
              <a:rPr lang="sv-SE" sz="2400" dirty="0"/>
              <a:t>6</a:t>
            </a:r>
            <a:r>
              <a:rPr lang="sv-SE" sz="2400" dirty="0" smtClean="0"/>
              <a:t>0 %</a:t>
            </a:r>
          </a:p>
          <a:p>
            <a:r>
              <a:rPr lang="sv-SE" sz="2400" dirty="0" smtClean="0"/>
              <a:t>- Medicinsk rådgivare 20 %</a:t>
            </a:r>
          </a:p>
          <a:p>
            <a:endParaRPr lang="sv-SE" sz="2400" dirty="0"/>
          </a:p>
          <a:p>
            <a:r>
              <a:rPr lang="sv-SE" sz="2400" dirty="0" smtClean="0"/>
              <a:t>Övrigt</a:t>
            </a:r>
            <a:endParaRPr lang="sv-SE" sz="2400" dirty="0"/>
          </a:p>
          <a:p>
            <a:r>
              <a:rPr lang="sv-SE" sz="2400" dirty="0" smtClean="0"/>
              <a:t>- Fortbildningsansvarig </a:t>
            </a:r>
            <a:r>
              <a:rPr lang="sv-SE" sz="2400" dirty="0"/>
              <a:t>läkare </a:t>
            </a:r>
            <a:r>
              <a:rPr lang="sv-SE" sz="2400" dirty="0" smtClean="0"/>
              <a:t>20%, </a:t>
            </a:r>
            <a:r>
              <a:rPr lang="sv-SE" sz="2400" dirty="0" err="1" smtClean="0"/>
              <a:t>ssk</a:t>
            </a:r>
            <a:r>
              <a:rPr lang="sv-SE" sz="2400" dirty="0" smtClean="0"/>
              <a:t>/</a:t>
            </a:r>
            <a:r>
              <a:rPr lang="sv-SE" sz="2400" dirty="0" err="1" smtClean="0"/>
              <a:t>dsk</a:t>
            </a:r>
            <a:r>
              <a:rPr lang="sv-SE" sz="2400" dirty="0" smtClean="0"/>
              <a:t>, </a:t>
            </a:r>
            <a:r>
              <a:rPr lang="sv-SE" sz="2400" dirty="0" err="1" smtClean="0"/>
              <a:t>usk</a:t>
            </a:r>
            <a:r>
              <a:rPr lang="sv-SE" sz="2400" dirty="0" smtClean="0"/>
              <a:t>, </a:t>
            </a:r>
            <a:r>
              <a:rPr lang="sv-SE" sz="2400" dirty="0" err="1" smtClean="0"/>
              <a:t>sekr</a:t>
            </a:r>
            <a:r>
              <a:rPr lang="sv-SE" sz="2400" dirty="0" smtClean="0"/>
              <a:t>, </a:t>
            </a:r>
            <a:r>
              <a:rPr lang="sv-SE" sz="2400" dirty="0" err="1" smtClean="0"/>
              <a:t>sg</a:t>
            </a:r>
            <a:r>
              <a:rPr lang="sv-SE" sz="2400" dirty="0" smtClean="0"/>
              <a:t>, at  10% resp.</a:t>
            </a:r>
          </a:p>
          <a:p>
            <a:r>
              <a:rPr lang="sv-SE" sz="2400" dirty="0" smtClean="0"/>
              <a:t>- Assistent/sekreterare </a:t>
            </a:r>
            <a:r>
              <a:rPr lang="sv-SE" sz="2400" dirty="0"/>
              <a:t>50 % inom allmänläkarprojektet.</a:t>
            </a:r>
          </a:p>
          <a:p>
            <a:r>
              <a:rPr lang="sv-SE" sz="2400" dirty="0" smtClean="0"/>
              <a:t>- Ordförande </a:t>
            </a:r>
            <a:r>
              <a:rPr lang="sv-SE" sz="2400" dirty="0"/>
              <a:t>i specialitetsgrupp 20 </a:t>
            </a:r>
            <a:r>
              <a:rPr lang="sv-SE" sz="2400" dirty="0" smtClean="0"/>
              <a:t>%.</a:t>
            </a:r>
          </a:p>
          <a:p>
            <a:r>
              <a:rPr lang="sv-SE" sz="2400" dirty="0" smtClean="0"/>
              <a:t>- Projekt </a:t>
            </a:r>
            <a:r>
              <a:rPr lang="sv-SE" sz="2400" dirty="0"/>
              <a:t>– artrosflödet slutförts med projektledare på ca 20 </a:t>
            </a:r>
            <a:r>
              <a:rPr lang="sv-SE" sz="2400" dirty="0" smtClean="0"/>
              <a:t>% under vården. </a:t>
            </a:r>
            <a:endParaRPr lang="sv-SE" sz="2400" dirty="0"/>
          </a:p>
          <a:p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1982462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800" dirty="0" smtClean="0"/>
              <a:t>Nytt i Avtal Hälsoval 2018</a:t>
            </a:r>
            <a:endParaRPr lang="sv-SE" sz="4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28354" y="1443239"/>
            <a:ext cx="10253099" cy="43513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v-SE" alt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Samverkan vid utskrivning från sluten hälso- och sjukvård</a:t>
            </a:r>
          </a:p>
          <a:p>
            <a:pPr>
              <a:defRPr/>
            </a:pPr>
            <a:r>
              <a:rPr lang="sv-SE" alt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Verksamhetsutvecklare</a:t>
            </a:r>
          </a:p>
          <a:p>
            <a:pPr>
              <a:defRPr/>
            </a:pPr>
            <a:r>
              <a:rPr lang="sv-SE" alt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Riskbruk- missbruk i avtalet</a:t>
            </a:r>
          </a:p>
          <a:p>
            <a:pPr>
              <a:defRPr/>
            </a:pPr>
            <a:r>
              <a:rPr lang="sv-SE" alt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Redovisa </a:t>
            </a:r>
            <a:r>
              <a:rPr lang="sv-SE" altLang="sv-SE" sz="3600" dirty="0">
                <a:latin typeface="Arial" panose="020B0604020202020204" pitchFamily="34" charset="0"/>
                <a:cs typeface="Arial" panose="020B0604020202020204" pitchFamily="34" charset="0"/>
              </a:rPr>
              <a:t>utvecklingsarbete Hälsofrämjande</a:t>
            </a:r>
          </a:p>
          <a:p>
            <a:pPr>
              <a:defRPr/>
            </a:pPr>
            <a:r>
              <a:rPr lang="sv-SE" alt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Fortsatt införande </a:t>
            </a:r>
            <a:r>
              <a:rPr lang="sv-SE" altLang="sv-SE" sz="3600" dirty="0">
                <a:latin typeface="Arial" panose="020B0604020202020204" pitchFamily="34" charset="0"/>
                <a:cs typeface="Arial" panose="020B0604020202020204" pitchFamily="34" charset="0"/>
              </a:rPr>
              <a:t>av </a:t>
            </a:r>
            <a:r>
              <a:rPr lang="sv-SE" alt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Dietist</a:t>
            </a:r>
            <a:endParaRPr lang="sv-SE" alt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88B4-011E-4F62-8F9A-76D24AB094AD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774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2070" y="365126"/>
            <a:ext cx="10933610" cy="1210581"/>
          </a:xfrm>
        </p:spPr>
        <p:txBody>
          <a:bodyPr>
            <a:noAutofit/>
          </a:bodyPr>
          <a:lstStyle/>
          <a:p>
            <a:pPr algn="ctr"/>
            <a:r>
              <a:rPr lang="sv-SE" dirty="0" smtClean="0"/>
              <a:t>Fortsatt utveckling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345474" y="1449977"/>
            <a:ext cx="10435979" cy="472698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v-SE" alt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Nya Nära Vården</a:t>
            </a:r>
            <a:endParaRPr lang="sv-SE" alt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sv-SE" alt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Psykisk </a:t>
            </a:r>
            <a:r>
              <a:rPr lang="sv-SE" altLang="sv-SE" sz="3600" dirty="0">
                <a:latin typeface="Arial" panose="020B0604020202020204" pitchFamily="34" charset="0"/>
                <a:cs typeface="Arial" panose="020B0604020202020204" pitchFamily="34" charset="0"/>
              </a:rPr>
              <a:t>hälsa</a:t>
            </a:r>
          </a:p>
          <a:p>
            <a:pPr>
              <a:defRPr/>
            </a:pPr>
            <a:r>
              <a:rPr lang="sv-SE" altLang="sv-SE" sz="3600" dirty="0">
                <a:latin typeface="Arial" panose="020B0604020202020204" pitchFamily="34" charset="0"/>
                <a:cs typeface="Arial" panose="020B0604020202020204" pitchFamily="34" charset="0"/>
              </a:rPr>
              <a:t>Smärtprocessen</a:t>
            </a:r>
          </a:p>
          <a:p>
            <a:pPr>
              <a:defRPr/>
            </a:pPr>
            <a:r>
              <a:rPr lang="sv-SE" altLang="sv-SE" sz="3600" dirty="0">
                <a:latin typeface="Arial" panose="020B0604020202020204" pitchFamily="34" charset="0"/>
                <a:cs typeface="Arial" panose="020B0604020202020204" pitchFamily="34" charset="0"/>
              </a:rPr>
              <a:t>Utveckla uppföljning, även fördjupade</a:t>
            </a:r>
          </a:p>
          <a:p>
            <a:pPr>
              <a:defRPr/>
            </a:pPr>
            <a:r>
              <a:rPr lang="sv-SE" altLang="sv-SE" sz="3600" dirty="0">
                <a:latin typeface="Arial" panose="020B0604020202020204" pitchFamily="34" charset="0"/>
                <a:cs typeface="Arial" panose="020B0604020202020204" pitchFamily="34" charset="0"/>
              </a:rPr>
              <a:t>Nationella </a:t>
            </a:r>
            <a:r>
              <a:rPr lang="sv-SE" alt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primärvårdindikatorer /kvalitetsbokslut</a:t>
            </a:r>
            <a:endParaRPr lang="sv-SE" alt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88B4-011E-4F62-8F9A-76D24AB094AD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451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Förslag Nytt i Avtal Hälsoval 2019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Ny vårdgaranti i PV – 3 dagar till medicinsk bedömning</a:t>
            </a:r>
          </a:p>
          <a:p>
            <a:r>
              <a:rPr lang="sv-SE" dirty="0" smtClean="0"/>
              <a:t>Samverkan vid utskrivning – fullt integrerad ersättning i avtalet</a:t>
            </a:r>
          </a:p>
          <a:p>
            <a:r>
              <a:rPr lang="sv-SE" dirty="0" smtClean="0"/>
              <a:t>Digital vård ?</a:t>
            </a:r>
          </a:p>
          <a:p>
            <a:r>
              <a:rPr lang="sv-SE" dirty="0" smtClean="0"/>
              <a:t>Rehabgarantin in i avtalet ? Hur ?</a:t>
            </a:r>
          </a:p>
          <a:p>
            <a:r>
              <a:rPr lang="sv-SE" dirty="0" smtClean="0"/>
              <a:t>Uppföljning Cancer – standardiserade vårdförlopp</a:t>
            </a:r>
          </a:p>
          <a:p>
            <a:r>
              <a:rPr lang="sv-SE" dirty="0" smtClean="0"/>
              <a:t>Arbetsterapeutens roll i PV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88B4-011E-4F62-8F9A-76D24AB094AD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4127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0"/>
            <a:ext cx="10619402" cy="1210581"/>
          </a:xfrm>
        </p:spPr>
        <p:txBody>
          <a:bodyPr/>
          <a:lstStyle/>
          <a:p>
            <a:r>
              <a:rPr lang="sv-SE" dirty="0" smtClean="0"/>
              <a:t>Ersättningsmodellen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027701"/>
            <a:ext cx="11781453" cy="4351337"/>
          </a:xfrm>
        </p:spPr>
        <p:txBody>
          <a:bodyPr>
            <a:normAutofit lnSpcReduction="10000"/>
          </a:bodyPr>
          <a:lstStyle/>
          <a:p>
            <a:pPr lvl="0"/>
            <a:r>
              <a:rPr lang="sv-SE" b="1" dirty="0" err="1" smtClean="0"/>
              <a:t>Kapitation</a:t>
            </a:r>
            <a:r>
              <a:rPr lang="sv-SE" b="1" dirty="0" smtClean="0"/>
              <a:t> </a:t>
            </a:r>
            <a:r>
              <a:rPr lang="sv-SE" dirty="0" smtClean="0"/>
              <a:t> </a:t>
            </a:r>
            <a:r>
              <a:rPr lang="sv-SE" dirty="0"/>
              <a:t>– 71 %</a:t>
            </a:r>
          </a:p>
          <a:p>
            <a:pPr marL="0" indent="0" fontAlgn="base">
              <a:buNone/>
            </a:pPr>
            <a:r>
              <a:rPr lang="sv-SE" b="1" dirty="0" smtClean="0"/>
              <a:t>  - ACG </a:t>
            </a:r>
            <a:r>
              <a:rPr lang="sv-SE" dirty="0" smtClean="0"/>
              <a:t>– 75%</a:t>
            </a:r>
            <a:endParaRPr lang="sv-SE" dirty="0"/>
          </a:p>
          <a:p>
            <a:pPr marL="0" indent="0" fontAlgn="base">
              <a:buNone/>
            </a:pPr>
            <a:r>
              <a:rPr lang="sv-SE" b="1" dirty="0" smtClean="0"/>
              <a:t>  - CNI </a:t>
            </a:r>
            <a:r>
              <a:rPr lang="sv-SE" dirty="0" smtClean="0"/>
              <a:t>– 25%</a:t>
            </a:r>
            <a:endParaRPr lang="sv-SE" dirty="0"/>
          </a:p>
          <a:p>
            <a:pPr fontAlgn="base"/>
            <a:r>
              <a:rPr lang="sv-SE" b="1" dirty="0" smtClean="0"/>
              <a:t>Täckningsgrad </a:t>
            </a:r>
            <a:r>
              <a:rPr lang="sv-SE" dirty="0" smtClean="0"/>
              <a:t>– 25%</a:t>
            </a:r>
            <a:endParaRPr lang="sv-SE" dirty="0"/>
          </a:p>
          <a:p>
            <a:pPr fontAlgn="base"/>
            <a:r>
              <a:rPr lang="sv-SE" b="1" dirty="0" smtClean="0"/>
              <a:t>Kvalitetsersättning </a:t>
            </a:r>
            <a:r>
              <a:rPr lang="sv-SE" dirty="0" smtClean="0"/>
              <a:t>– 4%</a:t>
            </a:r>
            <a:r>
              <a:rPr lang="sv-SE" b="1" dirty="0" smtClean="0"/>
              <a:t> – Telefon, riskbruk/missbruk, antibiotoka</a:t>
            </a:r>
            <a:endParaRPr lang="sv-SE" dirty="0"/>
          </a:p>
          <a:p>
            <a:pPr fontAlgn="base"/>
            <a:r>
              <a:rPr lang="sv-SE" b="1" dirty="0"/>
              <a:t>Besöksersättning</a:t>
            </a:r>
            <a:endParaRPr lang="sv-SE" dirty="0"/>
          </a:p>
          <a:p>
            <a:pPr eaLnBrk="0" fontAlgn="base" hangingPunct="0"/>
            <a:r>
              <a:rPr lang="sv-SE" b="1" dirty="0" smtClean="0"/>
              <a:t>Telefonkonsultation / 1177</a:t>
            </a:r>
            <a:endParaRPr lang="sv-SE" dirty="0"/>
          </a:p>
          <a:p>
            <a:pPr eaLnBrk="0" fontAlgn="base" hangingPunct="0"/>
            <a:r>
              <a:rPr lang="sv-SE" b="1" dirty="0" smtClean="0"/>
              <a:t> Övriga - Tolk, ”födda utanför EU”, familjecentraler,                                        verksamhetsutvecklare </a:t>
            </a:r>
            <a:r>
              <a:rPr lang="sv-SE" b="1" dirty="0" err="1" smtClean="0"/>
              <a:t>mfl</a:t>
            </a:r>
            <a:r>
              <a:rPr lang="sv-SE" b="1" dirty="0" smtClean="0"/>
              <a:t> 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88B4-011E-4F62-8F9A-76D24AB094AD}" type="datetime1">
              <a:rPr lang="sv-SE" smtClean="0"/>
              <a:t>2018-12-20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Hälsovalsenheten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826189"/>
      </p:ext>
    </p:extLst>
  </p:cSld>
  <p:clrMapOvr>
    <a:masterClrMapping/>
  </p:clrMapOvr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E45651"/>
      </a:dk2>
      <a:lt2>
        <a:srgbClr val="E7E6E6"/>
      </a:lt2>
      <a:accent1>
        <a:srgbClr val="47BAEA"/>
      </a:accent1>
      <a:accent2>
        <a:srgbClr val="54B798"/>
      </a:accent2>
      <a:accent3>
        <a:srgbClr val="F3CE74"/>
      </a:accent3>
      <a:accent4>
        <a:srgbClr val="AEDDEF"/>
      </a:accent4>
      <a:accent5>
        <a:srgbClr val="93CEC1"/>
      </a:accent5>
      <a:accent6>
        <a:srgbClr val="FAE9BA"/>
      </a:accent6>
      <a:hlink>
        <a:srgbClr val="409DC9"/>
      </a:hlink>
      <a:folHlink>
        <a:srgbClr val="409DC9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 [Skrivskyddad]" id="{2FD2E123-6930-4271-A630-30647B4B21E4}" vid="{2670701F-55E0-481A-8B6F-9544B180F0E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Ltd_standard p.p. presentation ny 2017</Template>
  <TotalTime>195</TotalTime>
  <Words>447</Words>
  <Application>Microsoft Office PowerPoint</Application>
  <PresentationFormat>Bredbild</PresentationFormat>
  <Paragraphs>145</Paragraphs>
  <Slides>14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 Light</vt:lpstr>
      <vt:lpstr>Times New Roman</vt:lpstr>
      <vt:lpstr>VCdag</vt:lpstr>
      <vt:lpstr>Hälsoval Dalarna</vt:lpstr>
      <vt:lpstr> Införande av Hälsoval/Vårdval </vt:lpstr>
      <vt:lpstr>Syfte</vt:lpstr>
      <vt:lpstr>Hälsoval/vårdval innebär:</vt:lpstr>
      <vt:lpstr>PowerPoint-presentation</vt:lpstr>
      <vt:lpstr>Nytt i Avtal Hälsoval 2018</vt:lpstr>
      <vt:lpstr>Fortsatt utveckling</vt:lpstr>
      <vt:lpstr>Förslag Nytt i Avtal Hälsoval 2019</vt:lpstr>
      <vt:lpstr>Ersättningsmodellen</vt:lpstr>
      <vt:lpstr>PowerPoint-presentation</vt:lpstr>
      <vt:lpstr>Uppföljningsområden</vt:lpstr>
      <vt:lpstr>Uppföljning fortsättning</vt:lpstr>
      <vt:lpstr>Uppföljning fortsättning</vt:lpstr>
      <vt:lpstr>Tack!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Hälsoval</dc:title>
  <dc:creator>Thiis Marina /Central förvaltning Hälsovalsenhet /Falun</dc:creator>
  <cp:lastModifiedBy>Rosin Mats Olof Rune /Central förvaltning Hälso- och sjukvårdsenhet /Falun</cp:lastModifiedBy>
  <cp:revision>31</cp:revision>
  <dcterms:created xsi:type="dcterms:W3CDTF">2017-04-11T07:24:59Z</dcterms:created>
  <dcterms:modified xsi:type="dcterms:W3CDTF">2018-12-20T14:21:52Z</dcterms:modified>
</cp:coreProperties>
</file>