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328" r:id="rId2"/>
    <p:sldId id="335" r:id="rId3"/>
    <p:sldId id="359" r:id="rId4"/>
    <p:sldId id="358" r:id="rId5"/>
    <p:sldId id="360" r:id="rId6"/>
    <p:sldId id="361" r:id="rId7"/>
    <p:sldId id="350" r:id="rId8"/>
    <p:sldId id="362" r:id="rId9"/>
    <p:sldId id="353" r:id="rId10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3" autoAdjust="0"/>
    <p:restoredTop sz="76702" autoAdjust="0"/>
  </p:normalViewPr>
  <p:slideViewPr>
    <p:cSldViewPr snapToGrid="0">
      <p:cViewPr varScale="1">
        <p:scale>
          <a:sx n="64" d="100"/>
          <a:sy n="64" d="100"/>
        </p:scale>
        <p:origin x="16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D7EC6-8DA2-49D0-8840-54D2AB18A79C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A2E99-B723-4620-A734-49E098EFA9C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202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CE100-F6C5-4B82-8DE4-79C3B7791674}" type="datetimeFigureOut">
              <a:rPr lang="sv-SE" smtClean="0"/>
              <a:t>2022-02-28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B266C-AB5B-4254-9F48-6518913378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7816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33D500-1297-4EDE-B9F8-A261B42E5E11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481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Den tredje planen. Den första fyraåriga planen. Den andra Kultur- och bildningsplanen. Inga uppdrag i planen. Vi vill mindre men mer. Den ännu kortare.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B266C-AB5B-4254-9F48-65189133781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993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410701"/>
            <a:ext cx="6858000" cy="3241878"/>
          </a:xfrm>
        </p:spPr>
        <p:txBody>
          <a:bodyPr anchor="b"/>
          <a:lstStyle>
            <a:lvl1pPr algn="ctr">
              <a:defRPr sz="45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838576"/>
            <a:ext cx="6858000" cy="179069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143000" y="3710861"/>
            <a:ext cx="6858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3980" y="390072"/>
            <a:ext cx="762110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791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684884" y="6356350"/>
            <a:ext cx="3774233" cy="492876"/>
          </a:xfrm>
        </p:spPr>
        <p:txBody>
          <a:bodyPr/>
          <a:lstStyle>
            <a:lvl1pPr>
              <a:defRPr sz="788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7869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38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2"/>
            <a:ext cx="9144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7911" y="365127"/>
            <a:ext cx="796455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07910" y="1825625"/>
            <a:ext cx="8528180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791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684884" y="6356350"/>
            <a:ext cx="3774233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7869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8350181" y="365125"/>
            <a:ext cx="793820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sz="1350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058" y="478141"/>
            <a:ext cx="40803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014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7910" y="1709739"/>
            <a:ext cx="8518655" cy="2852737"/>
          </a:xfrm>
        </p:spPr>
        <p:txBody>
          <a:bodyPr anchor="b"/>
          <a:lstStyle>
            <a:lvl1pPr>
              <a:defRPr sz="45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07910" y="4589464"/>
            <a:ext cx="851865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9144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791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684884" y="6356350"/>
            <a:ext cx="3774233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7869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8350181" y="365125"/>
            <a:ext cx="793820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sz="1350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058" y="478141"/>
            <a:ext cx="40803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58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7911" y="365125"/>
            <a:ext cx="7952306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07910" y="1825625"/>
            <a:ext cx="420694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420694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9144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791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684884" y="6356350"/>
            <a:ext cx="3774233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7869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8350181" y="365125"/>
            <a:ext cx="793820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sz="1350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058" y="478141"/>
            <a:ext cx="40803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283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7911" y="365126"/>
            <a:ext cx="796455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07911" y="1690688"/>
            <a:ext cx="4190271" cy="81438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07911" y="2505075"/>
            <a:ext cx="4190271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90687"/>
            <a:ext cx="4206939" cy="81438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420694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9144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791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684884" y="6356350"/>
            <a:ext cx="3774233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7869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8350181" y="365125"/>
            <a:ext cx="793820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sz="1350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058" y="478141"/>
            <a:ext cx="40803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700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7911" y="365126"/>
            <a:ext cx="795842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9144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791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684884" y="6356350"/>
            <a:ext cx="3774233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7869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8350181" y="365125"/>
            <a:ext cx="793820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sz="1350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058" y="478141"/>
            <a:ext cx="40803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030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9144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791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684884" y="6356350"/>
            <a:ext cx="3774233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7869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8350181" y="365125"/>
            <a:ext cx="793820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sz="1350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058" y="478141"/>
            <a:ext cx="40803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687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7911" y="457200"/>
            <a:ext cx="3271109" cy="1600200"/>
          </a:xfrm>
        </p:spPr>
        <p:txBody>
          <a:bodyPr anchor="b"/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1085851"/>
            <a:ext cx="4256484" cy="5019674"/>
          </a:xfrm>
        </p:spPr>
        <p:txBody>
          <a:bodyPr/>
          <a:lstStyle>
            <a:lvl1pPr>
              <a:defRPr sz="2400" b="1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07911" y="2057401"/>
            <a:ext cx="3271109" cy="404812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9144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791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684884" y="6356350"/>
            <a:ext cx="3774233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7869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8350181" y="365125"/>
            <a:ext cx="793820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sz="1350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058" y="478141"/>
            <a:ext cx="40803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36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7911" y="457200"/>
            <a:ext cx="3271109" cy="1600200"/>
          </a:xfrm>
        </p:spPr>
        <p:txBody>
          <a:bodyPr anchor="b"/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1085850"/>
            <a:ext cx="4244238" cy="5029200"/>
          </a:xfrm>
        </p:spPr>
        <p:txBody>
          <a:bodyPr/>
          <a:lstStyle>
            <a:lvl1pPr marL="0" indent="0">
              <a:buNone/>
              <a:defRPr sz="2400" b="1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07911" y="2057400"/>
            <a:ext cx="3271109" cy="405023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9144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35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791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684884" y="6356350"/>
            <a:ext cx="3774233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778690" y="6356350"/>
            <a:ext cx="2057400" cy="492876"/>
          </a:xfrm>
        </p:spPr>
        <p:txBody>
          <a:bodyPr/>
          <a:lstStyle>
            <a:lvl1pPr>
              <a:defRPr sz="788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8350181" y="365125"/>
            <a:ext cx="793820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sz="1350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058" y="478141"/>
            <a:ext cx="40803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432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2022-02-28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860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gxtmnLyCEM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ndalarna.s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regiondalarna.se/contentassets/13b4d4efa6b3465896aca943ea93fcfc/kulturobildningsplan-kortversion.pdf" TargetMode="External"/><Relationship Id="rId4" Type="http://schemas.openxmlformats.org/officeDocument/2006/relationships/hyperlink" Target="https://www.regiondalarna.se/contentassets/13b4d4efa6b3465896aca943ea93fcfc/kulturobildningspla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410701"/>
            <a:ext cx="6858000" cy="349455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Ny regional</a:t>
            </a:r>
            <a:br>
              <a:rPr lang="sv-SE" dirty="0" smtClean="0"/>
            </a:br>
            <a:r>
              <a:rPr lang="sv-SE" dirty="0" smtClean="0"/>
              <a:t>Kultur- och bildningsplan 2023-2026 </a:t>
            </a:r>
            <a:br>
              <a:rPr lang="sv-SE" dirty="0" smtClean="0"/>
            </a:br>
            <a:r>
              <a:rPr lang="sv-SE" b="0" dirty="0" smtClean="0"/>
              <a:t>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5065986"/>
            <a:ext cx="6858000" cy="563289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10 februari 2022</a:t>
            </a:r>
          </a:p>
          <a:p>
            <a:r>
              <a:rPr lang="sv-SE" dirty="0" smtClean="0"/>
              <a:t>Erik Arrhén, bitr. förvaltningschef  Kultur och bildning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206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2" name="vgxtmnLyCE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1212850"/>
            <a:ext cx="9144000" cy="5143500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5DD86-983D-4097-A028-87EAC6BF841B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994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Kultursamverkansmodellen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Ett sätt att fördela statliga kulturbidrag till regionala kulturorganisationer</a:t>
            </a:r>
          </a:p>
          <a:p>
            <a:r>
              <a:rPr lang="sv-SE" dirty="0" smtClean="0"/>
              <a:t>Regionen </a:t>
            </a:r>
            <a:r>
              <a:rPr lang="sv-SE" dirty="0"/>
              <a:t>ansvarar för fördelningen</a:t>
            </a:r>
          </a:p>
          <a:p>
            <a:r>
              <a:rPr lang="sv-SE" dirty="0"/>
              <a:t>Samverkan med kommunerna </a:t>
            </a:r>
          </a:p>
          <a:p>
            <a:r>
              <a:rPr lang="sv-SE" dirty="0"/>
              <a:t>Dialog med föreningslivet och de professionella kulturskaparna</a:t>
            </a:r>
          </a:p>
          <a:p>
            <a:r>
              <a:rPr lang="sv-SE" dirty="0"/>
              <a:t>Statens krav: kulturplan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840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Berörda kulturområden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professionell teater-, dans- och musikverksamhet</a:t>
            </a:r>
          </a:p>
          <a:p>
            <a:r>
              <a:rPr lang="sv-SE" dirty="0"/>
              <a:t>museiverksamhet och museernas kulturmiljöarbete</a:t>
            </a:r>
          </a:p>
          <a:p>
            <a:r>
              <a:rPr lang="sv-SE" dirty="0"/>
              <a:t>biblioteksverksamhet och läs- och litteraturfrämjande verksamhet</a:t>
            </a:r>
          </a:p>
          <a:p>
            <a:r>
              <a:rPr lang="sv-SE" dirty="0"/>
              <a:t>professionell bild- och </a:t>
            </a:r>
            <a:r>
              <a:rPr lang="sv-SE" dirty="0" err="1"/>
              <a:t>formverksamhet</a:t>
            </a:r>
            <a:endParaRPr lang="sv-SE" dirty="0"/>
          </a:p>
          <a:p>
            <a:r>
              <a:rPr lang="sv-SE" dirty="0"/>
              <a:t>regional enskild arkivverksamhet</a:t>
            </a:r>
          </a:p>
          <a:p>
            <a:r>
              <a:rPr lang="sv-SE" dirty="0"/>
              <a:t>filmkulturell verksamhet</a:t>
            </a:r>
          </a:p>
          <a:p>
            <a:r>
              <a:rPr lang="sv-SE" dirty="0"/>
              <a:t>främjande av </a:t>
            </a:r>
            <a:r>
              <a:rPr lang="sv-SE" dirty="0" smtClean="0"/>
              <a:t>hemslöjd</a:t>
            </a:r>
          </a:p>
          <a:p>
            <a:r>
              <a:rPr lang="sv-SE" dirty="0">
                <a:solidFill>
                  <a:srgbClr val="FF0000"/>
                </a:solidFill>
              </a:rPr>
              <a:t>f</a:t>
            </a:r>
            <a:r>
              <a:rPr lang="sv-SE" dirty="0" smtClean="0">
                <a:solidFill>
                  <a:srgbClr val="FF0000"/>
                </a:solidFill>
              </a:rPr>
              <a:t>olkbildning</a:t>
            </a:r>
            <a:endParaRPr lang="sv-SE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6925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Statens syfte med stöd till folkbildningen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Statens syften med stödet till folkhögskolor och studieförbund är att:</a:t>
            </a:r>
          </a:p>
          <a:p>
            <a:r>
              <a:rPr lang="sv-SE" dirty="0"/>
              <a:t>stödja verksamhet som bidrar till att stärka och utveckla demokratin</a:t>
            </a:r>
          </a:p>
          <a:p>
            <a:r>
              <a:rPr lang="sv-SE" dirty="0"/>
              <a:t>bidra till att göra det möjligt för en ökad mångfald människor att påverka sin livssituation och skapa engagemang att delta i samhällsutvecklingen</a:t>
            </a:r>
          </a:p>
          <a:p>
            <a:r>
              <a:rPr lang="sv-SE" dirty="0"/>
              <a:t>bidra till att utjämna utbildningsklyftor och höja bildnings- och utbildningsnivån i samhället</a:t>
            </a:r>
          </a:p>
          <a:p>
            <a:r>
              <a:rPr lang="sv-SE" dirty="0"/>
              <a:t>bidra till att bredda intresset för och öka delaktigheten i kulturlivet.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966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Varför engagera sig?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Påverka vad som ska </a:t>
            </a:r>
            <a:r>
              <a:rPr lang="sv-SE" dirty="0" smtClean="0"/>
              <a:t>prioriteras i planen</a:t>
            </a:r>
            <a:endParaRPr lang="sv-SE" dirty="0"/>
          </a:p>
          <a:p>
            <a:r>
              <a:rPr lang="sv-SE" dirty="0"/>
              <a:t>Syns du inte finns du inte – Gör din RÖST HÖRD!</a:t>
            </a:r>
          </a:p>
          <a:p>
            <a:r>
              <a:rPr lang="sv-SE" dirty="0"/>
              <a:t>Förbättra möjligheten att utöva kultur och bildning i Dalarna</a:t>
            </a:r>
          </a:p>
          <a:p>
            <a:r>
              <a:rPr lang="sv-SE" dirty="0"/>
              <a:t>Stärka samverkan mellan civilsamhälle, kommuner, </a:t>
            </a:r>
            <a:r>
              <a:rPr lang="sv-SE" dirty="0" smtClean="0"/>
              <a:t>region</a:t>
            </a:r>
            <a:endParaRPr lang="sv-SE" dirty="0"/>
          </a:p>
          <a:p>
            <a:r>
              <a:rPr lang="sv-SE" dirty="0" err="1"/>
              <a:t>Nätverka</a:t>
            </a:r>
            <a:r>
              <a:rPr lang="sv-SE" dirty="0"/>
              <a:t> och omvärldsspana </a:t>
            </a:r>
          </a:p>
          <a:p>
            <a:r>
              <a:rPr lang="sv-SE" dirty="0"/>
              <a:t>Prioriteringarna i planen påverkar även fördelning av föreningsstöd och projektbidrag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13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Dialog med civilsamhället: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Alla dialoger blir digitala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Kommuner</a:t>
            </a:r>
            <a:endParaRPr lang="sv-SE" dirty="0"/>
          </a:p>
          <a:p>
            <a:r>
              <a:rPr lang="sv-SE" dirty="0" smtClean="0"/>
              <a:t>Kulturskapare</a:t>
            </a:r>
            <a:endParaRPr lang="sv-SE" dirty="0"/>
          </a:p>
          <a:p>
            <a:r>
              <a:rPr lang="sv-SE" dirty="0"/>
              <a:t>Barn och </a:t>
            </a:r>
            <a:r>
              <a:rPr lang="sv-SE" dirty="0" smtClean="0"/>
              <a:t>unga</a:t>
            </a:r>
            <a:endParaRPr lang="sv-SE" dirty="0"/>
          </a:p>
          <a:p>
            <a:r>
              <a:rPr lang="sv-SE" dirty="0" smtClean="0"/>
              <a:t>Civilsamhället, </a:t>
            </a:r>
            <a:endParaRPr lang="sv-SE" dirty="0"/>
          </a:p>
          <a:p>
            <a:r>
              <a:rPr lang="sv-SE" dirty="0"/>
              <a:t>Nationella </a:t>
            </a:r>
            <a:r>
              <a:rPr lang="sv-SE" dirty="0" smtClean="0"/>
              <a:t>minoriteter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539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Tidplan för dialog med civilsamhället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Dialog med civilsamhället: 10 mars, </a:t>
            </a:r>
            <a:r>
              <a:rPr lang="sv-SE" dirty="0" err="1" smtClean="0"/>
              <a:t>kl</a:t>
            </a:r>
            <a:r>
              <a:rPr lang="sv-SE" dirty="0" smtClean="0"/>
              <a:t> 18.00-19.30</a:t>
            </a:r>
          </a:p>
          <a:p>
            <a:r>
              <a:rPr lang="sv-SE" dirty="0" smtClean="0"/>
              <a:t>Remisskonferens: I början av maj</a:t>
            </a:r>
          </a:p>
          <a:p>
            <a:r>
              <a:rPr lang="sv-SE" dirty="0" smtClean="0"/>
              <a:t>Remisstid: 18 maj – 20 juni </a:t>
            </a:r>
          </a:p>
          <a:p>
            <a:r>
              <a:rPr lang="sv-SE" dirty="0" smtClean="0"/>
              <a:t>Beslut i fullmäktige november 2022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6625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Kommunikation</a:t>
            </a:r>
            <a:endParaRPr lang="sv-SE" dirty="0"/>
          </a:p>
        </p:txBody>
      </p:sp>
      <p:pic>
        <p:nvPicPr>
          <p:cNvPr id="2" name="Platshållare för innehåll 1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252" y="1825625"/>
            <a:ext cx="4206875" cy="3971554"/>
          </a:xfrm>
        </p:spPr>
      </p:pic>
      <p:sp>
        <p:nvSpPr>
          <p:cNvPr id="9" name="Platshållare för innehåll 8"/>
          <p:cNvSpPr>
            <a:spLocks noGrp="1"/>
          </p:cNvSpPr>
          <p:nvPr>
            <p:ph sz="half" idx="2"/>
          </p:nvPr>
        </p:nvSpPr>
        <p:spPr>
          <a:xfrm>
            <a:off x="307910" y="1825625"/>
            <a:ext cx="4206940" cy="4351338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Information om processen på </a:t>
            </a:r>
            <a:r>
              <a:rPr lang="sv-SE" dirty="0" smtClean="0">
                <a:hlinkClick r:id="rId3"/>
              </a:rPr>
              <a:t>www.regiondalarna.se</a:t>
            </a:r>
            <a:r>
              <a:rPr lang="sv-SE" dirty="0" smtClean="0"/>
              <a:t> </a:t>
            </a:r>
          </a:p>
          <a:p>
            <a:r>
              <a:rPr lang="sv-SE" dirty="0" smtClean="0"/>
              <a:t>Läs nuvarande </a:t>
            </a:r>
            <a:r>
              <a:rPr lang="sv-SE" dirty="0"/>
              <a:t>plan </a:t>
            </a:r>
            <a:r>
              <a:rPr lang="sv-SE" dirty="0" smtClean="0"/>
              <a:t>Kultur- och bildningsplan på: </a:t>
            </a:r>
          </a:p>
          <a:p>
            <a:pPr marL="0" indent="0">
              <a:buNone/>
            </a:pPr>
            <a:r>
              <a:rPr lang="sv-SE" dirty="0" smtClean="0"/>
              <a:t>Långversion:</a:t>
            </a:r>
            <a:r>
              <a:rPr lang="sv-SE" dirty="0"/>
              <a:t/>
            </a:r>
            <a:br>
              <a:rPr lang="sv-SE" dirty="0"/>
            </a:br>
            <a:r>
              <a:rPr lang="sv-SE" dirty="0">
                <a:hlinkClick r:id="rId4"/>
              </a:rPr>
              <a:t>https://</a:t>
            </a:r>
            <a:r>
              <a:rPr lang="sv-SE" dirty="0" smtClean="0">
                <a:hlinkClick r:id="rId4"/>
              </a:rPr>
              <a:t>www.regiondalarna.se/contentassets/13b4d4efa6b3465896aca943ea93fcfc/kulturobildningsplan.pdf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Kortversion</a:t>
            </a:r>
            <a:r>
              <a:rPr lang="sv-SE" dirty="0"/>
              <a:t>: </a:t>
            </a:r>
            <a:br>
              <a:rPr lang="sv-SE" dirty="0"/>
            </a:br>
            <a:r>
              <a:rPr lang="sv-SE" dirty="0">
                <a:hlinkClick r:id="rId5"/>
              </a:rPr>
              <a:t>https://</a:t>
            </a:r>
            <a:r>
              <a:rPr lang="sv-SE" dirty="0" smtClean="0">
                <a:hlinkClick r:id="rId5"/>
              </a:rPr>
              <a:t>www.regiondalarna.se/contentassets/13b4d4efa6b3465896aca943ea93fcfc/kulturobildningsplan-kortversion.pdf</a:t>
            </a:r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2022-02-28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270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2526</TotalTime>
  <Words>335</Words>
  <Application>Microsoft Office PowerPoint</Application>
  <PresentationFormat>Bildspel på skärmen (4:3)</PresentationFormat>
  <Paragraphs>70</Paragraphs>
  <Slides>9</Slides>
  <Notes>2</Notes>
  <HiddenSlides>0</HiddenSlides>
  <MMClips>1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Calibri</vt:lpstr>
      <vt:lpstr>VCdag</vt:lpstr>
      <vt:lpstr>     Ny regional Kultur- och bildningsplan 2023-2026   </vt:lpstr>
      <vt:lpstr>PowerPoint-presentation</vt:lpstr>
      <vt:lpstr>Kultursamverkansmodellen</vt:lpstr>
      <vt:lpstr>Berörda kulturområden</vt:lpstr>
      <vt:lpstr>Statens syfte med stöd till folkbildningen</vt:lpstr>
      <vt:lpstr>Varför engagera sig?</vt:lpstr>
      <vt:lpstr>Dialog med civilsamhället: </vt:lpstr>
      <vt:lpstr>Tidplan för dialog med civilsamhället</vt:lpstr>
      <vt:lpstr>Kommunikation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Joakim Wehlin</dc:creator>
  <cp:lastModifiedBy>Rosin Mats Olof Rune /Central förvaltning Hälso- och sjukvårdsenhet /Falun</cp:lastModifiedBy>
  <cp:revision>205</cp:revision>
  <cp:lastPrinted>2022-02-28T10:48:53Z</cp:lastPrinted>
  <dcterms:created xsi:type="dcterms:W3CDTF">2017-02-03T06:55:47Z</dcterms:created>
  <dcterms:modified xsi:type="dcterms:W3CDTF">2022-02-28T10:53:05Z</dcterms:modified>
</cp:coreProperties>
</file>