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6"/>
  </p:notesMasterIdLst>
  <p:handoutMasterIdLst>
    <p:handoutMasterId r:id="rId17"/>
  </p:handoutMasterIdLst>
  <p:sldIdLst>
    <p:sldId id="296" r:id="rId7"/>
    <p:sldId id="288" r:id="rId8"/>
    <p:sldId id="297" r:id="rId9"/>
    <p:sldId id="291" r:id="rId10"/>
    <p:sldId id="292" r:id="rId11"/>
    <p:sldId id="290" r:id="rId12"/>
    <p:sldId id="293" r:id="rId13"/>
    <p:sldId id="295" r:id="rId14"/>
    <p:sldId id="298" r:id="rId15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96"/>
            <p14:sldId id="288"/>
            <p14:sldId id="297"/>
            <p14:sldId id="291"/>
            <p14:sldId id="292"/>
            <p14:sldId id="290"/>
            <p14:sldId id="293"/>
            <p14:sldId id="295"/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6433" autoAdjust="0"/>
  </p:normalViewPr>
  <p:slideViewPr>
    <p:cSldViewPr snapToGrid="0">
      <p:cViewPr varScale="1">
        <p:scale>
          <a:sx n="86" d="100"/>
          <a:sy n="86" d="100"/>
        </p:scale>
        <p:origin x="108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-kalkylblad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-kalkylblad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 smtClean="0"/>
              <a:t>Externa verksamhetsintäkter*</a:t>
            </a:r>
            <a:br>
              <a:rPr lang="sv-SE" dirty="0" smtClean="0"/>
            </a:br>
            <a:r>
              <a:rPr lang="sv-SE" dirty="0" smtClean="0"/>
              <a:t>Mnkr</a:t>
            </a:r>
            <a:endParaRPr lang="sv-S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areaChart>
        <c:grouping val="percentStacked"/>
        <c:varyColors val="0"/>
        <c:ser>
          <c:idx val="1"/>
          <c:order val="0"/>
          <c:tx>
            <c:strRef>
              <c:f>'BE kub'!$C$6</c:f>
              <c:strCache>
                <c:ptCount val="1"/>
                <c:pt idx="0">
                  <c:v>Andel riktade statsbidrag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'BE kub'!$D$4:$L$4</c:f>
              <c:strCach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strCache>
            </c:strRef>
          </c:cat>
          <c:val>
            <c:numRef>
              <c:f>'BE kub'!$D$6:$L$6</c:f>
              <c:numCache>
                <c:formatCode>#\ ###</c:formatCode>
                <c:ptCount val="9"/>
                <c:pt idx="0">
                  <c:v>154.88522652</c:v>
                </c:pt>
                <c:pt idx="1">
                  <c:v>196.23418185000003</c:v>
                </c:pt>
                <c:pt idx="2">
                  <c:v>254.28222101</c:v>
                </c:pt>
                <c:pt idx="3">
                  <c:v>302.03407526999996</c:v>
                </c:pt>
                <c:pt idx="4">
                  <c:v>283.84325348000004</c:v>
                </c:pt>
                <c:pt idx="5">
                  <c:v>400.42286526999999</c:v>
                </c:pt>
                <c:pt idx="6">
                  <c:v>550.24092945000018</c:v>
                </c:pt>
                <c:pt idx="7">
                  <c:v>1024.8352214400002</c:v>
                </c:pt>
                <c:pt idx="8">
                  <c:v>1294.5100790700001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3C-4F2A-9B60-0E715543E601}"/>
            </c:ext>
          </c:extLst>
        </c:ser>
        <c:ser>
          <c:idx val="0"/>
          <c:order val="1"/>
          <c:tx>
            <c:strRef>
              <c:f>'BE kub'!$C$5</c:f>
              <c:strCache>
                <c:ptCount val="1"/>
                <c:pt idx="0">
                  <c:v>Andel övrig extern intäkt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'BE kub'!$D$4:$L$4</c:f>
              <c:strCach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strCache>
            </c:strRef>
          </c:cat>
          <c:val>
            <c:numRef>
              <c:f>'BE kub'!$D$5:$L$5</c:f>
              <c:numCache>
                <c:formatCode>#\ ###</c:formatCode>
                <c:ptCount val="9"/>
                <c:pt idx="0">
                  <c:v>1094.2203508199993</c:v>
                </c:pt>
                <c:pt idx="1">
                  <c:v>1015.8510426800002</c:v>
                </c:pt>
                <c:pt idx="2">
                  <c:v>1090.5102424900001</c:v>
                </c:pt>
                <c:pt idx="3">
                  <c:v>1050.2786469100006</c:v>
                </c:pt>
                <c:pt idx="4">
                  <c:v>1109.5835996300002</c:v>
                </c:pt>
                <c:pt idx="5">
                  <c:v>1230.2068874699999</c:v>
                </c:pt>
                <c:pt idx="6">
                  <c:v>1231.41485607</c:v>
                </c:pt>
                <c:pt idx="7">
                  <c:v>1179.9580416899998</c:v>
                </c:pt>
                <c:pt idx="8">
                  <c:v>1262.5404525900005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3C-4F2A-9B60-0E715543E6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8505088"/>
        <c:axId val="138508000"/>
      </c:areaChart>
      <c:lineChart>
        <c:grouping val="standard"/>
        <c:varyColors val="0"/>
        <c:ser>
          <c:idx val="2"/>
          <c:order val="2"/>
          <c:tx>
            <c:strRef>
              <c:f>'BE kub'!$C$7</c:f>
              <c:strCache>
                <c:ptCount val="1"/>
                <c:pt idx="0">
                  <c:v>Extern verksamhetsintäkt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'BE kub'!$D$4:$L$4</c:f>
              <c:strCach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strCache>
            </c:strRef>
          </c:cat>
          <c:val>
            <c:numRef>
              <c:f>'BE kub'!$D$7:$L$7</c:f>
              <c:numCache>
                <c:formatCode>#\ ###</c:formatCode>
                <c:ptCount val="9"/>
                <c:pt idx="0">
                  <c:v>1249.1055773399994</c:v>
                </c:pt>
                <c:pt idx="1">
                  <c:v>1212.0852245300002</c:v>
                </c:pt>
                <c:pt idx="2">
                  <c:v>1344.7924635000002</c:v>
                </c:pt>
                <c:pt idx="3">
                  <c:v>1352.3127221800005</c:v>
                </c:pt>
                <c:pt idx="4">
                  <c:v>1393.4268531100001</c:v>
                </c:pt>
                <c:pt idx="5">
                  <c:v>1630.6297527399997</c:v>
                </c:pt>
                <c:pt idx="6">
                  <c:v>1781.6557855200003</c:v>
                </c:pt>
                <c:pt idx="7">
                  <c:v>2204.79326313</c:v>
                </c:pt>
                <c:pt idx="8">
                  <c:v>2557.0505316600006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3C-4F2A-9B60-0E715543E6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1875888"/>
        <c:axId val="821861744"/>
      </c:lineChart>
      <c:catAx>
        <c:axId val="138505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38508000"/>
        <c:crosses val="autoZero"/>
        <c:auto val="1"/>
        <c:lblAlgn val="ctr"/>
        <c:lblOffset val="100"/>
        <c:noMultiLvlLbl val="0"/>
      </c:catAx>
      <c:valAx>
        <c:axId val="13850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38505088"/>
        <c:crosses val="autoZero"/>
        <c:crossBetween val="between"/>
      </c:valAx>
      <c:valAx>
        <c:axId val="821861744"/>
        <c:scaling>
          <c:orientation val="minMax"/>
        </c:scaling>
        <c:delete val="0"/>
        <c:axPos val="r"/>
        <c:numFmt formatCode="#\ ###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21875888"/>
        <c:crosses val="max"/>
        <c:crossBetween val="between"/>
      </c:valAx>
      <c:catAx>
        <c:axId val="821875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218617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[Raindance för budget.xlsx]år!Pivottabell1</c:name>
    <c:fmtId val="9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Orealiserade vinster / förluster</a:t>
            </a:r>
            <a:br>
              <a:rPr lang="en-US"/>
            </a:br>
            <a:r>
              <a:rPr lang="en-US"/>
              <a:t>2019-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år!$D$10</c:f>
              <c:strCache>
                <c:ptCount val="1"/>
                <c:pt idx="0">
                  <c:v>Summa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år!$C$11:$C$49</c:f>
              <c:multiLvlStrCache>
                <c:ptCount val="34"/>
                <c:lvl>
                  <c:pt idx="0">
                    <c:v>Mar</c:v>
                  </c:pt>
                  <c:pt idx="1">
                    <c:v>Apr</c:v>
                  </c:pt>
                  <c:pt idx="2">
                    <c:v>Maj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Okt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Feb</c:v>
                  </c:pt>
                  <c:pt idx="11">
                    <c:v>Mar</c:v>
                  </c:pt>
                  <c:pt idx="12">
                    <c:v>Apr</c:v>
                  </c:pt>
                  <c:pt idx="13">
                    <c:v>Maj</c:v>
                  </c:pt>
                  <c:pt idx="14">
                    <c:v>Jun</c:v>
                  </c:pt>
                  <c:pt idx="15">
                    <c:v>Jul</c:v>
                  </c:pt>
                  <c:pt idx="16">
                    <c:v>Aug</c:v>
                  </c:pt>
                  <c:pt idx="17">
                    <c:v>Sep</c:v>
                  </c:pt>
                  <c:pt idx="18">
                    <c:v>Okt</c:v>
                  </c:pt>
                  <c:pt idx="19">
                    <c:v>Nov</c:v>
                  </c:pt>
                  <c:pt idx="20">
                    <c:v>Dec</c:v>
                  </c:pt>
                  <c:pt idx="21">
                    <c:v>Jan</c:v>
                  </c:pt>
                  <c:pt idx="22">
                    <c:v>Feb</c:v>
                  </c:pt>
                  <c:pt idx="23">
                    <c:v>Mar</c:v>
                  </c:pt>
                  <c:pt idx="24">
                    <c:v>Apr</c:v>
                  </c:pt>
                  <c:pt idx="25">
                    <c:v>Maj</c:v>
                  </c:pt>
                  <c:pt idx="26">
                    <c:v>Jun</c:v>
                  </c:pt>
                  <c:pt idx="27">
                    <c:v>Jul</c:v>
                  </c:pt>
                  <c:pt idx="28">
                    <c:v>Aug</c:v>
                  </c:pt>
                  <c:pt idx="29">
                    <c:v>Sep</c:v>
                  </c:pt>
                  <c:pt idx="30">
                    <c:v>Okt</c:v>
                  </c:pt>
                  <c:pt idx="31">
                    <c:v>Nov</c:v>
                  </c:pt>
                  <c:pt idx="32">
                    <c:v>Dec</c:v>
                  </c:pt>
                  <c:pt idx="33">
                    <c:v>Jan</c:v>
                  </c:pt>
                </c:lvl>
                <c:lvl>
                  <c:pt idx="0">
                    <c:v>2019</c:v>
                  </c:pt>
                  <c:pt idx="10">
                    <c:v>2020</c:v>
                  </c:pt>
                  <c:pt idx="21">
                    <c:v>2021</c:v>
                  </c:pt>
                  <c:pt idx="33">
                    <c:v>2022</c:v>
                  </c:pt>
                </c:lvl>
              </c:multiLvlStrCache>
            </c:multiLvlStrRef>
          </c:cat>
          <c:val>
            <c:numRef>
              <c:f>år!$D$11:$D$49</c:f>
              <c:numCache>
                <c:formatCode>#\ ###</c:formatCode>
                <c:ptCount val="34"/>
                <c:pt idx="0">
                  <c:v>52.743840679999998</c:v>
                </c:pt>
                <c:pt idx="1">
                  <c:v>6.0058884000000008</c:v>
                </c:pt>
                <c:pt idx="2">
                  <c:v>21.639230000000001</c:v>
                </c:pt>
                <c:pt idx="3">
                  <c:v>-16.327491940000002</c:v>
                </c:pt>
                <c:pt idx="4">
                  <c:v>29.603797359999998</c:v>
                </c:pt>
                <c:pt idx="5">
                  <c:v>13.054581700000002</c:v>
                </c:pt>
                <c:pt idx="6">
                  <c:v>-0.5135440899999999</c:v>
                </c:pt>
                <c:pt idx="7">
                  <c:v>9.7468740099999991</c:v>
                </c:pt>
                <c:pt idx="8">
                  <c:v>9.19132602</c:v>
                </c:pt>
                <c:pt idx="9">
                  <c:v>23.245200810000004</c:v>
                </c:pt>
                <c:pt idx="10">
                  <c:v>-35.554549000000002</c:v>
                </c:pt>
                <c:pt idx="11">
                  <c:v>-83.388413</c:v>
                </c:pt>
                <c:pt idx="12">
                  <c:v>51.418354000000001</c:v>
                </c:pt>
                <c:pt idx="13">
                  <c:v>13.879651000000001</c:v>
                </c:pt>
                <c:pt idx="14">
                  <c:v>19.706727709999999</c:v>
                </c:pt>
                <c:pt idx="15">
                  <c:v>8.0022140000000004</c:v>
                </c:pt>
                <c:pt idx="16">
                  <c:v>33.526169000000003</c:v>
                </c:pt>
                <c:pt idx="17">
                  <c:v>18.290755000000001</c:v>
                </c:pt>
                <c:pt idx="18">
                  <c:v>-33.614933000000001</c:v>
                </c:pt>
                <c:pt idx="19">
                  <c:v>67.644649000000001</c:v>
                </c:pt>
                <c:pt idx="20">
                  <c:v>17.428629000000001</c:v>
                </c:pt>
                <c:pt idx="21">
                  <c:v>21.400200999999999</c:v>
                </c:pt>
                <c:pt idx="22">
                  <c:v>13.48846</c:v>
                </c:pt>
                <c:pt idx="23">
                  <c:v>69.152760000000001</c:v>
                </c:pt>
                <c:pt idx="24">
                  <c:v>15.649156</c:v>
                </c:pt>
                <c:pt idx="25">
                  <c:v>6.0488900000000001</c:v>
                </c:pt>
                <c:pt idx="26">
                  <c:v>37.657209780000002</c:v>
                </c:pt>
                <c:pt idx="27">
                  <c:v>37.590496000000002</c:v>
                </c:pt>
                <c:pt idx="28">
                  <c:v>32.483038999999998</c:v>
                </c:pt>
                <c:pt idx="29">
                  <c:v>-55.36414138</c:v>
                </c:pt>
                <c:pt idx="30">
                  <c:v>41.055702070000002</c:v>
                </c:pt>
                <c:pt idx="31">
                  <c:v>35.36694816</c:v>
                </c:pt>
                <c:pt idx="32">
                  <c:v>49.514223139999999</c:v>
                </c:pt>
                <c:pt idx="33">
                  <c:v>-85.912545680000008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B6-4E07-B764-C70080F58A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14388703"/>
        <c:axId val="714396191"/>
      </c:lineChart>
      <c:catAx>
        <c:axId val="714388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14396191"/>
        <c:crosses val="autoZero"/>
        <c:auto val="1"/>
        <c:lblAlgn val="ctr"/>
        <c:lblOffset val="100"/>
        <c:noMultiLvlLbl val="0"/>
      </c:catAx>
      <c:valAx>
        <c:axId val="7143961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#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143887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2022-02-28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2022-02-28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r>
              <a:rPr lang="sv-SE" dirty="0" smtClean="0"/>
              <a:t>2022-02-01</a:t>
            </a:r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r>
              <a:rPr lang="sv-SE" dirty="0" smtClean="0"/>
              <a:t>Bokslutskonferens 2022</a:t>
            </a:r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2022-02-01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Bokslutskonferens 2022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2022-02-01</a:t>
            </a:r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Bokslutskonferens 2022</a:t>
            </a:r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2022-02-01</a:t>
            </a:r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Bokslutskonferens 2022</a:t>
            </a:r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2022-02-01</a:t>
            </a:r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Bokslutskonferens 2022</a:t>
            </a:r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2022-02-01</a:t>
            </a:r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Bokslutskonferens 2022</a:t>
            </a:r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2022-02-01</a:t>
            </a:r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Bokslutskonferens 2022</a:t>
            </a:r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2022-02-01</a:t>
            </a:r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Bokslutskonferens 2022</a:t>
            </a:r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2022-02-01</a:t>
            </a:r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Bokslutskonferens 2022</a:t>
            </a:r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dirty="0" smtClean="0"/>
              <a:t>2022-02-01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dirty="0" smtClean="0"/>
              <a:t>Bokslutskonferens 2022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Ekonomiskt resultat 2021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0425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Resultatet 2021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2022-02-01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Bokslutskonferens 2022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8141676" y="1513363"/>
            <a:ext cx="39233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Resultatet i korthet</a:t>
            </a:r>
          </a:p>
          <a:p>
            <a:endParaRPr lang="sv-SE" dirty="0"/>
          </a:p>
          <a:p>
            <a:pPr marL="285750" indent="-285750">
              <a:buFontTx/>
              <a:buChar char="-"/>
            </a:pPr>
            <a:r>
              <a:rPr lang="sv-SE" dirty="0" smtClean="0"/>
              <a:t>Betydande tillskott riktade statsbidrag</a:t>
            </a:r>
          </a:p>
          <a:p>
            <a:pPr marL="742950" lvl="1" indent="-285750">
              <a:buFontTx/>
              <a:buChar char="-"/>
            </a:pPr>
            <a:r>
              <a:rPr lang="sv-SE" dirty="0" smtClean="0"/>
              <a:t>+300 mnkr </a:t>
            </a:r>
            <a:r>
              <a:rPr lang="sv-SE" dirty="0" err="1" smtClean="0"/>
              <a:t>fg</a:t>
            </a:r>
            <a:r>
              <a:rPr lang="sv-SE" dirty="0" smtClean="0"/>
              <a:t> år</a:t>
            </a:r>
          </a:p>
          <a:p>
            <a:pPr marL="742950" lvl="1" indent="-285750">
              <a:buFontTx/>
              <a:buChar char="-"/>
            </a:pPr>
            <a:r>
              <a:rPr lang="sv-SE" dirty="0" smtClean="0"/>
              <a:t>+700 mnkr budget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Hög bruttokostnadsutveckling</a:t>
            </a:r>
          </a:p>
          <a:p>
            <a:pPr marL="742950" lvl="1" indent="-285750">
              <a:buFontTx/>
              <a:buChar char="-"/>
            </a:pPr>
            <a:r>
              <a:rPr lang="sv-SE" dirty="0" smtClean="0"/>
              <a:t>Jmf störande pensioner 251 mnkr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Ökade skatteintäkter</a:t>
            </a:r>
          </a:p>
          <a:p>
            <a:pPr marL="742950" lvl="1" indent="-285750">
              <a:buFontTx/>
              <a:buChar char="-"/>
            </a:pPr>
            <a:r>
              <a:rPr lang="sv-SE" dirty="0" smtClean="0"/>
              <a:t>Snabbare återhämtning i makroekonomin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Utvecklingen finansiella marknader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Lägre resultat jmf 2020, </a:t>
            </a:r>
            <a:r>
              <a:rPr lang="sv-SE" dirty="0" err="1" smtClean="0"/>
              <a:t>exkl</a:t>
            </a:r>
            <a:r>
              <a:rPr lang="sv-SE" dirty="0" smtClean="0"/>
              <a:t> orealiserade </a:t>
            </a:r>
            <a:r>
              <a:rPr lang="sv-SE" dirty="0" err="1" smtClean="0"/>
              <a:t>visnter</a:t>
            </a:r>
            <a:endParaRPr lang="sv-SE" dirty="0" smtClean="0"/>
          </a:p>
          <a:p>
            <a:pPr marL="285750" indent="-285750">
              <a:buFontTx/>
              <a:buChar char="-"/>
            </a:pP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884" y="1575707"/>
            <a:ext cx="6353175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9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Fiansiella</a:t>
            </a:r>
            <a:r>
              <a:rPr lang="sv-SE" dirty="0" smtClean="0"/>
              <a:t> mål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629092" y="2365157"/>
            <a:ext cx="6562908" cy="3201742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 smtClean="0"/>
              <a:t>Resultat 597 mnkr exkl. orealiserade vinster</a:t>
            </a:r>
          </a:p>
          <a:p>
            <a:endParaRPr lang="sv-SE" sz="2000" dirty="0"/>
          </a:p>
          <a:p>
            <a:r>
              <a:rPr lang="sv-SE" sz="2000" dirty="0" smtClean="0"/>
              <a:t>Resultat procentuellt högre än skatter och gen. statsbidrag budget</a:t>
            </a:r>
          </a:p>
          <a:p>
            <a:endParaRPr lang="sv-SE" sz="2000" dirty="0"/>
          </a:p>
          <a:p>
            <a:r>
              <a:rPr lang="sv-SE" sz="2000" dirty="0" smtClean="0"/>
              <a:t>Två nämnder håller inte budget</a:t>
            </a:r>
          </a:p>
          <a:p>
            <a:pPr lvl="1"/>
            <a:r>
              <a:rPr lang="sv-SE" sz="1600" dirty="0" smtClean="0"/>
              <a:t>Regionstyrelsens förvaltning negativ drift men positiv pga. skatteintäkter.</a:t>
            </a:r>
          </a:p>
          <a:p>
            <a:endParaRPr lang="sv-SE" sz="2000" dirty="0"/>
          </a:p>
          <a:p>
            <a:r>
              <a:rPr lang="sv-SE" sz="2000" dirty="0" smtClean="0"/>
              <a:t>Placeringar </a:t>
            </a:r>
            <a:r>
              <a:rPr lang="sv-SE" sz="2000" dirty="0" err="1" smtClean="0"/>
              <a:t>enl</a:t>
            </a:r>
            <a:r>
              <a:rPr lang="sv-SE" sz="2000" dirty="0" smtClean="0"/>
              <a:t> plan</a:t>
            </a:r>
            <a:endParaRPr lang="sv-SE" sz="20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2022-02-01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Bokslutskonferens 2022</a:t>
            </a:r>
            <a:endParaRPr lang="sv-SE" dirty="0"/>
          </a:p>
        </p:txBody>
      </p:sp>
      <p:pic>
        <p:nvPicPr>
          <p:cNvPr id="6" name="Bildobjekt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27" y="2548789"/>
            <a:ext cx="4170536" cy="24785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627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533400"/>
            <a:ext cx="10619402" cy="778933"/>
          </a:xfrm>
        </p:spPr>
        <p:txBody>
          <a:bodyPr>
            <a:normAutofit/>
          </a:bodyPr>
          <a:lstStyle/>
          <a:p>
            <a:r>
              <a:rPr lang="sv-SE" sz="3600" dirty="0" smtClean="0"/>
              <a:t>Riktade statsbidrag, betydande intäktskälla</a:t>
            </a:r>
            <a:endParaRPr lang="sv-SE" sz="36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2022-02-01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Bokslutskonferens 2022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1363133" y="5579533"/>
            <a:ext cx="9225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* Exklusive regional utveckling och kollektivtrafik som verkar jmf. </a:t>
            </a:r>
            <a:r>
              <a:rPr lang="sv-SE" dirty="0"/>
              <a:t>s</a:t>
            </a:r>
            <a:r>
              <a:rPr lang="sv-SE" dirty="0" smtClean="0"/>
              <a:t>törande över perioden</a:t>
            </a:r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7620000" y="2014772"/>
            <a:ext cx="41232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De riktade statsbidragens andel av verksamhetsintäkterna ökar betydligt</a:t>
            </a:r>
          </a:p>
          <a:p>
            <a:endParaRPr lang="sv-SE" dirty="0" smtClean="0"/>
          </a:p>
          <a:p>
            <a:pPr marL="285750" indent="-285750">
              <a:buFontTx/>
              <a:buChar char="-"/>
            </a:pPr>
            <a:r>
              <a:rPr lang="sv-SE" dirty="0" smtClean="0"/>
              <a:t>2021 är riktade statsbidrag lika stora som ALLA andra verksamhetsintäkter tillsammans</a:t>
            </a:r>
          </a:p>
          <a:p>
            <a:pPr marL="285750" indent="-285750">
              <a:buFontTx/>
              <a:buChar char="-"/>
            </a:pPr>
            <a:endParaRPr lang="sv-SE" dirty="0" smtClean="0"/>
          </a:p>
          <a:p>
            <a:pPr marL="285750" indent="-285750">
              <a:buFontTx/>
              <a:buChar char="-"/>
            </a:pPr>
            <a:r>
              <a:rPr lang="sv-SE" dirty="0" smtClean="0"/>
              <a:t>Högre beroende av kortsiktig och i lägre grad planer-bar finansiering</a:t>
            </a:r>
          </a:p>
          <a:p>
            <a:pPr marL="285750" indent="-285750">
              <a:buFontTx/>
              <a:buChar char="-"/>
            </a:pPr>
            <a:endParaRPr lang="sv-SE" dirty="0"/>
          </a:p>
          <a:p>
            <a:pPr marL="285750" indent="-285750">
              <a:buFontTx/>
              <a:buChar char="-"/>
            </a:pPr>
            <a:r>
              <a:rPr lang="sv-SE" dirty="0" smtClean="0"/>
              <a:t>Påverkar </a:t>
            </a:r>
            <a:r>
              <a:rPr lang="sv-SE" i="1" dirty="0" smtClean="0"/>
              <a:t>netto</a:t>
            </a:r>
            <a:r>
              <a:rPr lang="sv-SE" dirty="0" smtClean="0"/>
              <a:t>kostnadsutvecklingen</a:t>
            </a:r>
          </a:p>
          <a:p>
            <a:pPr marL="285750" indent="-285750">
              <a:buFontTx/>
              <a:buChar char="-"/>
            </a:pPr>
            <a:endParaRPr lang="sv-SE" dirty="0"/>
          </a:p>
        </p:txBody>
      </p:sp>
      <p:graphicFrame>
        <p:nvGraphicFramePr>
          <p:cNvPr id="11" name="Diagram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225511"/>
              </p:ext>
            </p:extLst>
          </p:nvPr>
        </p:nvGraphicFramePr>
        <p:xfrm>
          <a:off x="504118" y="1816246"/>
          <a:ext cx="6861881" cy="3412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5663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Kostnadsutveckling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2022-02-01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Bokslutskonferens 2022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7205133" y="1854200"/>
            <a:ext cx="46397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Bruttokostnadsutveckling kring 6%</a:t>
            </a:r>
          </a:p>
          <a:p>
            <a:endParaRPr lang="sv-SE" dirty="0" smtClean="0"/>
          </a:p>
          <a:p>
            <a:r>
              <a:rPr lang="sv-SE" dirty="0" smtClean="0"/>
              <a:t>Nettokostnadsutveckling 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”hopp” till 4% beroende på periodisering </a:t>
            </a:r>
          </a:p>
          <a:p>
            <a:r>
              <a:rPr lang="sv-SE" dirty="0" smtClean="0"/>
              <a:t>av riktade statsbidrag som kom in sent 2020 och löpande 2021</a:t>
            </a:r>
          </a:p>
          <a:p>
            <a:endParaRPr lang="sv-SE" dirty="0"/>
          </a:p>
          <a:p>
            <a:r>
              <a:rPr lang="sv-SE" dirty="0" smtClean="0"/>
              <a:t>Kostnadsutveckling inte långsiktigt hållbar, </a:t>
            </a:r>
            <a:r>
              <a:rPr lang="sv-SE" b="1" dirty="0" smtClean="0"/>
              <a:t>risk att kortsiktig finansiering kopplas till långsiktig kostnad</a:t>
            </a:r>
          </a:p>
          <a:p>
            <a:endParaRPr lang="sv-SE" dirty="0"/>
          </a:p>
          <a:p>
            <a:r>
              <a:rPr lang="sv-SE" dirty="0" smtClean="0"/>
              <a:t> </a:t>
            </a:r>
            <a:endParaRPr lang="sv-SE" dirty="0"/>
          </a:p>
        </p:txBody>
      </p:sp>
      <p:pic>
        <p:nvPicPr>
          <p:cNvPr id="9" name="Bildobjekt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71" y="1694041"/>
            <a:ext cx="4717978" cy="37366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5556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Skatter och generella statsbidrag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2022-02-01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Bokslutskonferens 2022</a:t>
            </a:r>
            <a:endParaRPr lang="sv-SE" dirty="0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491795"/>
              </p:ext>
            </p:extLst>
          </p:nvPr>
        </p:nvGraphicFramePr>
        <p:xfrm>
          <a:off x="679449" y="2157889"/>
          <a:ext cx="6203951" cy="2239010"/>
        </p:xfrm>
        <a:graphic>
          <a:graphicData uri="http://schemas.openxmlformats.org/drawingml/2006/table">
            <a:tbl>
              <a:tblPr/>
              <a:tblGrid>
                <a:gridCol w="2340086">
                  <a:extLst>
                    <a:ext uri="{9D8B030D-6E8A-4147-A177-3AD203B41FA5}">
                      <a16:colId xmlns:a16="http://schemas.microsoft.com/office/drawing/2014/main" val="4202150699"/>
                    </a:ext>
                  </a:extLst>
                </a:gridCol>
                <a:gridCol w="888871">
                  <a:extLst>
                    <a:ext uri="{9D8B030D-6E8A-4147-A177-3AD203B41FA5}">
                      <a16:colId xmlns:a16="http://schemas.microsoft.com/office/drawing/2014/main" val="530388242"/>
                    </a:ext>
                  </a:extLst>
                </a:gridCol>
                <a:gridCol w="870730">
                  <a:extLst>
                    <a:ext uri="{9D8B030D-6E8A-4147-A177-3AD203B41FA5}">
                      <a16:colId xmlns:a16="http://schemas.microsoft.com/office/drawing/2014/main" val="1279306634"/>
                    </a:ext>
                  </a:extLst>
                </a:gridCol>
                <a:gridCol w="870730">
                  <a:extLst>
                    <a:ext uri="{9D8B030D-6E8A-4147-A177-3AD203B41FA5}">
                      <a16:colId xmlns:a16="http://schemas.microsoft.com/office/drawing/2014/main" val="2505711445"/>
                    </a:ext>
                  </a:extLst>
                </a:gridCol>
                <a:gridCol w="589556">
                  <a:extLst>
                    <a:ext uri="{9D8B030D-6E8A-4147-A177-3AD203B41FA5}">
                      <a16:colId xmlns:a16="http://schemas.microsoft.com/office/drawing/2014/main" val="2932114237"/>
                    </a:ext>
                  </a:extLst>
                </a:gridCol>
                <a:gridCol w="643978">
                  <a:extLst>
                    <a:ext uri="{9D8B030D-6E8A-4147-A177-3AD203B41FA5}">
                      <a16:colId xmlns:a16="http://schemas.microsoft.com/office/drawing/2014/main" val="635215345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Belopp i mnkr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5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Utfall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5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5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5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Senaste prognos SKR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5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78869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11065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Skatter och gen statsbidrag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9 632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10 065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9 874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10 077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14714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Läkemedelsförmånen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1 018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1 018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1 018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4956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8B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B8B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10 279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B8B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11 083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B8B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10 892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B8B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11 095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B8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08200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07742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Jmf. Utfall 2021: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+3%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613691"/>
                  </a:ext>
                </a:extLst>
              </a:tr>
            </a:tbl>
          </a:graphicData>
        </a:graphic>
      </p:graphicFrame>
      <p:sp>
        <p:nvSpPr>
          <p:cNvPr id="8" name="textruta 7"/>
          <p:cNvSpPr txBox="1"/>
          <p:nvPr/>
        </p:nvSpPr>
        <p:spPr>
          <a:xfrm>
            <a:off x="7450665" y="1519883"/>
            <a:ext cx="452966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Ekonomisk återhämtning kommer tidigare</a:t>
            </a:r>
          </a:p>
          <a:p>
            <a:endParaRPr lang="sv-SE" dirty="0" smtClean="0"/>
          </a:p>
          <a:p>
            <a:pPr marL="285750" indent="-285750">
              <a:buFontTx/>
              <a:buChar char="-"/>
            </a:pPr>
            <a:r>
              <a:rPr lang="sv-SE" dirty="0" smtClean="0"/>
              <a:t>Bättre resultat 2021</a:t>
            </a:r>
          </a:p>
          <a:p>
            <a:pPr marL="285750" indent="-285750">
              <a:buFontTx/>
              <a:buChar char="-"/>
            </a:pPr>
            <a:endParaRPr lang="sv-SE" dirty="0" smtClean="0"/>
          </a:p>
          <a:p>
            <a:pPr marL="285750" indent="-285750">
              <a:buFontTx/>
              <a:buChar char="-"/>
            </a:pPr>
            <a:r>
              <a:rPr lang="sv-SE" dirty="0" smtClean="0"/>
              <a:t>Redan nu lägre prognos 2022 jmf budget</a:t>
            </a:r>
          </a:p>
          <a:p>
            <a:pPr marL="742950" lvl="1" indent="-285750">
              <a:buFontTx/>
              <a:buChar char="-"/>
            </a:pPr>
            <a:r>
              <a:rPr lang="sv-SE" dirty="0" smtClean="0"/>
              <a:t>Budget 2022 +4 % jmf 2021</a:t>
            </a:r>
          </a:p>
          <a:p>
            <a:pPr marL="742950" lvl="1" indent="-285750">
              <a:buFontTx/>
              <a:buChar char="-"/>
            </a:pPr>
            <a:r>
              <a:rPr lang="sv-SE" dirty="0" smtClean="0"/>
              <a:t>Prognos 2022 +3 % jmf 2021</a:t>
            </a:r>
          </a:p>
          <a:p>
            <a:pPr marL="742950" lvl="1" indent="-285750">
              <a:buFontTx/>
              <a:buChar char="-"/>
            </a:pPr>
            <a:r>
              <a:rPr lang="sv-SE" dirty="0" smtClean="0"/>
              <a:t>Kommer att påverka resultat 2022</a:t>
            </a:r>
          </a:p>
          <a:p>
            <a:pPr marL="742950" lvl="1" indent="-285750">
              <a:buFontTx/>
              <a:buChar char="-"/>
            </a:pPr>
            <a:endParaRPr lang="sv-SE" dirty="0"/>
          </a:p>
          <a:p>
            <a:pPr marL="285750" indent="-285750">
              <a:buFontTx/>
              <a:buChar char="-"/>
            </a:pPr>
            <a:r>
              <a:rPr lang="sv-SE" dirty="0" smtClean="0"/>
              <a:t>Utveckling av skatter och generella statsbidrag </a:t>
            </a:r>
            <a:r>
              <a:rPr lang="sv-SE" b="1" dirty="0" smtClean="0"/>
              <a:t>bortre gräns för nettokostnadsutveckling</a:t>
            </a:r>
          </a:p>
          <a:p>
            <a:pPr marL="285750" indent="-285750">
              <a:buFontTx/>
              <a:buChar char="-"/>
            </a:pPr>
            <a:endParaRPr lang="sv-SE" b="1" dirty="0"/>
          </a:p>
          <a:p>
            <a:pPr marL="285750" indent="-285750">
              <a:buFontTx/>
              <a:buChar char="-"/>
            </a:pPr>
            <a:r>
              <a:rPr lang="sv-SE" dirty="0" smtClean="0"/>
              <a:t>Nuvarande utveckling ger skäl till fortsatt hushållning och </a:t>
            </a:r>
            <a:r>
              <a:rPr lang="sv-SE" b="1" dirty="0" smtClean="0"/>
              <a:t>fokus på strukturell ekonomi</a:t>
            </a:r>
            <a:endParaRPr lang="sv-SE" b="1" dirty="0"/>
          </a:p>
        </p:txBody>
      </p:sp>
      <p:cxnSp>
        <p:nvCxnSpPr>
          <p:cNvPr id="10" name="Rak pilkoppling 9"/>
          <p:cNvCxnSpPr/>
          <p:nvPr/>
        </p:nvCxnSpPr>
        <p:spPr>
          <a:xfrm>
            <a:off x="5452533" y="3709347"/>
            <a:ext cx="0" cy="422387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pilkoppling 10"/>
          <p:cNvCxnSpPr/>
          <p:nvPr/>
        </p:nvCxnSpPr>
        <p:spPr>
          <a:xfrm>
            <a:off x="6019799" y="3709347"/>
            <a:ext cx="0" cy="422387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606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Finansiella poster : orealiserade vinster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32660" y="2437030"/>
            <a:ext cx="4711786" cy="30579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 smtClean="0"/>
              <a:t>Värdeförändring som bokförs löpande i resultatet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Budgeteras inte men står för </a:t>
            </a:r>
            <a:r>
              <a:rPr lang="sv-SE" u="sng" dirty="0" smtClean="0"/>
              <a:t>1/3 </a:t>
            </a:r>
            <a:r>
              <a:rPr lang="sv-SE" dirty="0" smtClean="0"/>
              <a:t>av resultatet 2021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 smtClean="0"/>
              <a:t>Jan 2022 -86 mnkr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2022-02-01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Bokslutskonferens 2022</a:t>
            </a:r>
            <a:endParaRPr lang="sv-SE" dirty="0"/>
          </a:p>
        </p:txBody>
      </p:sp>
      <p:graphicFrame>
        <p:nvGraphicFramePr>
          <p:cNvPr id="10" name="Diagra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1259266"/>
              </p:ext>
            </p:extLst>
          </p:nvPr>
        </p:nvGraphicFramePr>
        <p:xfrm>
          <a:off x="410547" y="1905791"/>
          <a:ext cx="6537386" cy="3701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3461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Inblick i urval av nämnder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2022-02-01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Bokslutskonferens 2022</a:t>
            </a:r>
            <a:endParaRPr lang="sv-SE" dirty="0"/>
          </a:p>
        </p:txBody>
      </p:sp>
      <p:graphicFrame>
        <p:nvGraphicFramePr>
          <p:cNvPr id="14" name="Platshållare för innehåll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518430"/>
              </p:ext>
            </p:extLst>
          </p:nvPr>
        </p:nvGraphicFramePr>
        <p:xfrm>
          <a:off x="977611" y="1865044"/>
          <a:ext cx="3619500" cy="3937000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77112554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497281582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Nettokostnader, budgetavvikelse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Mnkr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197815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24644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Regionstyrelsen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560654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Finansförvaltning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71955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Regionstyrelsens förvaltning, Hälsoval</a:t>
                      </a:r>
                    </a:p>
                  </a:txBody>
                  <a:tcPr marL="1905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32582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Regionstyrelsens Förvaltning, övrigt</a:t>
                      </a:r>
                    </a:p>
                  </a:txBody>
                  <a:tcPr marL="1905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280724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Hälso- och sjukvårdsnämnd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sv-S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770503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Hälso- och sjukvård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14991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Hörsel och syn Region Dalarna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763625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Fastighetsnämnd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544593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Servicenämnd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057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Kultur- och bildningsnämnd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28070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Tandvårdsnämnd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956065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Kollektivtrafiknämnd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157083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Patientnämnd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11992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Revision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662657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Gemensam nämnd Hjälpmedel Dalarna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740093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Gemensam nämnd för kostsamverkan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92245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Regional utvecklingsnämnd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22568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112432"/>
                  </a:ext>
                </a:extLst>
              </a:tr>
            </a:tbl>
          </a:graphicData>
        </a:graphic>
      </p:graphicFrame>
      <p:sp>
        <p:nvSpPr>
          <p:cNvPr id="15" name="textruta 14"/>
          <p:cNvSpPr txBox="1"/>
          <p:nvPr/>
        </p:nvSpPr>
        <p:spPr>
          <a:xfrm>
            <a:off x="6603999" y="1865044"/>
            <a:ext cx="456407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Regionstyrelsens förvaltning</a:t>
            </a:r>
          </a:p>
          <a:p>
            <a:pPr marL="742950" lvl="1" indent="-285750">
              <a:buFontTx/>
              <a:buChar char="-"/>
            </a:pPr>
            <a:r>
              <a:rPr lang="sv-SE" dirty="0" smtClean="0"/>
              <a:t>Enhet </a:t>
            </a:r>
            <a:r>
              <a:rPr lang="sv-SE" dirty="0" err="1" smtClean="0"/>
              <a:t>MiT</a:t>
            </a:r>
            <a:r>
              <a:rPr lang="sv-SE" dirty="0" smtClean="0"/>
              <a:t> – 59 mnkr</a:t>
            </a:r>
          </a:p>
          <a:p>
            <a:pPr marL="742950" lvl="1" indent="-285750">
              <a:buFontTx/>
              <a:buChar char="-"/>
            </a:pPr>
            <a:r>
              <a:rPr lang="sv-SE" dirty="0" smtClean="0"/>
              <a:t>Statsbidrag sedan senaste prognos</a:t>
            </a:r>
          </a:p>
          <a:p>
            <a:pPr marL="285750" indent="-285750">
              <a:buFontTx/>
              <a:buChar char="-"/>
            </a:pPr>
            <a:endParaRPr lang="sv-SE" dirty="0"/>
          </a:p>
          <a:p>
            <a:pPr marL="285750" indent="-285750">
              <a:buFontTx/>
              <a:buChar char="-"/>
            </a:pPr>
            <a:r>
              <a:rPr lang="sv-SE" dirty="0" err="1" smtClean="0"/>
              <a:t>HoS</a:t>
            </a:r>
            <a:endParaRPr lang="sv-SE" dirty="0" smtClean="0"/>
          </a:p>
          <a:p>
            <a:pPr marL="742950" lvl="1" indent="-285750">
              <a:buFontTx/>
              <a:buChar char="-"/>
            </a:pPr>
            <a:r>
              <a:rPr lang="sv-SE" dirty="0" smtClean="0"/>
              <a:t>Statsbidrag sedan senaste prognos</a:t>
            </a:r>
          </a:p>
          <a:p>
            <a:pPr marL="742950" lvl="1" indent="-285750">
              <a:buFontTx/>
              <a:buChar char="-"/>
            </a:pPr>
            <a:endParaRPr lang="sv-SE" dirty="0"/>
          </a:p>
          <a:p>
            <a:pPr marL="285750" indent="-285750">
              <a:buFontTx/>
              <a:buChar char="-"/>
            </a:pPr>
            <a:r>
              <a:rPr lang="sv-SE" dirty="0" smtClean="0"/>
              <a:t>Tandvården</a:t>
            </a:r>
          </a:p>
          <a:p>
            <a:pPr marL="742950" lvl="1" indent="-285750">
              <a:buFontTx/>
              <a:buChar char="-"/>
            </a:pPr>
            <a:r>
              <a:rPr lang="sv-SE" dirty="0" smtClean="0"/>
              <a:t>Avkastningskrav ca 7 mnkr</a:t>
            </a:r>
          </a:p>
          <a:p>
            <a:pPr marL="742950" lvl="1" indent="-285750">
              <a:buFontTx/>
              <a:buChar char="-"/>
            </a:pPr>
            <a:r>
              <a:rPr lang="sv-SE" dirty="0" smtClean="0"/>
              <a:t>Resultat ca -16 mnkr</a:t>
            </a:r>
          </a:p>
          <a:p>
            <a:pPr marL="285750" indent="-285750">
              <a:buFontTx/>
              <a:buChar char="-"/>
            </a:pPr>
            <a:endParaRPr lang="sv-SE" dirty="0"/>
          </a:p>
          <a:p>
            <a:pPr marL="285750" indent="-285750">
              <a:buFontTx/>
              <a:buChar char="-"/>
            </a:pPr>
            <a:r>
              <a:rPr lang="sv-SE" dirty="0" smtClean="0"/>
              <a:t>Kollektivtrafik </a:t>
            </a:r>
          </a:p>
          <a:p>
            <a:pPr marL="742950" lvl="1" indent="-285750">
              <a:buFontTx/>
              <a:buChar char="-"/>
            </a:pPr>
            <a:r>
              <a:rPr lang="sv-SE" dirty="0" smtClean="0"/>
              <a:t>Statsbidrag sedan senaste prognos</a:t>
            </a:r>
          </a:p>
          <a:p>
            <a:pPr marL="285750" indent="-285750">
              <a:buFontTx/>
              <a:buChar char="-"/>
            </a:pPr>
            <a:endParaRPr lang="sv-SE" dirty="0" smtClean="0"/>
          </a:p>
          <a:p>
            <a:pPr marL="285750" indent="-285750">
              <a:buFontTx/>
              <a:buChar char="-"/>
            </a:pPr>
            <a:endParaRPr lang="sv-SE" dirty="0"/>
          </a:p>
          <a:p>
            <a:pPr marL="285750" indent="-285750">
              <a:buFontTx/>
              <a:buChar char="-"/>
            </a:pP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0877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Regionens resultat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2022-02-01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Bokslutskonferens 2022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547" y="1922916"/>
            <a:ext cx="6353175" cy="4086225"/>
          </a:xfrm>
          <a:prstGeom prst="rect">
            <a:avLst/>
          </a:prstGeom>
        </p:spPr>
      </p:pic>
      <p:graphicFrame>
        <p:nvGraphicFramePr>
          <p:cNvPr id="10" name="Tabel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833264"/>
              </p:ext>
            </p:extLst>
          </p:nvPr>
        </p:nvGraphicFramePr>
        <p:xfrm>
          <a:off x="7537272" y="2865911"/>
          <a:ext cx="3971237" cy="2100367"/>
        </p:xfrm>
        <a:graphic>
          <a:graphicData uri="http://schemas.openxmlformats.org/drawingml/2006/table">
            <a:tbl>
              <a:tblPr/>
              <a:tblGrid>
                <a:gridCol w="3032225">
                  <a:extLst>
                    <a:ext uri="{9D8B030D-6E8A-4147-A177-3AD203B41FA5}">
                      <a16:colId xmlns:a16="http://schemas.microsoft.com/office/drawing/2014/main" val="2193954341"/>
                    </a:ext>
                  </a:extLst>
                </a:gridCol>
                <a:gridCol w="939012">
                  <a:extLst>
                    <a:ext uri="{9D8B030D-6E8A-4147-A177-3AD203B41FA5}">
                      <a16:colId xmlns:a16="http://schemas.microsoft.com/office/drawing/2014/main" val="1392232173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Budgeterat resultat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88725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72680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Nettokostnad, budgetavvikelse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1041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2647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Skatter och generella statsbidrag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327,5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14113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25546"/>
                  </a:ext>
                </a:extLst>
              </a:tr>
              <a:tr h="34903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Finansnetto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310,5</a:t>
                      </a:r>
                      <a:endParaRPr lang="sv-SE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65328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</a:t>
                      </a:r>
                      <a:endParaRPr lang="sv-S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442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642539"/>
      </p:ext>
    </p:extLst>
  </p:cSld>
  <p:clrMapOvr>
    <a:masterClrMapping/>
  </p:clrMapOvr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npassat 1">
    <a:dk1>
      <a:sysClr val="windowText" lastClr="000000"/>
    </a:dk1>
    <a:lt1>
      <a:sysClr val="window" lastClr="FFFFFF"/>
    </a:lt1>
    <a:dk2>
      <a:srgbClr val="454545"/>
    </a:dk2>
    <a:lt2>
      <a:srgbClr val="DADADA"/>
    </a:lt2>
    <a:accent1>
      <a:srgbClr val="F15060"/>
    </a:accent1>
    <a:accent2>
      <a:srgbClr val="FFD378"/>
    </a:accent2>
    <a:accent3>
      <a:srgbClr val="00B4E4"/>
    </a:accent3>
    <a:accent4>
      <a:srgbClr val="54B798"/>
    </a:accent4>
    <a:accent5>
      <a:srgbClr val="32C7A9"/>
    </a:accent5>
    <a:accent6>
      <a:srgbClr val="4A9BDC"/>
    </a:accent6>
    <a:hlink>
      <a:srgbClr val="F0532B"/>
    </a:hlink>
    <a:folHlink>
      <a:srgbClr val="F38B53"/>
    </a:folHlink>
  </a:clrScheme>
  <a:fontScheme name="Ångor">
    <a:majorFont>
      <a:latin typeface="Century Gothic" panose="020B050202020202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Ångor">
    <a:fillStyleLst>
      <a:solidFill>
        <a:schemeClr val="phClr"/>
      </a:solidFill>
      <a:gradFill rotWithShape="1">
        <a:gsLst>
          <a:gs pos="0">
            <a:schemeClr val="phClr">
              <a:tint val="69000"/>
              <a:alpha val="100000"/>
              <a:satMod val="109000"/>
              <a:lumMod val="110000"/>
            </a:schemeClr>
          </a:gs>
          <a:gs pos="52000">
            <a:schemeClr val="phClr">
              <a:tint val="74000"/>
              <a:satMod val="100000"/>
              <a:lumMod val="104000"/>
            </a:schemeClr>
          </a:gs>
          <a:gs pos="100000">
            <a:schemeClr val="phClr">
              <a:tint val="78000"/>
              <a:satMod val="100000"/>
              <a:lumMod val="100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satMod val="100000"/>
              <a:lumMod val="104000"/>
            </a:schemeClr>
          </a:gs>
          <a:gs pos="78000">
            <a:schemeClr val="phClr">
              <a:shade val="100000"/>
              <a:satMod val="110000"/>
              <a:lumMod val="10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27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a:effectStyle>
      <a:effectStyle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hade val="98000"/>
              <a:satMod val="150000"/>
              <a:lumMod val="102000"/>
            </a:schemeClr>
          </a:gs>
          <a:gs pos="50000">
            <a:schemeClr val="phClr">
              <a:tint val="98000"/>
              <a:shade val="90000"/>
              <a:satMod val="13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Anpassat 1">
    <a:dk1>
      <a:sysClr val="windowText" lastClr="000000"/>
    </a:dk1>
    <a:lt1>
      <a:sysClr val="window" lastClr="FFFFFF"/>
    </a:lt1>
    <a:dk2>
      <a:srgbClr val="454545"/>
    </a:dk2>
    <a:lt2>
      <a:srgbClr val="DADADA"/>
    </a:lt2>
    <a:accent1>
      <a:srgbClr val="F15060"/>
    </a:accent1>
    <a:accent2>
      <a:srgbClr val="FFD378"/>
    </a:accent2>
    <a:accent3>
      <a:srgbClr val="00B4E4"/>
    </a:accent3>
    <a:accent4>
      <a:srgbClr val="54B798"/>
    </a:accent4>
    <a:accent5>
      <a:srgbClr val="32C7A9"/>
    </a:accent5>
    <a:accent6>
      <a:srgbClr val="4A9BDC"/>
    </a:accent6>
    <a:hlink>
      <a:srgbClr val="F0532B"/>
    </a:hlink>
    <a:folHlink>
      <a:srgbClr val="F38B53"/>
    </a:folHlink>
  </a:clrScheme>
  <a:fontScheme name="Ångor">
    <a:majorFont>
      <a:latin typeface="Century Gothic" panose="020B050202020202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Ångor">
    <a:fillStyleLst>
      <a:solidFill>
        <a:schemeClr val="phClr"/>
      </a:solidFill>
      <a:gradFill rotWithShape="1">
        <a:gsLst>
          <a:gs pos="0">
            <a:schemeClr val="phClr">
              <a:tint val="69000"/>
              <a:alpha val="100000"/>
              <a:satMod val="109000"/>
              <a:lumMod val="110000"/>
            </a:schemeClr>
          </a:gs>
          <a:gs pos="52000">
            <a:schemeClr val="phClr">
              <a:tint val="74000"/>
              <a:satMod val="100000"/>
              <a:lumMod val="104000"/>
            </a:schemeClr>
          </a:gs>
          <a:gs pos="100000">
            <a:schemeClr val="phClr">
              <a:tint val="78000"/>
              <a:satMod val="100000"/>
              <a:lumMod val="100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satMod val="100000"/>
              <a:lumMod val="104000"/>
            </a:schemeClr>
          </a:gs>
          <a:gs pos="78000">
            <a:schemeClr val="phClr">
              <a:shade val="100000"/>
              <a:satMod val="110000"/>
              <a:lumMod val="10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27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a:effectStyle>
      <a:effectStyle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hade val="98000"/>
              <a:satMod val="150000"/>
              <a:lumMod val="102000"/>
            </a:schemeClr>
          </a:gs>
          <a:gs pos="50000">
            <a:schemeClr val="phClr">
              <a:tint val="98000"/>
              <a:shade val="90000"/>
              <a:satMod val="13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305" ma:contentTypeDescription="Skapa ett nytt dokument." ma:contentTypeScope="" ma:versionID="688eb280b809ab19991f7e2a47c9eb34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d039476440dfb9f5cc80035c1206fafc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5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6" nillable="true" ma:displayName="Godkänt datum" ma:internalName="LD_GodkantDatum" ma:readOnly="false">
      <xsd:simpleType>
        <xsd:restriction base="dms:DateTime"/>
      </xsd:simpleType>
    </xsd:element>
    <xsd:element name="LD_Diarienummer" ma:index="17" nillable="true" ma:displayName="Diarienummer" ma:internalName="LD_Diarienummer" ma:readOnly="false">
      <xsd:simpleType>
        <xsd:restriction base="dms:Text"/>
      </xsd:simpleType>
    </xsd:element>
    <xsd:element name="LD_Beslutsnummer" ma:index="18" nillable="true" ma:displayName="Beslutsnummer" ma:internalName="LD_Beslutsnummer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</documentManagement>
</p:properties>
</file>

<file path=customXml/itemProps1.xml><?xml version="1.0" encoding="utf-8"?>
<ds:datastoreItem xmlns:ds="http://schemas.openxmlformats.org/officeDocument/2006/customXml" ds:itemID="{48218D59-1F3B-40C0-8F5B-2AD81CBD95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C6FB3ADD-DCDF-4A07-9C45-CA476A044990}">
  <ds:schemaRefs>
    <ds:schemaRef ds:uri="c6056b2c-9b66-4941-ba4f-b114eec7ed26"/>
    <ds:schemaRef ds:uri="http://purl.org/dc/elements/1.1/"/>
    <ds:schemaRef ds:uri="http://schemas.microsoft.com/office/2006/metadata/properties"/>
    <ds:schemaRef ds:uri="2f901946-e264-40a9-b252-19c7dedd3ad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7372</TotalTime>
  <Words>476</Words>
  <Application>Microsoft Office PowerPoint</Application>
  <PresentationFormat>Bredbild</PresentationFormat>
  <Paragraphs>179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2" baseType="lpstr">
      <vt:lpstr>Arial</vt:lpstr>
      <vt:lpstr>Calibri</vt:lpstr>
      <vt:lpstr>VCdag</vt:lpstr>
      <vt:lpstr>Ekonomiskt resultat 2021</vt:lpstr>
      <vt:lpstr>Resultatet 2021</vt:lpstr>
      <vt:lpstr>Fiansiella mål</vt:lpstr>
      <vt:lpstr>Riktade statsbidrag, betydande intäktskälla</vt:lpstr>
      <vt:lpstr>Kostnadsutveckling</vt:lpstr>
      <vt:lpstr>Skatter och generella statsbidrag </vt:lpstr>
      <vt:lpstr>Finansiella poster : orealiserade vinster</vt:lpstr>
      <vt:lpstr>Inblick i urval av nämnder</vt:lpstr>
      <vt:lpstr>Regionens resultat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Rosin Mats Olof Rune /Central förvaltning Hälso- och sjukvårdsenhet /Falun</cp:lastModifiedBy>
  <cp:revision>193</cp:revision>
  <cp:lastPrinted>2022-02-28T11:19:08Z</cp:lastPrinted>
  <dcterms:created xsi:type="dcterms:W3CDTF">2016-11-14T14:16:14Z</dcterms:created>
  <dcterms:modified xsi:type="dcterms:W3CDTF">2022-02-28T11:19:55Z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