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2" r:id="rId6"/>
  </p:sldMasterIdLst>
  <p:notesMasterIdLst>
    <p:notesMasterId r:id="rId20"/>
  </p:notesMasterIdLst>
  <p:handoutMasterIdLst>
    <p:handoutMasterId r:id="rId21"/>
  </p:handoutMasterIdLst>
  <p:sldIdLst>
    <p:sldId id="266" r:id="rId7"/>
    <p:sldId id="276" r:id="rId8"/>
    <p:sldId id="286" r:id="rId9"/>
    <p:sldId id="279" r:id="rId10"/>
    <p:sldId id="281" r:id="rId11"/>
    <p:sldId id="282" r:id="rId12"/>
    <p:sldId id="288" r:id="rId13"/>
    <p:sldId id="289" r:id="rId14"/>
    <p:sldId id="290" r:id="rId15"/>
    <p:sldId id="285" r:id="rId16"/>
    <p:sldId id="284" r:id="rId17"/>
    <p:sldId id="277" r:id="rId18"/>
    <p:sldId id="278" r:id="rId19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2C1026F7-0088-4477-B73C-1312E64D82C6}">
          <p14:sldIdLst>
            <p14:sldId id="266"/>
            <p14:sldId id="276"/>
            <p14:sldId id="286"/>
            <p14:sldId id="279"/>
            <p14:sldId id="281"/>
            <p14:sldId id="282"/>
            <p14:sldId id="288"/>
            <p14:sldId id="289"/>
            <p14:sldId id="290"/>
            <p14:sldId id="285"/>
            <p14:sldId id="284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s Nyberg" initials="MN" lastIdx="1" clrIdx="0">
    <p:extLst>
      <p:ext uri="{19B8F6BF-5375-455C-9EA6-DF929625EA0E}">
        <p15:presenceInfo xmlns:p15="http://schemas.microsoft.com/office/powerpoint/2012/main" userId="9e4dda09f825bd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88" d="100"/>
          <a:sy n="88" d="100"/>
        </p:scale>
        <p:origin x="19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07T09:36:54.25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78FD9-274F-45DD-8681-13E82509E9F5}" type="datetimeFigureOut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2019-09-27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D47A8-29E2-4799-924A-9047124D4761}" type="slidenum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40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E94DB4-BC2A-49E2-AD0D-3F1E0B6714A7}" type="datetimeFigureOut">
              <a:rPr lang="sv-SE" smtClean="0"/>
              <a:pPr/>
              <a:t>2019-09-27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33D500-1297-4EDE-B9F8-A261B42E5E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904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 Dalarna (RD) står inför stora utmaningar i sjukvården, personalbrist i kombination med ökade produktionskrav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åldrande och allt sjukare befolkning utgör det hinder för en effektiv och bärkraftig verksamhet.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Belastningen på primärvården i Region Dalarna stor, begränsade resurser mm. (svårt att öka skatteintäkterna)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Målet med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RD:s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digitaliseringstrategi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är att minska de fysiska vårdkontakterna på sikt.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Appar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som hjälper patienter med en diagnos att sköta sina sjukdomar (Diabetes, kol, hjärtflimmer mm)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0370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”Digitalt Processstöd” är bara en pusselbit i primärvårdens framtida patientflöde.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33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052C0-3924-4487-9A4B-0C9AAE1B12A3}" type="slidenum">
              <a:rPr lang="sv-SE" smtClean="0"/>
              <a:t>6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E6D8D73-E8C4-4592-BD77-02E90815586D}" type="datetime1">
              <a:rPr lang="sv-SE" smtClean="0"/>
              <a:t>2019-09-27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ePrint 2016 styrgruppsmöte</a:t>
            </a:r>
          </a:p>
        </p:txBody>
      </p:sp>
    </p:spTree>
    <p:extLst>
      <p:ext uri="{BB962C8B-B14F-4D97-AF65-F5344CB8AC3E}">
        <p14:creationId xmlns:p14="http://schemas.microsoft.com/office/powerpoint/2010/main" val="3473930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BEBCC-CC10-4156-840F-88ACF219118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4944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BEBCC-CC10-4156-840F-88ACF219118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389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7F33E1F7-1851-4CC3-BDB9-E59198E4C6F8}" type="datetime1">
              <a:rPr lang="sv-SE" smtClean="0"/>
              <a:t>2019-09-27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7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086A1B9-3210-4479-A7C1-DB5BC29DD374}" type="datetime1">
              <a:rPr lang="sv-SE" smtClean="0"/>
              <a:t>2019-09-27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3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94074326-D47D-4C9F-9203-39F7D3306DC6}" type="datetime1">
              <a:rPr lang="sv-SE" smtClean="0"/>
              <a:t>2019-09-27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97F059-73E1-4476-8871-5C6C00DBBC78}" type="datetime1">
              <a:rPr lang="sv-SE" smtClean="0"/>
              <a:t>2019-09-27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AB699D5-C594-4E1D-AD1B-06654E8E2D19}" type="datetime1">
              <a:rPr lang="sv-SE" smtClean="0"/>
              <a:t>2019-09-27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56850998-BCD1-4C90-A2F2-23A4AAA0228E}" type="datetime1">
              <a:rPr lang="sv-SE" smtClean="0"/>
              <a:t>2019-09-27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9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CE255DF-6C9C-4C8F-B2EF-A51095794162}" type="datetime1">
              <a:rPr lang="sv-SE" smtClean="0"/>
              <a:t>2019-09-27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6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A7B85AA2-1732-4AC4-A30A-DE579E19CE11}" type="datetime1">
              <a:rPr lang="sv-SE" smtClean="0"/>
              <a:t>2019-09-27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5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8C9ACF1-EBDA-4CFC-A2D1-F380BB13E7BD}" type="datetime1">
              <a:rPr lang="sv-SE" smtClean="0"/>
              <a:t>2019-09-27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0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9473F-97CC-4AF8-86F1-5FE8EB249FBD}" type="datetime1">
              <a:rPr lang="sv-SE" smtClean="0"/>
              <a:t>2019-09-27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2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God och Nära Vård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3200" dirty="0" smtClean="0"/>
              <a:t>Processen för en länsövergripande strategi</a:t>
            </a:r>
          </a:p>
          <a:p>
            <a:endParaRPr lang="sv-SE" dirty="0"/>
          </a:p>
          <a:p>
            <a:r>
              <a:rPr lang="sv-SE" smtClean="0"/>
              <a:t>2019-09-19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01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Aktiviteter just nu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8" y="1345334"/>
            <a:ext cx="11370906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Strategidokument med </a:t>
            </a:r>
            <a:r>
              <a:rPr lang="sv-SE" dirty="0" smtClean="0"/>
              <a:t>kommunerna</a:t>
            </a:r>
            <a:endParaRPr lang="sv-SE" dirty="0"/>
          </a:p>
          <a:p>
            <a:r>
              <a:rPr lang="sv-SE" dirty="0" err="1"/>
              <a:t>Patientkontrakt</a:t>
            </a:r>
            <a:r>
              <a:rPr lang="sv-SE" dirty="0"/>
              <a:t>; samverkan mellan sluten- och öppenvården samt </a:t>
            </a:r>
            <a:r>
              <a:rPr lang="sv-SE" dirty="0" smtClean="0"/>
              <a:t>kommunerna. </a:t>
            </a:r>
            <a:endParaRPr lang="sv-SE" dirty="0"/>
          </a:p>
          <a:p>
            <a:r>
              <a:rPr lang="sv-SE" dirty="0"/>
              <a:t>Ändrad struktur organisation för arbetet inom primärvården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82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Aktiviteter just  nu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656" y="1280680"/>
            <a:ext cx="11370906" cy="4351337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Mobila team</a:t>
            </a:r>
          </a:p>
          <a:p>
            <a:pPr lvl="1"/>
            <a:r>
              <a:rPr lang="sv-SE" dirty="0" smtClean="0"/>
              <a:t>Ludvika</a:t>
            </a:r>
          </a:p>
          <a:p>
            <a:pPr lvl="1"/>
            <a:r>
              <a:rPr lang="sv-SE" dirty="0" smtClean="0"/>
              <a:t>Södra Dalarna</a:t>
            </a:r>
          </a:p>
          <a:p>
            <a:pPr lvl="2"/>
            <a:r>
              <a:rPr lang="sv-SE" dirty="0" smtClean="0"/>
              <a:t>Falun/Borlänge</a:t>
            </a:r>
          </a:p>
          <a:p>
            <a:pPr lvl="2"/>
            <a:r>
              <a:rPr lang="sv-SE" dirty="0" smtClean="0"/>
              <a:t>Mora/Malung</a:t>
            </a:r>
          </a:p>
          <a:p>
            <a:pPr lvl="2"/>
            <a:r>
              <a:rPr lang="sv-SE" dirty="0" smtClean="0"/>
              <a:t>Leksand/Rättvik/Vansbro/Gagnef</a:t>
            </a:r>
          </a:p>
          <a:p>
            <a:pPr lvl="2"/>
            <a:r>
              <a:rPr lang="sv-SE" dirty="0" smtClean="0"/>
              <a:t>Älvdalen/Orsa</a:t>
            </a:r>
          </a:p>
          <a:p>
            <a:pPr lvl="2"/>
            <a:r>
              <a:rPr lang="sv-SE" dirty="0" smtClean="0"/>
              <a:t>Särna</a:t>
            </a:r>
          </a:p>
          <a:p>
            <a:r>
              <a:rPr lang="sv-SE" dirty="0" smtClean="0"/>
              <a:t>Min Vård</a:t>
            </a:r>
          </a:p>
          <a:p>
            <a:pPr lvl="1"/>
            <a:r>
              <a:rPr lang="sv-SE" dirty="0" smtClean="0"/>
              <a:t>Hälsorum</a:t>
            </a:r>
          </a:p>
          <a:p>
            <a:r>
              <a:rPr lang="sv-SE" dirty="0"/>
              <a:t>Digital anamnesupptagning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5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Utmaningar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7419" y="1502353"/>
            <a:ext cx="11370906" cy="4351337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V</a:t>
            </a:r>
            <a:r>
              <a:rPr lang="sv-SE" dirty="0" smtClean="0"/>
              <a:t>ad </a:t>
            </a:r>
            <a:r>
              <a:rPr lang="sv-SE" dirty="0"/>
              <a:t>behöver vara lika och vad kan vara olika</a:t>
            </a:r>
            <a:r>
              <a:rPr lang="sv-SE" dirty="0" smtClean="0"/>
              <a:t>? (kommuner, vårdcentraler </a:t>
            </a:r>
            <a:r>
              <a:rPr lang="sv-SE" dirty="0" err="1" smtClean="0"/>
              <a:t>etc</a:t>
            </a:r>
            <a:r>
              <a:rPr lang="sv-SE" dirty="0" smtClean="0"/>
              <a:t>)</a:t>
            </a:r>
            <a:endParaRPr lang="sv-SE" dirty="0"/>
          </a:p>
          <a:p>
            <a:r>
              <a:rPr lang="sv-SE" dirty="0"/>
              <a:t>P</a:t>
            </a:r>
            <a:r>
              <a:rPr lang="sv-SE" dirty="0" smtClean="0"/>
              <a:t>rivata </a:t>
            </a:r>
            <a:r>
              <a:rPr lang="sv-SE" dirty="0"/>
              <a:t>aktörers medverkan</a:t>
            </a:r>
            <a:r>
              <a:rPr lang="sv-SE" dirty="0" smtClean="0"/>
              <a:t>?</a:t>
            </a:r>
          </a:p>
          <a:p>
            <a:r>
              <a:rPr lang="sv-SE" dirty="0" smtClean="0"/>
              <a:t>Samverkansavtal?</a:t>
            </a:r>
          </a:p>
          <a:p>
            <a:r>
              <a:rPr lang="sv-SE" dirty="0" smtClean="0"/>
              <a:t>Budgetprocess?</a:t>
            </a:r>
          </a:p>
          <a:p>
            <a:r>
              <a:rPr lang="sv-SE" dirty="0" smtClean="0"/>
              <a:t>Kommunikation/Information</a:t>
            </a:r>
          </a:p>
          <a:p>
            <a:r>
              <a:rPr lang="sv-SE" dirty="0" smtClean="0"/>
              <a:t>Medverkan befolkningen</a:t>
            </a:r>
          </a:p>
          <a:p>
            <a:r>
              <a:rPr lang="sv-SE" dirty="0" smtClean="0"/>
              <a:t>Beredskap för Tilläggsuppdrag; ex utveckla </a:t>
            </a:r>
            <a:r>
              <a:rPr lang="sv-SE" dirty="0"/>
              <a:t>en ny form av skyndsamma och ändamålsenliga insatser inom primärvården vid lättare psykisk </a:t>
            </a:r>
            <a:r>
              <a:rPr lang="sv-SE" dirty="0" smtClean="0"/>
              <a:t>ohälsa (16/8)</a:t>
            </a:r>
          </a:p>
          <a:p>
            <a:r>
              <a:rPr lang="sv-SE" dirty="0" smtClean="0"/>
              <a:t>Beredskap för </a:t>
            </a:r>
            <a:r>
              <a:rPr lang="sv-SE" dirty="0" err="1" smtClean="0"/>
              <a:t>ev</a:t>
            </a:r>
            <a:r>
              <a:rPr lang="sv-SE" dirty="0" smtClean="0"/>
              <a:t> ändring i uppdraget</a:t>
            </a:r>
            <a:endParaRPr lang="sv-SE" dirty="0"/>
          </a:p>
          <a:p>
            <a:r>
              <a:rPr lang="sv-SE" dirty="0"/>
              <a:t>Omställningen kommer att beröra alla</a:t>
            </a:r>
          </a:p>
          <a:p>
            <a:pPr marL="0" indent="0">
              <a:buNone/>
            </a:pPr>
            <a:r>
              <a:rPr lang="sv-SE" dirty="0"/>
              <a:t>	Ändrat förhållningssätt alla nivåer och samtliga medarbetare: Kommuner, 	SV, PV, utbildning etc.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37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a9f485c-abe2-4235-8489-623b6943e2f9@ltdalar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0427"/>
            <a:ext cx="12192000" cy="831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1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Innehåll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Omställning till God och Nära Vård</a:t>
            </a:r>
          </a:p>
          <a:p>
            <a:pPr>
              <a:buFontTx/>
              <a:buChar char="-"/>
            </a:pPr>
            <a:r>
              <a:rPr lang="sv-SE" dirty="0" smtClean="0"/>
              <a:t>Kontinuitet</a:t>
            </a:r>
          </a:p>
          <a:p>
            <a:pPr>
              <a:buFontTx/>
              <a:buChar char="-"/>
            </a:pPr>
            <a:r>
              <a:rPr lang="sv-SE" dirty="0" smtClean="0"/>
              <a:t>Effektivitet</a:t>
            </a:r>
          </a:p>
          <a:p>
            <a:r>
              <a:rPr lang="sv-SE" dirty="0" err="1" smtClean="0"/>
              <a:t>Patientkontrakt</a:t>
            </a:r>
            <a:endParaRPr lang="sv-SE" dirty="0" smtClean="0"/>
          </a:p>
          <a:p>
            <a:r>
              <a:rPr lang="sv-SE" dirty="0" smtClean="0"/>
              <a:t>Tillgänglighet</a:t>
            </a:r>
          </a:p>
          <a:p>
            <a:r>
              <a:rPr lang="sv-SE" dirty="0" smtClean="0"/>
              <a:t>Kompetensförsörjning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63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46654"/>
            <a:ext cx="10619402" cy="1210581"/>
          </a:xfrm>
        </p:spPr>
        <p:txBody>
          <a:bodyPr/>
          <a:lstStyle/>
          <a:p>
            <a:r>
              <a:rPr lang="sv-SE" dirty="0" smtClean="0"/>
              <a:t>För att klara omställningen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8" y="1336098"/>
            <a:ext cx="11370906" cy="43513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b="1" i="1" dirty="0" smtClean="0"/>
              <a:t>Gemensam målbild i form av strategidokument</a:t>
            </a:r>
          </a:p>
          <a:p>
            <a:pPr marL="0" lvl="0" indent="0">
              <a:buNone/>
            </a:pPr>
            <a:r>
              <a:rPr lang="sv-SE" dirty="0"/>
              <a:t>Tydlig gemensam definition om vad God och Nära Vård betyder och vad det innebär för</a:t>
            </a:r>
          </a:p>
          <a:p>
            <a:pPr marL="0" lvl="0" indent="0">
              <a:buNone/>
            </a:pPr>
            <a:r>
              <a:rPr lang="sv-SE" dirty="0" smtClean="0"/>
              <a:t>Befolkningen, Patienter, Medarbetare, Verksamhetens innehåll, Arbetssätt</a:t>
            </a:r>
          </a:p>
          <a:p>
            <a:pPr marL="514350" lvl="0" indent="-514350">
              <a:buFont typeface="+mj-lt"/>
              <a:buAutoNum type="arabicPeriod"/>
            </a:pPr>
            <a:r>
              <a:rPr lang="sv-SE" dirty="0" smtClean="0"/>
              <a:t>Vilket </a:t>
            </a:r>
            <a:r>
              <a:rPr lang="sv-SE" dirty="0"/>
              <a:t>vårdutbud finns idag?</a:t>
            </a:r>
          </a:p>
          <a:p>
            <a:pPr marL="514350" lvl="0" indent="-514350">
              <a:buFont typeface="+mj-lt"/>
              <a:buAutoNum type="arabicPeriod"/>
            </a:pPr>
            <a:r>
              <a:rPr lang="sv-SE" dirty="0"/>
              <a:t>Hur kommer vårdutbudet att förändras vid omställning till God och Nära Vård</a:t>
            </a:r>
            <a:r>
              <a:rPr lang="sv-SE" dirty="0" smtClean="0"/>
              <a:t>?</a:t>
            </a:r>
            <a:endParaRPr lang="sv-SE" dirty="0"/>
          </a:p>
          <a:p>
            <a:pPr marL="514350" lvl="0" indent="-514350">
              <a:buFont typeface="+mj-lt"/>
              <a:buAutoNum type="arabicPeriod"/>
            </a:pPr>
            <a:r>
              <a:rPr lang="sv-SE" dirty="0" smtClean="0"/>
              <a:t>Vilka </a:t>
            </a:r>
            <a:r>
              <a:rPr lang="sv-SE" dirty="0"/>
              <a:t>strategier behövs för att lyckas med omställningen</a:t>
            </a:r>
            <a:r>
              <a:rPr lang="sv-SE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Vilka samverkansavtal behöver skrivas om?</a:t>
            </a:r>
          </a:p>
          <a:p>
            <a:pPr marL="514350" lvl="0" indent="-514350">
              <a:buFont typeface="+mj-lt"/>
              <a:buAutoNum type="arabicPeriod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20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DCCA78-0FBC-412F-A296-3039258F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2019-08-13</a:t>
            </a:r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D335A79-0685-47DC-ADDB-EAC404E5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Startmöte Arbetsgrupp </a:t>
            </a:r>
            <a:br>
              <a:rPr lang="sv-SE" dirty="0"/>
            </a:br>
            <a:r>
              <a:rPr lang="sv-SE" dirty="0"/>
              <a:t>Digitalt </a:t>
            </a:r>
            <a:r>
              <a:rPr lang="sv-SE" dirty="0" err="1"/>
              <a:t>Processtöd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A9393D9-D95D-46D6-947A-DF0F97DF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7" name="Bildobjekt 6" descr="image001">
            <a:extLst>
              <a:ext uri="{FF2B5EF4-FFF2-40B4-BE49-F238E27FC236}">
                <a16:creationId xmlns:a16="http://schemas.microsoft.com/office/drawing/2014/main" id="{F46BE372-748E-4578-A75E-FE9BE5899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42" y="298175"/>
            <a:ext cx="10355454" cy="582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2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DCCA78-0FBC-412F-A296-3039258F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2019-08-13</a:t>
            </a:r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D335A79-0685-47DC-ADDB-EAC404E5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Startmöte Arbetsgrupp </a:t>
            </a:r>
            <a:br>
              <a:rPr lang="sv-SE" dirty="0"/>
            </a:br>
            <a:r>
              <a:rPr lang="sv-SE" dirty="0"/>
              <a:t>Digitalt </a:t>
            </a:r>
            <a:r>
              <a:rPr lang="sv-SE" dirty="0" err="1"/>
              <a:t>Processtöd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A9393D9-D95D-46D6-947A-DF0F97DF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8391A6E-97D5-4FDD-ABDF-BA3B8ABF0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21" y="171135"/>
            <a:ext cx="10030451" cy="5660963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4F74141E-4C6D-4100-9D1F-66A013596338}"/>
              </a:ext>
            </a:extLst>
          </p:cNvPr>
          <p:cNvSpPr/>
          <p:nvPr/>
        </p:nvSpPr>
        <p:spPr>
          <a:xfrm>
            <a:off x="3281942" y="2641217"/>
            <a:ext cx="2814058" cy="2805427"/>
          </a:xfrm>
          <a:prstGeom prst="ellipse">
            <a:avLst/>
          </a:prstGeom>
          <a:solidFill>
            <a:schemeClr val="accent6">
              <a:lumMod val="2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BC5834-0FEA-4489-AE21-E002EF73BB8A}"/>
              </a:ext>
            </a:extLst>
          </p:cNvPr>
          <p:cNvSpPr txBox="1"/>
          <p:nvPr/>
        </p:nvSpPr>
        <p:spPr>
          <a:xfrm>
            <a:off x="10252418" y="5909558"/>
            <a:ext cx="1738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Källa: </a:t>
            </a:r>
            <a:r>
              <a:rPr lang="sv-SE" sz="1400" dirty="0" err="1"/>
              <a:t>Inera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340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215226" y="82541"/>
            <a:ext cx="10602913" cy="1206500"/>
          </a:xfrm>
        </p:spPr>
        <p:txBody>
          <a:bodyPr>
            <a:normAutofit/>
          </a:bodyPr>
          <a:lstStyle/>
          <a:p>
            <a:r>
              <a:rPr lang="sv-SE" sz="2000" b="1" dirty="0">
                <a:solidFill>
                  <a:srgbClr val="FF0000"/>
                </a:solidFill>
              </a:rPr>
              <a:t>Pilotprojekt digital anamnesupptagning på fem </a:t>
            </a:r>
            <a:r>
              <a:rPr lang="sv-SE" sz="2000" b="1" dirty="0" smtClean="0">
                <a:solidFill>
                  <a:srgbClr val="FF0000"/>
                </a:solidFill>
              </a:rPr>
              <a:t>vård-</a:t>
            </a:r>
            <a:br>
              <a:rPr lang="sv-SE" sz="2000" b="1" dirty="0" smtClean="0">
                <a:solidFill>
                  <a:srgbClr val="FF0000"/>
                </a:solidFill>
              </a:rPr>
            </a:br>
            <a:r>
              <a:rPr lang="sv-SE" sz="2000" b="1" dirty="0" smtClean="0">
                <a:solidFill>
                  <a:srgbClr val="FF0000"/>
                </a:solidFill>
              </a:rPr>
              <a:t>centraler (</a:t>
            </a:r>
            <a:r>
              <a:rPr lang="sv-SE" sz="2000" b="1" dirty="0">
                <a:solidFill>
                  <a:srgbClr val="FF0000"/>
                </a:solidFill>
              </a:rPr>
              <a:t>Gagnef, </a:t>
            </a:r>
            <a:r>
              <a:rPr lang="sv-SE" sz="2000" b="1" dirty="0" smtClean="0">
                <a:solidFill>
                  <a:srgbClr val="FF0000"/>
                </a:solidFill>
              </a:rPr>
              <a:t>Säter</a:t>
            </a:r>
            <a:r>
              <a:rPr lang="sv-SE" sz="2000" b="1" dirty="0">
                <a:solidFill>
                  <a:srgbClr val="FF0000"/>
                </a:solidFill>
              </a:rPr>
              <a:t>, Orsa/Älvdalen, </a:t>
            </a:r>
            <a:r>
              <a:rPr lang="sv-SE" sz="2000" b="1" dirty="0" err="1">
                <a:solidFill>
                  <a:srgbClr val="FF0000"/>
                </a:solidFill>
              </a:rPr>
              <a:t>Tisken</a:t>
            </a:r>
            <a:r>
              <a:rPr lang="sv-SE" sz="2000" b="1" dirty="0">
                <a:solidFill>
                  <a:srgbClr val="FF0000"/>
                </a:solidFill>
              </a:rPr>
              <a:t>, Britsarvet)</a:t>
            </a:r>
            <a:r>
              <a:rPr lang="sv-SE" sz="2000" dirty="0"/>
              <a:t/>
            </a:r>
            <a:br>
              <a:rPr lang="sv-SE" sz="2000" dirty="0"/>
            </a:br>
            <a:endParaRPr lang="sv-SE" sz="2000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62C8C58A-6E8A-42D9-AD69-978976EB839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3943350"/>
            <a:ext cx="2543175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dirty="0"/>
              <a:t>Kommunikationen sker via tangentbord eller handdator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D14517D-DB7F-484B-B3B4-B1DEF55FC6CA}"/>
              </a:ext>
            </a:extLst>
          </p:cNvPr>
          <p:cNvSpPr/>
          <p:nvPr/>
        </p:nvSpPr>
        <p:spPr>
          <a:xfrm>
            <a:off x="215226" y="1161278"/>
            <a:ext cx="85805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Ett digitalt verktyg där vårdtagaren kan ange symptom innan eller vid besök på mottagning. Symptomanamnesen är tänkt att behandlas via en intelligent motor med kompletterande bedömning av  sjukvårdspersonal vid behov</a:t>
            </a:r>
            <a:r>
              <a:rPr lang="sv-SE" sz="2000" b="1" dirty="0"/>
              <a:t>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BE1DC20-90EA-4A40-96B3-AE08CE857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53" y="5325474"/>
            <a:ext cx="596293" cy="861312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91E5088A-FA25-4720-B114-A254C1244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60" y="2181289"/>
            <a:ext cx="1135878" cy="108539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51356C6D-0F8C-4B74-802D-7471601C89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1" y="5331745"/>
            <a:ext cx="905167" cy="864937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574AF8F3-CCF8-498F-8BC4-C3015FFA19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47" y="5210034"/>
            <a:ext cx="905166" cy="1066085"/>
          </a:xfrm>
          <a:prstGeom prst="rect">
            <a:avLst/>
          </a:prstGeom>
        </p:spPr>
      </p:pic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96A1592A-A1D7-4451-8085-2F439496B07B}"/>
              </a:ext>
            </a:extLst>
          </p:cNvPr>
          <p:cNvCxnSpPr>
            <a:cxnSpLocks/>
          </p:cNvCxnSpPr>
          <p:nvPr/>
        </p:nvCxnSpPr>
        <p:spPr>
          <a:xfrm>
            <a:off x="5014606" y="2553183"/>
            <a:ext cx="1329985" cy="100392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latshållare för innehåll 2">
            <a:extLst>
              <a:ext uri="{FF2B5EF4-FFF2-40B4-BE49-F238E27FC236}">
                <a16:creationId xmlns:a16="http://schemas.microsoft.com/office/drawing/2014/main" id="{76FA51D5-AE19-4813-A593-8029FA4910E8}"/>
              </a:ext>
            </a:extLst>
          </p:cNvPr>
          <p:cNvSpPr txBox="1">
            <a:spLocks/>
          </p:cNvSpPr>
          <p:nvPr/>
        </p:nvSpPr>
        <p:spPr>
          <a:xfrm>
            <a:off x="3084789" y="3544088"/>
            <a:ext cx="2965675" cy="2603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/>
              <a:t>Datorn analyserar  patientens problem och ställer en mängd anamnestiska frågor </a:t>
            </a:r>
            <a:r>
              <a:rPr lang="sv-SE" sz="1600" dirty="0" smtClean="0"/>
              <a:t>kopplade </a:t>
            </a:r>
            <a:r>
              <a:rPr lang="sv-SE" sz="1600" dirty="0"/>
              <a:t>till patientens problem.</a:t>
            </a:r>
          </a:p>
          <a:p>
            <a:pPr marL="0" indent="0">
              <a:buNone/>
            </a:pPr>
            <a:r>
              <a:rPr lang="sv-SE" sz="1600" dirty="0"/>
              <a:t>Anamnesen sammanställs till en rapport och ett ärende skapas som hamnar i mottagningssköterskans in-korg</a:t>
            </a:r>
            <a:r>
              <a:rPr lang="sv-SE" sz="1600" dirty="0" smtClean="0"/>
              <a:t>. Förslag på utredning/provtagning</a:t>
            </a:r>
            <a:endParaRPr lang="sv-SE" sz="1600" dirty="0"/>
          </a:p>
          <a:p>
            <a:pPr marL="0" indent="0">
              <a:buNone/>
            </a:pPr>
            <a:endParaRPr lang="sv-SE" sz="1600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01D10CB3-8741-4424-AA10-FD303DFD32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8" y="2312034"/>
            <a:ext cx="739480" cy="1433028"/>
          </a:xfrm>
          <a:prstGeom prst="rect">
            <a:avLst/>
          </a:prstGeom>
        </p:spPr>
      </p:pic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68E8EECC-5887-4D9B-8BE6-DADA07FCF8D9}"/>
              </a:ext>
            </a:extLst>
          </p:cNvPr>
          <p:cNvCxnSpPr>
            <a:cxnSpLocks/>
          </p:cNvCxnSpPr>
          <p:nvPr/>
        </p:nvCxnSpPr>
        <p:spPr>
          <a:xfrm flipV="1">
            <a:off x="1492497" y="2516003"/>
            <a:ext cx="2069081" cy="1755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Platshållare för innehåll 2">
            <a:extLst>
              <a:ext uri="{FF2B5EF4-FFF2-40B4-BE49-F238E27FC236}">
                <a16:creationId xmlns:a16="http://schemas.microsoft.com/office/drawing/2014/main" id="{D7862788-9658-4116-876B-6B5FC5324AB1}"/>
              </a:ext>
            </a:extLst>
          </p:cNvPr>
          <p:cNvSpPr txBox="1">
            <a:spLocks/>
          </p:cNvSpPr>
          <p:nvPr/>
        </p:nvSpPr>
        <p:spPr>
          <a:xfrm>
            <a:off x="6287973" y="4428597"/>
            <a:ext cx="3046840" cy="147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/>
              <a:t>Mottagningssköterska arbetar av kön med inkomma ärenden, prioriterar och  avgör vidare åtgärder/behandling.</a:t>
            </a:r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64CF50CF-3689-4CAF-8264-07A4D378D4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002" y="1679736"/>
            <a:ext cx="1062664" cy="1731658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1EEEC29-BE06-4BC8-A465-EFE3CED39B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5513" y="842210"/>
            <a:ext cx="934694" cy="1399126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7B3FCB26-175F-4E2B-ACEF-D164022F12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9467" y="1959355"/>
            <a:ext cx="972322" cy="178570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D48C69E-DD9E-4F59-A87A-62A77B525C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6488" y="4671111"/>
            <a:ext cx="594507" cy="538923"/>
          </a:xfrm>
          <a:prstGeom prst="rect">
            <a:avLst/>
          </a:prstGeom>
        </p:spPr>
      </p:pic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E7EB19EE-6C5F-4276-B491-6AF4231ED544}"/>
              </a:ext>
            </a:extLst>
          </p:cNvPr>
          <p:cNvCxnSpPr>
            <a:cxnSpLocks/>
          </p:cNvCxnSpPr>
          <p:nvPr/>
        </p:nvCxnSpPr>
        <p:spPr>
          <a:xfrm flipV="1">
            <a:off x="7939999" y="2866443"/>
            <a:ext cx="1454463" cy="54495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8" name="Bildobjekt 37">
            <a:extLst>
              <a:ext uri="{FF2B5EF4-FFF2-40B4-BE49-F238E27FC236}">
                <a16:creationId xmlns:a16="http://schemas.microsoft.com/office/drawing/2014/main" id="{84EA338D-C4E0-4317-8EF9-A23930FB183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062" y="5358104"/>
            <a:ext cx="953417" cy="911042"/>
          </a:xfrm>
          <a:prstGeom prst="rect">
            <a:avLst/>
          </a:prstGeom>
        </p:spPr>
      </p:pic>
      <p:sp>
        <p:nvSpPr>
          <p:cNvPr id="44" name="Platshållare för innehåll 2">
            <a:extLst>
              <a:ext uri="{FF2B5EF4-FFF2-40B4-BE49-F238E27FC236}">
                <a16:creationId xmlns:a16="http://schemas.microsoft.com/office/drawing/2014/main" id="{0D8804A0-72D3-438A-B4F4-D2F0D4B0CE80}"/>
              </a:ext>
            </a:extLst>
          </p:cNvPr>
          <p:cNvSpPr txBox="1">
            <a:spLocks/>
          </p:cNvSpPr>
          <p:nvPr/>
        </p:nvSpPr>
        <p:spPr>
          <a:xfrm>
            <a:off x="9624124" y="3871318"/>
            <a:ext cx="2136995" cy="147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/>
              <a:t>Anamnesen importeras i journalsystemet när ärendet är avklarat, direkt eller via sekreterare.</a:t>
            </a:r>
          </a:p>
        </p:txBody>
      </p:sp>
      <p:cxnSp>
        <p:nvCxnSpPr>
          <p:cNvPr id="48" name="Rak pilkoppling 47">
            <a:extLst>
              <a:ext uri="{FF2B5EF4-FFF2-40B4-BE49-F238E27FC236}">
                <a16:creationId xmlns:a16="http://schemas.microsoft.com/office/drawing/2014/main" id="{7E88D732-ABBA-40EB-94BE-E70146E1B3DE}"/>
              </a:ext>
            </a:extLst>
          </p:cNvPr>
          <p:cNvCxnSpPr>
            <a:cxnSpLocks/>
          </p:cNvCxnSpPr>
          <p:nvPr/>
        </p:nvCxnSpPr>
        <p:spPr>
          <a:xfrm flipV="1">
            <a:off x="10722225" y="2912152"/>
            <a:ext cx="0" cy="83291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Platshållare för innehåll 2">
            <a:extLst>
              <a:ext uri="{FF2B5EF4-FFF2-40B4-BE49-F238E27FC236}">
                <a16:creationId xmlns:a16="http://schemas.microsoft.com/office/drawing/2014/main" id="{F253069D-D314-4019-A902-1EEBACB72208}"/>
              </a:ext>
            </a:extLst>
          </p:cNvPr>
          <p:cNvSpPr txBox="1">
            <a:spLocks/>
          </p:cNvSpPr>
          <p:nvPr/>
        </p:nvSpPr>
        <p:spPr>
          <a:xfrm>
            <a:off x="10516466" y="635062"/>
            <a:ext cx="2140117" cy="2118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000" dirty="0"/>
              <a:t>Läkare</a:t>
            </a:r>
          </a:p>
        </p:txBody>
      </p:sp>
      <p:sp>
        <p:nvSpPr>
          <p:cNvPr id="52" name="Platshållare för innehåll 2">
            <a:extLst>
              <a:ext uri="{FF2B5EF4-FFF2-40B4-BE49-F238E27FC236}">
                <a16:creationId xmlns:a16="http://schemas.microsoft.com/office/drawing/2014/main" id="{92C81D3C-9C11-451B-9844-5F5C631E8C61}"/>
              </a:ext>
            </a:extLst>
          </p:cNvPr>
          <p:cNvSpPr txBox="1">
            <a:spLocks/>
          </p:cNvSpPr>
          <p:nvPr/>
        </p:nvSpPr>
        <p:spPr>
          <a:xfrm>
            <a:off x="10979584" y="1425814"/>
            <a:ext cx="2140117" cy="2118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000" dirty="0"/>
              <a:t>Sjuksköterska</a:t>
            </a:r>
          </a:p>
        </p:txBody>
      </p:sp>
      <p:sp>
        <p:nvSpPr>
          <p:cNvPr id="53" name="Platshållare för innehåll 2">
            <a:extLst>
              <a:ext uri="{FF2B5EF4-FFF2-40B4-BE49-F238E27FC236}">
                <a16:creationId xmlns:a16="http://schemas.microsoft.com/office/drawing/2014/main" id="{C8A27287-5884-457F-8685-C5D294FC4ABD}"/>
              </a:ext>
            </a:extLst>
          </p:cNvPr>
          <p:cNvSpPr txBox="1">
            <a:spLocks/>
          </p:cNvSpPr>
          <p:nvPr/>
        </p:nvSpPr>
        <p:spPr>
          <a:xfrm>
            <a:off x="9544144" y="1738381"/>
            <a:ext cx="2140117" cy="2118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000" dirty="0"/>
              <a:t>Kurator</a:t>
            </a:r>
          </a:p>
        </p:txBody>
      </p:sp>
      <p:sp>
        <p:nvSpPr>
          <p:cNvPr id="56" name="Platshållare för innehåll 2">
            <a:extLst>
              <a:ext uri="{FF2B5EF4-FFF2-40B4-BE49-F238E27FC236}">
                <a16:creationId xmlns:a16="http://schemas.microsoft.com/office/drawing/2014/main" id="{8AD9F623-21A1-4A50-80E8-E8C31D131CA2}"/>
              </a:ext>
            </a:extLst>
          </p:cNvPr>
          <p:cNvSpPr txBox="1">
            <a:spLocks/>
          </p:cNvSpPr>
          <p:nvPr/>
        </p:nvSpPr>
        <p:spPr>
          <a:xfrm>
            <a:off x="8142893" y="148769"/>
            <a:ext cx="3541368" cy="83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/>
              <a:t>Behandlande vårdpersonal får tillgång till anamnesen innan vårdbesöket</a:t>
            </a:r>
          </a:p>
        </p:txBody>
      </p:sp>
      <p:pic>
        <p:nvPicPr>
          <p:cNvPr id="55" name="Bildobjekt 54">
            <a:extLst>
              <a:ext uri="{FF2B5EF4-FFF2-40B4-BE49-F238E27FC236}">
                <a16:creationId xmlns:a16="http://schemas.microsoft.com/office/drawing/2014/main" id="{0D85D16F-8F22-49CA-AF5E-D91B905EB8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62337" y="4577997"/>
            <a:ext cx="784847" cy="1362271"/>
          </a:xfrm>
          <a:prstGeom prst="rect">
            <a:avLst/>
          </a:prstGeom>
        </p:spPr>
      </p:pic>
      <p:grpSp>
        <p:nvGrpSpPr>
          <p:cNvPr id="59" name="Grupp 58">
            <a:extLst>
              <a:ext uri="{FF2B5EF4-FFF2-40B4-BE49-F238E27FC236}">
                <a16:creationId xmlns:a16="http://schemas.microsoft.com/office/drawing/2014/main" id="{8138AF78-17D2-4ADC-8CAE-C796EC4A8CA3}"/>
              </a:ext>
            </a:extLst>
          </p:cNvPr>
          <p:cNvGrpSpPr/>
          <p:nvPr/>
        </p:nvGrpSpPr>
        <p:grpSpPr>
          <a:xfrm>
            <a:off x="6344591" y="2219032"/>
            <a:ext cx="1595408" cy="2269893"/>
            <a:chOff x="6344591" y="2219032"/>
            <a:chExt cx="1595408" cy="2269893"/>
          </a:xfrm>
        </p:grpSpPr>
        <p:pic>
          <p:nvPicPr>
            <p:cNvPr id="1026" name="Picture 2" descr="Bildresultat fÃ¶r nurse cartoon computer">
              <a:extLst>
                <a:ext uri="{FF2B5EF4-FFF2-40B4-BE49-F238E27FC236}">
                  <a16:creationId xmlns:a16="http://schemas.microsoft.com/office/drawing/2014/main" id="{B72093A4-6D8F-408C-9D0E-59658E487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402" y="2219032"/>
              <a:ext cx="1243713" cy="2269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9B56BCA5-2D42-4052-881F-054A0596B275}"/>
                </a:ext>
              </a:extLst>
            </p:cNvPr>
            <p:cNvSpPr/>
            <p:nvPr/>
          </p:nvSpPr>
          <p:spPr>
            <a:xfrm>
              <a:off x="6344591" y="4305670"/>
              <a:ext cx="1595408" cy="183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" name="Rektangel 3">
            <a:extLst>
              <a:ext uri="{FF2B5EF4-FFF2-40B4-BE49-F238E27FC236}">
                <a16:creationId xmlns:a16="http://schemas.microsoft.com/office/drawing/2014/main" id="{E459F248-4AC3-4498-A86A-CEFA73A02EF0}"/>
              </a:ext>
            </a:extLst>
          </p:cNvPr>
          <p:cNvSpPr/>
          <p:nvPr/>
        </p:nvSpPr>
        <p:spPr>
          <a:xfrm>
            <a:off x="11060207" y="270243"/>
            <a:ext cx="1131793" cy="938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007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 smtClean="0"/>
              <a:t>Mål Mobil Sjukvård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Minska undvikbar slutenvård, återinläggningar och undvikbara besök på akutmottagningen och vårdcentralen.</a:t>
            </a:r>
          </a:p>
          <a:p>
            <a:r>
              <a:rPr lang="sv-SE" dirty="0" smtClean="0"/>
              <a:t>Minska onödiga krävande transporter </a:t>
            </a:r>
            <a:endParaRPr lang="sv-SE" dirty="0"/>
          </a:p>
          <a:p>
            <a:r>
              <a:rPr lang="sv-SE" dirty="0" smtClean="0"/>
              <a:t>Ge invånarna i Dalarna vård på rätt nivå, höja tryggheten hos patienter genom att öka tillgängligheten till vård.</a:t>
            </a:r>
            <a:endParaRPr lang="sv-SE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70416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Samarbete med kommunerna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En förutsättning för att kunna vårda någon hemma</a:t>
            </a:r>
          </a:p>
          <a:p>
            <a:r>
              <a:rPr lang="sv-SE" dirty="0"/>
              <a:t>Samarbeta över vårdgränserna</a:t>
            </a:r>
          </a:p>
          <a:p>
            <a:r>
              <a:rPr lang="sv-SE" dirty="0" smtClean="0"/>
              <a:t>Hemtjänsten viktig resurs! </a:t>
            </a:r>
          </a:p>
          <a:p>
            <a:endParaRPr lang="sv-SE" dirty="0"/>
          </a:p>
        </p:txBody>
      </p:sp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124" y="3764198"/>
            <a:ext cx="2554774" cy="1695441"/>
          </a:xfrm>
          <a:prstGeom prst="rect">
            <a:avLst/>
          </a:prstGeom>
        </p:spPr>
      </p:pic>
      <p:sp>
        <p:nvSpPr>
          <p:cNvPr id="8" name="Ellips 7"/>
          <p:cNvSpPr/>
          <p:nvPr/>
        </p:nvSpPr>
        <p:spPr>
          <a:xfrm>
            <a:off x="7526847" y="5126264"/>
            <a:ext cx="2489154" cy="1175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Trygghet för patient/anhörig</a:t>
            </a:r>
            <a:endParaRPr lang="sv-SE" dirty="0"/>
          </a:p>
        </p:txBody>
      </p:sp>
      <p:sp>
        <p:nvSpPr>
          <p:cNvPr id="9" name="Ellips 8"/>
          <p:cNvSpPr/>
          <p:nvPr/>
        </p:nvSpPr>
        <p:spPr>
          <a:xfrm>
            <a:off x="9814995" y="5063206"/>
            <a:ext cx="1631852" cy="1472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Team arbete</a:t>
            </a:r>
            <a:endParaRPr lang="sv-SE" dirty="0"/>
          </a:p>
        </p:txBody>
      </p:sp>
      <p:sp>
        <p:nvSpPr>
          <p:cNvPr id="10" name="Ellips 9"/>
          <p:cNvSpPr/>
          <p:nvPr/>
        </p:nvSpPr>
        <p:spPr>
          <a:xfrm>
            <a:off x="8004005" y="2310666"/>
            <a:ext cx="1631852" cy="1472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Lära av varandra</a:t>
            </a:r>
            <a:endParaRPr lang="sv-SE" dirty="0"/>
          </a:p>
        </p:txBody>
      </p:sp>
      <p:sp>
        <p:nvSpPr>
          <p:cNvPr id="11" name="Ellips 10"/>
          <p:cNvSpPr/>
          <p:nvPr/>
        </p:nvSpPr>
        <p:spPr>
          <a:xfrm>
            <a:off x="5429447" y="3758418"/>
            <a:ext cx="2143976" cy="1284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Omvårdnad</a:t>
            </a:r>
            <a:endParaRPr lang="sv-SE" dirty="0"/>
          </a:p>
        </p:txBody>
      </p:sp>
      <p:sp>
        <p:nvSpPr>
          <p:cNvPr id="12" name="Ellips 11"/>
          <p:cNvSpPr/>
          <p:nvPr/>
        </p:nvSpPr>
        <p:spPr>
          <a:xfrm>
            <a:off x="6096000" y="4954462"/>
            <a:ext cx="1631852" cy="1472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Rehab</a:t>
            </a:r>
            <a:endParaRPr lang="sv-SE" dirty="0"/>
          </a:p>
        </p:txBody>
      </p:sp>
      <p:sp>
        <p:nvSpPr>
          <p:cNvPr id="13" name="Ellips 12"/>
          <p:cNvSpPr/>
          <p:nvPr/>
        </p:nvSpPr>
        <p:spPr>
          <a:xfrm>
            <a:off x="6345812" y="2348236"/>
            <a:ext cx="1631852" cy="1472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HSL insatser</a:t>
            </a:r>
            <a:endParaRPr lang="sv-SE" dirty="0"/>
          </a:p>
        </p:txBody>
      </p:sp>
      <p:sp>
        <p:nvSpPr>
          <p:cNvPr id="14" name="Ellips 13"/>
          <p:cNvSpPr/>
          <p:nvPr/>
        </p:nvSpPr>
        <p:spPr>
          <a:xfrm>
            <a:off x="4396731" y="4769188"/>
            <a:ext cx="1756573" cy="1407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Nutrition/munhälsa</a:t>
            </a:r>
            <a:endParaRPr lang="sv-SE" dirty="0"/>
          </a:p>
        </p:txBody>
      </p:sp>
      <p:sp>
        <p:nvSpPr>
          <p:cNvPr id="16" name="Ellips 15"/>
          <p:cNvSpPr/>
          <p:nvPr/>
        </p:nvSpPr>
        <p:spPr>
          <a:xfrm>
            <a:off x="9492696" y="2528875"/>
            <a:ext cx="1631852" cy="1472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SOL insatser</a:t>
            </a:r>
            <a:endParaRPr lang="sv-SE" dirty="0"/>
          </a:p>
        </p:txBody>
      </p:sp>
      <p:sp>
        <p:nvSpPr>
          <p:cNvPr id="17" name="Ellips 16"/>
          <p:cNvSpPr/>
          <p:nvPr/>
        </p:nvSpPr>
        <p:spPr>
          <a:xfrm>
            <a:off x="9048796" y="1193474"/>
            <a:ext cx="1631852" cy="1472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Rätt vårdnivå</a:t>
            </a:r>
            <a:endParaRPr lang="sv-SE" dirty="0"/>
          </a:p>
        </p:txBody>
      </p:sp>
      <p:sp>
        <p:nvSpPr>
          <p:cNvPr id="18" name="Ellips 17"/>
          <p:cNvSpPr/>
          <p:nvPr/>
        </p:nvSpPr>
        <p:spPr>
          <a:xfrm>
            <a:off x="9697529" y="3892804"/>
            <a:ext cx="1800665" cy="1341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Medicinskt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78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upp 77"/>
          <p:cNvGrpSpPr/>
          <p:nvPr/>
        </p:nvGrpSpPr>
        <p:grpSpPr>
          <a:xfrm>
            <a:off x="9865308" y="6021288"/>
            <a:ext cx="1487276" cy="422965"/>
            <a:chOff x="2855640" y="5949280"/>
            <a:chExt cx="1487276" cy="422965"/>
          </a:xfrm>
        </p:grpSpPr>
        <p:pic>
          <p:nvPicPr>
            <p:cNvPr id="79" name="Bildobjekt 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9102" y="5949280"/>
              <a:ext cx="1461106" cy="422965"/>
            </a:xfrm>
            <a:prstGeom prst="rect">
              <a:avLst/>
            </a:prstGeom>
            <a:effectLst/>
          </p:spPr>
        </p:pic>
        <p:sp>
          <p:nvSpPr>
            <p:cNvPr id="80" name="textruta 79"/>
            <p:cNvSpPr txBox="1"/>
            <p:nvPr/>
          </p:nvSpPr>
          <p:spPr>
            <a:xfrm>
              <a:off x="2855640" y="5985109"/>
              <a:ext cx="14872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 smtClean="0">
                  <a:solidFill>
                    <a:schemeClr val="bg1"/>
                  </a:solidFill>
                </a:rPr>
                <a:t>Kommun-</a:t>
              </a:r>
              <a:r>
                <a:rPr lang="sv-SE" sz="1400" dirty="0" err="1" smtClean="0">
                  <a:solidFill>
                    <a:schemeClr val="bg1"/>
                  </a:solidFill>
                </a:rPr>
                <a:t>ssk</a:t>
              </a:r>
              <a:endParaRPr lang="sv-SE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Bildobjekt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967" y="2708920"/>
            <a:ext cx="4083888" cy="17293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548680"/>
            <a:ext cx="1329484" cy="2349258"/>
          </a:xfrm>
          <a:prstGeom prst="rect">
            <a:avLst/>
          </a:prstGeom>
        </p:spPr>
      </p:pic>
      <p:sp>
        <p:nvSpPr>
          <p:cNvPr id="16" name="textruta 15"/>
          <p:cNvSpPr txBox="1"/>
          <p:nvPr/>
        </p:nvSpPr>
        <p:spPr>
          <a:xfrm>
            <a:off x="4583832" y="3138418"/>
            <a:ext cx="3511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Mobilt vårdteam </a:t>
            </a:r>
          </a:p>
          <a:p>
            <a:pPr algn="ctr"/>
            <a:endParaRPr lang="sv-S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4257263"/>
            <a:ext cx="1517401" cy="6064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textruta 19"/>
          <p:cNvSpPr txBox="1"/>
          <p:nvPr/>
        </p:nvSpPr>
        <p:spPr>
          <a:xfrm>
            <a:off x="5630565" y="4392728"/>
            <a:ext cx="1352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/>
              <a:t>koordinator</a:t>
            </a:r>
            <a:endParaRPr lang="sv-SE" sz="1600" dirty="0"/>
          </a:p>
        </p:txBody>
      </p:sp>
      <p:grpSp>
        <p:nvGrpSpPr>
          <p:cNvPr id="9" name="Grupp 8"/>
          <p:cNvGrpSpPr/>
          <p:nvPr/>
        </p:nvGrpSpPr>
        <p:grpSpPr>
          <a:xfrm>
            <a:off x="3719736" y="3999612"/>
            <a:ext cx="1588580" cy="576064"/>
            <a:chOff x="4007768" y="3573016"/>
            <a:chExt cx="1588580" cy="576064"/>
          </a:xfrm>
        </p:grpSpPr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8004" y="3573016"/>
              <a:ext cx="1508315" cy="57606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ruta 30"/>
            <p:cNvSpPr txBox="1"/>
            <p:nvPr/>
          </p:nvSpPr>
          <p:spPr>
            <a:xfrm>
              <a:off x="4007768" y="3650476"/>
              <a:ext cx="15885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dirty="0" smtClean="0"/>
                <a:t>Kommun-</a:t>
              </a:r>
              <a:r>
                <a:rPr lang="sv-SE" sz="1600" dirty="0" err="1" smtClean="0"/>
                <a:t>ssk</a:t>
              </a:r>
              <a:endParaRPr lang="sv-SE" sz="1600" dirty="0"/>
            </a:p>
          </p:txBody>
        </p:sp>
      </p:grpSp>
      <p:pic>
        <p:nvPicPr>
          <p:cNvPr id="32" name="Bildobjekt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08" y="3920438"/>
            <a:ext cx="3180249" cy="15788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ruta 32"/>
          <p:cNvSpPr txBox="1"/>
          <p:nvPr/>
        </p:nvSpPr>
        <p:spPr>
          <a:xfrm>
            <a:off x="891565" y="4505899"/>
            <a:ext cx="266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b="1" dirty="0" smtClean="0"/>
              <a:t>Akuta</a:t>
            </a:r>
          </a:p>
          <a:p>
            <a:pPr algn="ctr"/>
            <a:r>
              <a:rPr lang="sv-SE" sz="1800" b="1" dirty="0" smtClean="0"/>
              <a:t>punktinsatser</a:t>
            </a: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377287" flipV="1">
            <a:off x="3178701" y="3727464"/>
            <a:ext cx="809535" cy="183514"/>
          </a:xfrm>
          <a:prstGeom prst="rect">
            <a:avLst/>
          </a:prstGeom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289743">
            <a:off x="1126707" y="3762188"/>
            <a:ext cx="866664" cy="230375"/>
          </a:xfrm>
          <a:prstGeom prst="rect">
            <a:avLst/>
          </a:prstGeom>
        </p:spPr>
      </p:pic>
      <p:sp>
        <p:nvSpPr>
          <p:cNvPr id="44" name="textruta 43"/>
          <p:cNvSpPr txBox="1"/>
          <p:nvPr/>
        </p:nvSpPr>
        <p:spPr>
          <a:xfrm>
            <a:off x="335360" y="2924944"/>
            <a:ext cx="208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b="1" dirty="0" smtClean="0"/>
              <a:t>Direktinläggning</a:t>
            </a:r>
            <a:endParaRPr lang="sv-SE" sz="1800" b="1" dirty="0"/>
          </a:p>
        </p:txBody>
      </p:sp>
      <p:sp>
        <p:nvSpPr>
          <p:cNvPr id="45" name="textruta 44"/>
          <p:cNvSpPr txBox="1"/>
          <p:nvPr/>
        </p:nvSpPr>
        <p:spPr>
          <a:xfrm>
            <a:off x="767408" y="1452867"/>
            <a:ext cx="1244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/>
                </a:solidFill>
              </a:rPr>
              <a:t>Internmed.</a:t>
            </a:r>
          </a:p>
          <a:p>
            <a:r>
              <a:rPr lang="sv-SE" sz="1400" dirty="0" smtClean="0">
                <a:solidFill>
                  <a:schemeClr val="bg1"/>
                </a:solidFill>
              </a:rPr>
              <a:t>Geriatrik</a:t>
            </a:r>
          </a:p>
          <a:p>
            <a:r>
              <a:rPr lang="sv-SE" sz="1400" dirty="0" smtClean="0">
                <a:solidFill>
                  <a:schemeClr val="bg1"/>
                </a:solidFill>
              </a:rPr>
              <a:t>Ortopedi</a:t>
            </a:r>
          </a:p>
          <a:p>
            <a:r>
              <a:rPr lang="sv-SE" sz="1400" dirty="0" smtClean="0">
                <a:solidFill>
                  <a:schemeClr val="bg1"/>
                </a:solidFill>
              </a:rPr>
              <a:t>Neurologi</a:t>
            </a:r>
            <a:endParaRPr lang="sv-SE" sz="1400" dirty="0">
              <a:solidFill>
                <a:schemeClr val="bg1"/>
              </a:solidFill>
            </a:endParaRPr>
          </a:p>
        </p:txBody>
      </p:sp>
      <p:pic>
        <p:nvPicPr>
          <p:cNvPr id="46" name="Bildobjekt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464">
            <a:off x="4230855" y="5274391"/>
            <a:ext cx="4032448" cy="360000"/>
          </a:xfrm>
          <a:prstGeom prst="rect">
            <a:avLst/>
          </a:prstGeom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8">
            <a:lum bright="40000" contrast="-40000"/>
          </a:blip>
          <a:stretch>
            <a:fillRect/>
          </a:stretch>
        </p:blipFill>
        <p:spPr>
          <a:xfrm>
            <a:off x="9577064" y="943313"/>
            <a:ext cx="1158199" cy="746819"/>
          </a:xfrm>
          <a:prstGeom prst="rect">
            <a:avLst/>
          </a:prstGeom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8">
            <a:lum bright="40000" contrast="-40000"/>
          </a:blip>
          <a:stretch>
            <a:fillRect/>
          </a:stretch>
        </p:blipFill>
        <p:spPr>
          <a:xfrm>
            <a:off x="10094857" y="1406021"/>
            <a:ext cx="1158199" cy="746819"/>
          </a:xfrm>
          <a:prstGeom prst="rect">
            <a:avLst/>
          </a:prstGeom>
        </p:spPr>
      </p:pic>
      <p:pic>
        <p:nvPicPr>
          <p:cNvPr id="49" name="Bildobjekt 48"/>
          <p:cNvPicPr>
            <a:picLocks noChangeAspect="1"/>
          </p:cNvPicPr>
          <p:nvPr/>
        </p:nvPicPr>
        <p:blipFill>
          <a:blip r:embed="rId8">
            <a:lum bright="40000" contrast="-40000"/>
          </a:blip>
          <a:stretch>
            <a:fillRect/>
          </a:stretch>
        </p:blipFill>
        <p:spPr>
          <a:xfrm>
            <a:off x="9268592" y="1901780"/>
            <a:ext cx="1158199" cy="746819"/>
          </a:xfrm>
          <a:prstGeom prst="rect">
            <a:avLst/>
          </a:prstGeom>
        </p:spPr>
      </p:pic>
      <p:pic>
        <p:nvPicPr>
          <p:cNvPr id="50" name="Bildobjekt 49"/>
          <p:cNvPicPr>
            <a:picLocks noChangeAspect="1"/>
          </p:cNvPicPr>
          <p:nvPr/>
        </p:nvPicPr>
        <p:blipFill>
          <a:blip r:embed="rId8">
            <a:lum bright="40000" contrast="-40000"/>
          </a:blip>
          <a:stretch>
            <a:fillRect/>
          </a:stretch>
        </p:blipFill>
        <p:spPr>
          <a:xfrm>
            <a:off x="9015203" y="1339920"/>
            <a:ext cx="1158199" cy="746819"/>
          </a:xfrm>
          <a:prstGeom prst="rect">
            <a:avLst/>
          </a:prstGeom>
        </p:spPr>
      </p:pic>
      <p:pic>
        <p:nvPicPr>
          <p:cNvPr id="52" name="Bildobjekt 51"/>
          <p:cNvPicPr>
            <a:picLocks noChangeAspect="1"/>
          </p:cNvPicPr>
          <p:nvPr/>
        </p:nvPicPr>
        <p:blipFill>
          <a:blip r:embed="rId8">
            <a:lum bright="40000" contrast="-40000"/>
          </a:blip>
          <a:stretch>
            <a:fillRect/>
          </a:stretch>
        </p:blipFill>
        <p:spPr>
          <a:xfrm>
            <a:off x="10626433" y="1890763"/>
            <a:ext cx="1158199" cy="746819"/>
          </a:xfrm>
          <a:prstGeom prst="rect">
            <a:avLst/>
          </a:prstGeom>
        </p:spPr>
      </p:pic>
      <p:pic>
        <p:nvPicPr>
          <p:cNvPr id="55" name="Bildobjekt 54"/>
          <p:cNvPicPr>
            <a:picLocks noChangeAspect="1"/>
          </p:cNvPicPr>
          <p:nvPr/>
        </p:nvPicPr>
        <p:blipFill>
          <a:blip r:embed="rId8">
            <a:lum bright="40000" contrast="-40000"/>
          </a:blip>
          <a:stretch>
            <a:fillRect/>
          </a:stretch>
        </p:blipFill>
        <p:spPr>
          <a:xfrm>
            <a:off x="9879299" y="2394149"/>
            <a:ext cx="1158199" cy="746819"/>
          </a:xfrm>
          <a:prstGeom prst="rect">
            <a:avLst/>
          </a:prstGeom>
        </p:spPr>
      </p:pic>
      <p:grpSp>
        <p:nvGrpSpPr>
          <p:cNvPr id="4" name="Grupp 3"/>
          <p:cNvGrpSpPr/>
          <p:nvPr/>
        </p:nvGrpSpPr>
        <p:grpSpPr>
          <a:xfrm rot="925486">
            <a:off x="3783480" y="4246324"/>
            <a:ext cx="615971" cy="818753"/>
            <a:chOff x="3191375" y="3243004"/>
            <a:chExt cx="615971" cy="818753"/>
          </a:xfrm>
        </p:grpSpPr>
        <p:pic>
          <p:nvPicPr>
            <p:cNvPr id="34" name="Bildobjekt 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8618988" flipH="1">
              <a:off x="3089984" y="3344395"/>
              <a:ext cx="818753" cy="615971"/>
            </a:xfrm>
            <a:prstGeom prst="rect">
              <a:avLst/>
            </a:prstGeom>
          </p:spPr>
        </p:pic>
        <p:sp>
          <p:nvSpPr>
            <p:cNvPr id="3" name="textruta 2"/>
            <p:cNvSpPr txBox="1"/>
            <p:nvPr/>
          </p:nvSpPr>
          <p:spPr>
            <a:xfrm rot="19398415">
              <a:off x="3215680" y="3338707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 smtClean="0"/>
                <a:t>Läk.</a:t>
              </a:r>
              <a:endParaRPr lang="sv-SE" sz="1400" dirty="0"/>
            </a:p>
          </p:txBody>
        </p:sp>
      </p:grpSp>
      <p:pic>
        <p:nvPicPr>
          <p:cNvPr id="6" name="Bildobjekt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2264" y="4437112"/>
            <a:ext cx="3024336" cy="13051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ruta 28"/>
          <p:cNvSpPr txBox="1"/>
          <p:nvPr/>
        </p:nvSpPr>
        <p:spPr>
          <a:xfrm>
            <a:off x="8834419" y="4755982"/>
            <a:ext cx="2203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>
                <a:solidFill>
                  <a:srgbClr val="002060"/>
                </a:solidFill>
              </a:rPr>
              <a:t>SÄBO</a:t>
            </a:r>
          </a:p>
          <a:p>
            <a:pPr algn="ctr"/>
            <a:r>
              <a:rPr lang="sv-SE" sz="1600" dirty="0" smtClean="0"/>
              <a:t>MVT</a:t>
            </a:r>
            <a:endParaRPr lang="sv-SE" sz="1600" dirty="0"/>
          </a:p>
        </p:txBody>
      </p:sp>
      <p:pic>
        <p:nvPicPr>
          <p:cNvPr id="71" name="Bildobjekt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475099">
            <a:off x="9520063" y="5956424"/>
            <a:ext cx="603515" cy="119291"/>
          </a:xfrm>
          <a:prstGeom prst="rect">
            <a:avLst/>
          </a:prstGeom>
        </p:spPr>
      </p:pic>
      <p:pic>
        <p:nvPicPr>
          <p:cNvPr id="87" name="Bildobjekt 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828275">
            <a:off x="9918882" y="3612756"/>
            <a:ext cx="866664" cy="230375"/>
          </a:xfrm>
          <a:prstGeom prst="rect">
            <a:avLst/>
          </a:prstGeom>
        </p:spPr>
      </p:pic>
      <p:grpSp>
        <p:nvGrpSpPr>
          <p:cNvPr id="73" name="Grupp 72"/>
          <p:cNvGrpSpPr/>
          <p:nvPr/>
        </p:nvGrpSpPr>
        <p:grpSpPr>
          <a:xfrm>
            <a:off x="1818135" y="5737691"/>
            <a:ext cx="1487276" cy="422965"/>
            <a:chOff x="2855640" y="5949280"/>
            <a:chExt cx="1487276" cy="422965"/>
          </a:xfrm>
        </p:grpSpPr>
        <p:pic>
          <p:nvPicPr>
            <p:cNvPr id="75" name="Bildobjekt 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9102" y="5949280"/>
              <a:ext cx="1461106" cy="422965"/>
            </a:xfrm>
            <a:prstGeom prst="rect">
              <a:avLst/>
            </a:prstGeom>
            <a:effectLst/>
          </p:spPr>
        </p:pic>
        <p:sp>
          <p:nvSpPr>
            <p:cNvPr id="76" name="textruta 75"/>
            <p:cNvSpPr txBox="1"/>
            <p:nvPr/>
          </p:nvSpPr>
          <p:spPr>
            <a:xfrm>
              <a:off x="2855640" y="5985109"/>
              <a:ext cx="14872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 smtClean="0">
                  <a:solidFill>
                    <a:schemeClr val="bg1"/>
                  </a:solidFill>
                </a:rPr>
                <a:t>Kommun-</a:t>
              </a:r>
              <a:r>
                <a:rPr lang="sv-SE" sz="1400" dirty="0" err="1" smtClean="0">
                  <a:solidFill>
                    <a:schemeClr val="bg1"/>
                  </a:solidFill>
                </a:rPr>
                <a:t>ssk</a:t>
              </a:r>
              <a:endParaRPr lang="sv-SE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7" name="Bildobjekt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475099">
            <a:off x="2042676" y="5420624"/>
            <a:ext cx="603515" cy="119291"/>
          </a:xfrm>
          <a:prstGeom prst="rect">
            <a:avLst/>
          </a:prstGeom>
        </p:spPr>
      </p:pic>
      <p:sp>
        <p:nvSpPr>
          <p:cNvPr id="81" name="textruta 80"/>
          <p:cNvSpPr txBox="1"/>
          <p:nvPr/>
        </p:nvSpPr>
        <p:spPr>
          <a:xfrm>
            <a:off x="2268751" y="2314089"/>
            <a:ext cx="208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b="1" dirty="0" smtClean="0"/>
              <a:t>Tidigare utskrivning</a:t>
            </a:r>
            <a:endParaRPr lang="sv-SE" sz="1800" b="1" dirty="0"/>
          </a:p>
        </p:txBody>
      </p:sp>
      <p:pic>
        <p:nvPicPr>
          <p:cNvPr id="82" name="Bildobjekt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74046">
            <a:off x="2168735" y="2705206"/>
            <a:ext cx="2301775" cy="3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e7769dcc-5dd1-4f02-a71f-f2e47d1eab4e" ContentTypeId="0x010100AC92CF2061C10240851FF38CAA99F4B802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125def9988a4544907fddb4a09b1af5 xmlns="2f901946-e264-40a9-b252-19c7dedd3add">
      <Terms xmlns="http://schemas.microsoft.com/office/infopath/2007/PartnerControls"/>
    </j125def9988a4544907fddb4a09b1af5>
    <d35d67994db9475aa58636ebfce59533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sv - svenska</TermName>
          <TermId xmlns="http://schemas.microsoft.com/office/infopath/2007/PartnerControls">fc4bf42e-8ca5-492e-bdac-5e5e0115cfa8</TermId>
        </TermInfo>
      </Terms>
    </d35d67994db9475aa58636ebfce59533>
    <ib8be5378b304cd19503fe0f13c962e4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powerpointmall</TermName>
          <TermId xmlns="http://schemas.microsoft.com/office/infopath/2007/PartnerControls">8a709a16-dce5-48c9-b324-adb936197cd8</TermId>
        </TermInfo>
      </Terms>
    </ib8be5378b304cd19503fe0f13c962e4>
    <b949fc07257b40f7b02b2d246d41368f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LD</TermName>
          <TermId xmlns="http://schemas.microsoft.com/office/infopath/2007/PartnerControls">30ac7822-68c2-42d2-8d58-accf1e3539f2</TermId>
        </TermInfo>
      </Terms>
    </b949fc07257b40f7b02b2d246d41368f>
    <TaxCatchAll xmlns="2f901946-e264-40a9-b252-19c7dedd3add">
      <Value>33</Value>
      <Value>620</Value>
      <Value>24</Value>
      <Value>38</Value>
      <Value>1</Value>
    </TaxCatchAll>
    <LD_Informationsklass xmlns="2f901946-e264-40a9-b252-19c7dedd3add">Intern alla</LD_Informationsklass>
    <ib626626c2604ac096d2606abc0b50e1 xmlns="2f901946-e264-40a9-b252-19c7dedd3add">
      <Terms xmlns="http://schemas.microsoft.com/office/infopath/2007/PartnerControls"/>
    </ib626626c2604ac096d2606abc0b50e1>
    <LD_Dokumentansvarig xmlns="2f901946-e264-40a9-b252-19c7dedd3add">
      <UserInfo>
        <DisplayName>Jansson Markus /Central förvaltning Personalenhet /Falun</DisplayName>
        <AccountId>34</AccountId>
        <AccountType/>
      </UserInfo>
    </LD_Dokumentansvarig>
    <l94247903c2249fd91f98a10a58087d0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Standarddokument</TermName>
          <TermId xmlns="http://schemas.microsoft.com/office/infopath/2007/PartnerControls">4d12e0b9-1967-41ec-b4ec-5579d11176b8</TermId>
        </TermInfo>
      </Terms>
    </l94247903c2249fd91f98a10a58087d0>
    <LD_GranskatAv xmlns="2f901946-e264-40a9-b252-19c7dedd3add">
      <UserInfo>
        <DisplayName/>
        <AccountId xsi:nil="true"/>
        <AccountType/>
      </UserInfo>
    </LD_GranskatAv>
    <LD_OldPubliceringsstatus xmlns="2f901946-e264-40a9-b252-19c7dedd3add">Revidering pågår</LD_OldPubliceringsstatus>
    <LD_Publiceringsstatus xmlns="2f901946-e264-40a9-b252-19c7dedd3add">Publicering pågår</LD_Publiceringsstatus>
    <LD_Version xmlns="2f901946-e264-40a9-b252-19c7dedd3add">1.0</LD_Version>
    <LD_ArbetsrumID xmlns="2f901946-e264-40a9-b252-19c7dedd3add">
      <Url xsi:nil="true"/>
      <Description xsi:nil="true"/>
    </LD_ArbetsrumID>
    <LD_Faktaagare xmlns="2f901946-e264-40a9-b252-19c7dedd3add">
      <Url xsi:nil="true"/>
      <Description xsi:nil="true"/>
    </LD_Faktaagare>
    <LD_DokumentID xmlns="2f901946-e264-40a9-b252-19c7dedd3add">
      <Url>http://ar.ltdalarna.se/arbetsrum/OHAR4G1Q/_layouts/15/DocIdRedir.aspx?ID=JHXJTDKSTMXR-638439718-50</Url>
      <Description>JHXJTDKSTMXR-638439718-50</Description>
    </LD_DokumentID>
    <LD_Dokumentstatus xmlns="2f901946-e264-40a9-b252-19c7dedd3add">Godkänt</LD_Dokumentstatus>
    <LD_OldDokumentstatus xmlns="2f901946-e264-40a9-b252-19c7dedd3add">Godkännande pågår</LD_OldDokumentstatus>
    <_dlc_DocId xmlns="c6056b2c-9b66-4941-ba4f-b114eec7ed26">JHXJTDKSTMXR-2145828690-717</_dlc_DocId>
    <_dlc_DocIdUrl xmlns="c6056b2c-9b66-4941-ba4f-b114eec7ed26">
      <Url>http://ar.ltdalarna.se/arbetsrum/OHAR4G1Q/publicerat/_layouts/15/DocIdRedir.aspx?ID=JHXJTDKSTMXR-2145828690-717</Url>
      <Description>JHXJTDKSTMXR-2145828690-717</Description>
    </_dlc_DocIdUrl>
    <LD_Diarienummer xmlns="2f901946-e264-40a9-b252-19c7dedd3add" xsi:nil="true"/>
    <LD_GodkantDatum xmlns="2f901946-e264-40a9-b252-19c7dedd3add">2019-01-14T13:10:16+00:00</LD_GodkantDatum>
    <LD_GodkantAv xmlns="2f901946-e264-40a9-b252-19c7dedd3add">
      <UserInfo>
        <DisplayName>Jansson Markus /Central förvaltning Personalenhet /Falun</DisplayName>
        <AccountId>34</AccountId>
        <AccountType/>
      </UserInfo>
    </LD_GodkantAv>
    <LD_Beslutsnummer xmlns="2f901946-e264-40a9-b252-19c7dedd3add" xsi:nil="true"/>
    <nf66689e3cec4bcc9e3f4977582c706c xmlns="2f901946-e264-40a9-b252-19c7dedd3add">
      <Terms xmlns="http://schemas.microsoft.com/office/infopath/2007/PartnerControls"/>
    </nf66689e3cec4bcc9e3f4977582c706c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Blankett" ma:contentTypeID="0x010100AC92CF2061C10240851FF38CAA99F4B8020100F310B003C35C654C864C96586056CDEC" ma:contentTypeVersion="490" ma:contentTypeDescription="Skapa ett nytt dokument." ma:contentTypeScope="" ma:versionID="ef58228c7be2d541559494cb3f998a23">
  <xsd:schema xmlns:xsd="http://www.w3.org/2001/XMLSchema" xmlns:xs="http://www.w3.org/2001/XMLSchema" xmlns:p="http://schemas.microsoft.com/office/2006/metadata/properties" xmlns:ns2="2f901946-e264-40a9-b252-19c7dedd3add" xmlns:ns3="c6056b2c-9b66-4941-ba4f-b114eec7ed26" targetNamespace="http://schemas.microsoft.com/office/2006/metadata/properties" ma:root="true" ma:fieldsID="0d04727a2371b378ad5873fc4e369d55" ns2:_="" ns3:_="">
    <xsd:import namespace="2f901946-e264-40a9-b252-19c7dedd3add"/>
    <xsd:import namespace="c6056b2c-9b66-4941-ba4f-b114eec7ed26"/>
    <xsd:element name="properties">
      <xsd:complexType>
        <xsd:sequence>
          <xsd:element name="documentManagement">
            <xsd:complexType>
              <xsd:all>
                <xsd:element ref="ns2:LD_Dokumentansvarig"/>
                <xsd:element ref="ns2:LD_Informationsklass"/>
                <xsd:element ref="ns2:LD_ArbetsrumID" minOccurs="0"/>
                <xsd:element ref="ns2:LD_DokumentID" minOccurs="0"/>
                <xsd:element ref="ns2:LD_Faktaagare" minOccurs="0"/>
                <xsd:element ref="ns2:LD_Version" minOccurs="0"/>
                <xsd:element ref="ns2:LD_GranskatAv" minOccurs="0"/>
                <xsd:element ref="ns2:LD_Dokumentstatus" minOccurs="0"/>
                <xsd:element ref="ns2:LD_Publiceringsstatus" minOccurs="0"/>
                <xsd:element ref="ns2:LD_GodkantAv" minOccurs="0"/>
                <xsd:element ref="ns2:LD_GodkantDatum" minOccurs="0"/>
                <xsd:element ref="ns2:LD_Diarienummer" minOccurs="0"/>
                <xsd:element ref="ns2:LD_Beslutsnummer" minOccurs="0"/>
                <xsd:element ref="ns2:l94247903c2249fd91f98a10a58087d0" minOccurs="0"/>
                <xsd:element ref="ns2:b949fc07257b40f7b02b2d246d41368f" minOccurs="0"/>
                <xsd:element ref="ns2:d35d67994db9475aa58636ebfce59533" minOccurs="0"/>
                <xsd:element ref="ns2:TaxCatchAll" minOccurs="0"/>
                <xsd:element ref="ns2:j125def9988a4544907fddb4a09b1af5" minOccurs="0"/>
                <xsd:element ref="ns2:ib8be5378b304cd19503fe0f13c962e4" minOccurs="0"/>
                <xsd:element ref="ns2:ib626626c2604ac096d2606abc0b50e1" minOccurs="0"/>
                <xsd:element ref="ns2:LD_OldDokumentstatus" minOccurs="0"/>
                <xsd:element ref="ns2:TaxCatchAllLabel" minOccurs="0"/>
                <xsd:element ref="ns2:nf66689e3cec4bcc9e3f4977582c706c" minOccurs="0"/>
                <xsd:element ref="ns2:LD_OldPubliceringsstatu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01946-e264-40a9-b252-19c7dedd3add" elementFormDefault="qualified">
    <xsd:import namespace="http://schemas.microsoft.com/office/2006/documentManagement/types"/>
    <xsd:import namespace="http://schemas.microsoft.com/office/infopath/2007/PartnerControls"/>
    <xsd:element name="LD_Dokumentansvarig" ma:index="2" ma:displayName="Dokumentansvarig" ma:list="UserInfo" ma:internalName="LD_Dokument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Informationsklass" ma:index="4" ma:displayName="Informationsklass" ma:default="Intern alla" ma:internalName="LD_Informationsklass" ma:readOnly="false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LD_ArbetsrumID" ma:index="8" nillable="true" ma:displayName="ArbetsrumID" ma:hidden="true" ma:internalName="LD_Arbetsrum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DokumentID" ma:index="9" nillable="true" ma:displayName="LD DokumentID" ma:hidden="true" ma:internalName="LD_Dok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Faktaagare" ma:index="10" nillable="true" ma:displayName="Faktaägare" ma:hidden="true" ma:internalName="LD_Faktaagar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Version" ma:index="11" nillable="true" ma:displayName="Version" ma:internalName="LD_Version" ma:readOnly="false">
      <xsd:simpleType>
        <xsd:restriction base="dms:Text"/>
      </xsd:simpleType>
    </xsd:element>
    <xsd:element name="LD_GranskatAv" ma:index="12" nillable="true" ma:displayName="Granskat av" ma:list="UserInfo" ma:internalName="LD_GranskatAv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Dokumentstatus" ma:index="13" nillable="true" ma:displayName="Dokumentstatus" ma:default="Utkast" ma:hidden="true" ma:internalName="LD_Dokumentstatus" ma:readOnly="false">
      <xsd:simpleType>
        <xsd:restriction base="dms:Choice">
          <xsd:enumeration value="Utkast"/>
          <xsd:enumeration value="Granskning pågår"/>
          <xsd:enumeration value="Granskat"/>
          <xsd:enumeration value="Godkännande pågår"/>
          <xsd:enumeration value="Godkänt"/>
          <xsd:enumeration value="Ej godkänt"/>
          <xsd:enumeration value="Publicerat"/>
          <xsd:enumeration value="Godkänt och publicerat"/>
        </xsd:restriction>
      </xsd:simpleType>
    </xsd:element>
    <xsd:element name="LD_Publiceringsstatus" ma:index="14" nillable="true" ma:displayName="Publiceringsstatus" ma:default="Ej publicerat" ma:hidden="true" ma:internalName="LD_Publiceringsstatus" ma:readOnly="false">
      <xsd:simpleType>
        <xsd:restriction base="dms:Choice">
          <xsd:enumeration value="Ej publicerat"/>
          <xsd:enumeration value="Publicering pågår"/>
          <xsd:enumeration value="Publicerat"/>
          <xsd:enumeration value="Avpublicerat"/>
          <xsd:enumeration value="Revidering krävs"/>
          <xsd:enumeration value="Revidering pågår"/>
        </xsd:restriction>
      </xsd:simpleType>
    </xsd:element>
    <xsd:element name="LD_GodkantAv" ma:index="16" nillable="true" ma:displayName="Godkänt av" ma:list="UserInfo" ma:internalName="LD_GodkantAv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GodkantDatum" ma:index="17" nillable="true" ma:displayName="Godkänt datum" ma:internalName="LD_GodkantDatum" ma:readOnly="false">
      <xsd:simpleType>
        <xsd:restriction base="dms:DateTime"/>
      </xsd:simpleType>
    </xsd:element>
    <xsd:element name="LD_Diarienummer" ma:index="18" nillable="true" ma:displayName="Diarienummer" ma:internalName="LD_Diarienummer" ma:readOnly="false">
      <xsd:simpleType>
        <xsd:restriction base="dms:Text"/>
      </xsd:simpleType>
    </xsd:element>
    <xsd:element name="LD_Beslutsnummer" ma:index="19" nillable="true" ma:displayName="Beslutsnummer" ma:internalName="LD_Beslutsnummer" ma:readOnly="false">
      <xsd:simpleType>
        <xsd:restriction base="dms:Text"/>
      </xsd:simpleType>
    </xsd:element>
    <xsd:element name="l94247903c2249fd91f98a10a58087d0" ma:index="22" nillable="true" ma:taxonomy="true" ma:internalName="l94247903c2249fd91f98a10a58087d0" ma:taxonomyFieldName="LD_Dokumenttyp" ma:displayName="Dokumenttyp" ma:readOnly="false" ma:fieldId="{59424790-3c22-49fd-91f9-8a10a58087d0}" ma:sspId="e7769dcc-5dd1-4f02-a71f-f2e47d1eab4e" ma:termSetId="0f652e80-21f1-4db9-823c-0c440e78a0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49fc07257b40f7b02b2d246d41368f" ma:index="24" ma:taxonomy="true" ma:internalName="b949fc07257b40f7b02b2d246d41368f" ma:taxonomyFieldName="LD_GallerForVerksamhet" ma:displayName="Gäller för verksamhet" ma:readOnly="false" ma:default="" ma:fieldId="{b949fc07-257b-40f7-b02b-2d246d41368f}" ma:taxonomyMulti="true" ma:sspId="e7769dcc-5dd1-4f02-a71f-f2e47d1eab4e" ma:termSetId="fdc1c8bc-96b8-4ad1-a7fe-19ec9003ab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35d67994db9475aa58636ebfce59533" ma:index="25" nillable="true" ma:taxonomy="true" ma:internalName="d35d67994db9475aa58636ebfce59533" ma:taxonomyFieldName="LD_Sprak" ma:displayName="Språk" ma:readOnly="false" ma:default="1;#sv - svenska|fc4bf42e-8ca5-492e-bdac-5e5e0115cfa8" ma:fieldId="{d35d6799-4db9-475a-a586-36ebfce59533}" ma:sspId="e7769dcc-5dd1-4f02-a71f-f2e47d1eab4e" ma:termSetId="34bdb1d3-4598-4ab4-b025-869b2700dd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hidden="true" ma:list="{590d8321-ec3a-46c9-8bb0-088c8a285ba7}" ma:internalName="TaxCatchAll" ma:showField="CatchAllData" ma:web="c6056b2c-9b66-4941-ba4f-b114eec7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125def9988a4544907fddb4a09b1af5" ma:index="29" nillable="true" ma:taxonomy="true" ma:internalName="j125def9988a4544907fddb4a09b1af5" ma:taxonomyFieldName="LD_Nyckelord" ma:displayName="Nyckelord" ma:readOnly="false" ma:fieldId="{3125def9-988a-4544-907f-ddb4a09b1af5}" ma:taxonomyMulti="true" ma:sspId="e7769dcc-5dd1-4f02-a71f-f2e47d1eab4e" ma:termSetId="4e71d024-632f-4c5c-a02d-6b344a2d399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8be5378b304cd19503fe0f13c962e4" ma:index="31" nillable="true" ma:taxonomy="true" ma:internalName="ib8be5378b304cd19503fe0f13c962e4" ma:taxonomyFieldName="LD_Dokumentsamling" ma:displayName="Dokumentsamling" ma:readOnly="false" ma:default="" ma:fieldId="{2b8be537-8b30-4cd1-9503-fe0f13c962e4}" ma:taxonomyMulti="true" ma:sspId="e7769dcc-5dd1-4f02-a71f-f2e47d1eab4e" ma:termSetId="616aacf0-f681-4ad1-9a56-1a611ffe041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626626c2604ac096d2606abc0b50e1" ma:index="33" nillable="true" ma:taxonomy="true" ma:internalName="ib626626c2604ac096d2606abc0b50e1" ma:taxonomyFieldName="LD_Process" ma:displayName="Process" ma:readOnly="false" ma:fieldId="{2b626626-c260-4ac0-96d2-606abc0b50e1}" ma:sspId="e7769dcc-5dd1-4f02-a71f-f2e47d1eab4e" ma:termSetId="76f4019a-91e2-4560-b452-ad5219d430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_OldDokumentstatus" ma:index="34" nillable="true" ma:displayName="Old Dokumentstatus" ma:hidden="true" ma:internalName="LD_OldDokumentstatus" ma:readOnly="false">
      <xsd:simpleType>
        <xsd:restriction base="dms:Text"/>
      </xsd:simpleType>
    </xsd:element>
    <xsd:element name="TaxCatchAllLabel" ma:index="35" nillable="true" ma:displayName="Taxonomy Catch All Column1" ma:hidden="true" ma:list="{590d8321-ec3a-46c9-8bb0-088c8a285ba7}" ma:internalName="TaxCatchAllLabel" ma:readOnly="true" ma:showField="CatchAllDataLabel" ma:web="c6056b2c-9b66-4941-ba4f-b114eec7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f66689e3cec4bcc9e3f4977582c706c" ma:index="37" nillable="true" ma:taxonomy="true" ma:internalName="nf66689e3cec4bcc9e3f4977582c706c" ma:taxonomyFieldName="LD_Ledningssytem" ma:displayName="Ledningssytem" ma:default="" ma:fieldId="{7f66689e-3cec-4bcc-9e3f-4977582c706c}" ma:sspId="e7769dcc-5dd1-4f02-a71f-f2e47d1eab4e" ma:termSetId="829eac8a-34d8-46a0-90b2-b520bdf7847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_OldPubliceringsstatus" ma:index="38" nillable="true" ma:displayName="Old Publiceringsstatus" ma:hidden="true" ma:internalName="LD_OldPubliceringsstatu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56b2c-9b66-4941-ba4f-b114eec7ed26" elementFormDefault="qualified">
    <xsd:import namespace="http://schemas.microsoft.com/office/2006/documentManagement/types"/>
    <xsd:import namespace="http://schemas.microsoft.com/office/infopath/2007/PartnerControls"/>
    <xsd:element name="_dlc_DocId" ma:index="39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40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1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6" ma:displayName="Innehållstyp"/>
        <xsd:element ref="dc:title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908D4C-69A5-4436-ADFD-061832FB1A44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20024E15-E290-4AB3-AE13-73E4633A1C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FB3ADD-DCDF-4A07-9C45-CA476A04499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6056b2c-9b66-4941-ba4f-b114eec7ed26"/>
    <ds:schemaRef ds:uri="http://purl.org/dc/elements/1.1/"/>
    <ds:schemaRef ds:uri="http://schemas.microsoft.com/office/2006/metadata/properties"/>
    <ds:schemaRef ds:uri="2f901946-e264-40a9-b252-19c7dedd3add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0EFA16D-6D67-4242-869E-4B66269C3963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D2B040FD-613A-4548-A24A-49F554B7B8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01946-e264-40a9-b252-19c7dedd3add"/>
    <ds:schemaRef ds:uri="c6056b2c-9b66-4941-ba4f-b114eec7ed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</TotalTime>
  <Words>519</Words>
  <Application>Microsoft Office PowerPoint</Application>
  <PresentationFormat>Bredbild</PresentationFormat>
  <Paragraphs>112</Paragraphs>
  <Slides>13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5" baseType="lpstr">
      <vt:lpstr>Arial</vt:lpstr>
      <vt:lpstr>VCdag</vt:lpstr>
      <vt:lpstr> God och Nära Vård</vt:lpstr>
      <vt:lpstr>Innehåll</vt:lpstr>
      <vt:lpstr>För att klara omställningen</vt:lpstr>
      <vt:lpstr>PowerPoint-presentation</vt:lpstr>
      <vt:lpstr>PowerPoint-presentation</vt:lpstr>
      <vt:lpstr>Pilotprojekt digital anamnesupptagning på fem vård- centraler (Gagnef, Säter, Orsa/Älvdalen, Tisken, Britsarvet) </vt:lpstr>
      <vt:lpstr>Mål Mobil Sjukvård</vt:lpstr>
      <vt:lpstr> Samarbete med kommunerna</vt:lpstr>
      <vt:lpstr>PowerPoint-presentation</vt:lpstr>
      <vt:lpstr>Aktiviteter just nu</vt:lpstr>
      <vt:lpstr>Aktiviteter just  nu</vt:lpstr>
      <vt:lpstr>Utmaningar</vt:lpstr>
      <vt:lpstr>PowerPoint-presentation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Dalarna - Standard Powerpointmall</dc:title>
  <dc:creator>Jansson Markus /Central förvaltning Kommunikationsenhet /Falun</dc:creator>
  <cp:lastModifiedBy>Rosin Mats Olof Rune /Central förvaltning Hälso- och sjukvårdsenhet /Falun</cp:lastModifiedBy>
  <cp:revision>77</cp:revision>
  <cp:lastPrinted>2019-09-27T07:01:10Z</cp:lastPrinted>
  <dcterms:created xsi:type="dcterms:W3CDTF">2016-11-14T14:16:14Z</dcterms:created>
  <dcterms:modified xsi:type="dcterms:W3CDTF">2019-09-27T07:02:37Z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35d67994db9475aa58636ebfce59533">
    <vt:lpwstr>sv - svenska|fc4bf42e-8ca5-492e-bdac-5e5e0115cfa8</vt:lpwstr>
  </property>
  <property fmtid="{D5CDD505-2E9C-101B-9397-08002B2CF9AE}" pid="3" name="ContentTypeId">
    <vt:lpwstr>0x010100AC92CF2061C10240851FF38CAA99F4B8020100F310B003C35C654C864C96586056CDEC</vt:lpwstr>
  </property>
  <property fmtid="{D5CDD505-2E9C-101B-9397-08002B2CF9AE}" pid="4" name="TaxCatchAll">
    <vt:lpwstr>7;#sv - svenska</vt:lpwstr>
  </property>
  <property fmtid="{D5CDD505-2E9C-101B-9397-08002B2CF9AE}" pid="5" name="LD_GallerForVerksamhet">
    <vt:lpwstr>33;#LD|30ac7822-68c2-42d2-8d58-accf1e3539f2</vt:lpwstr>
  </property>
  <property fmtid="{D5CDD505-2E9C-101B-9397-08002B2CF9AE}" pid="6" name="LD_Process">
    <vt:lpwstr/>
  </property>
  <property fmtid="{D5CDD505-2E9C-101B-9397-08002B2CF9AE}" pid="7" name="LD_Forfattning">
    <vt:lpwstr/>
  </property>
  <property fmtid="{D5CDD505-2E9C-101B-9397-08002B2CF9AE}" pid="8" name="LD_Nyckelord">
    <vt:lpwstr/>
  </property>
  <property fmtid="{D5CDD505-2E9C-101B-9397-08002B2CF9AE}" pid="9" name="LD_Dokumentsamling">
    <vt:lpwstr>620;#powerpointmall|8a709a16-dce5-48c9-b324-adb936197cd8</vt:lpwstr>
  </property>
  <property fmtid="{D5CDD505-2E9C-101B-9397-08002B2CF9AE}" pid="10" name="LD_Dokumenttyp">
    <vt:lpwstr>24;#Standarddokument|4d12e0b9-1967-41ec-b4ec-5579d11176b8</vt:lpwstr>
  </property>
  <property fmtid="{D5CDD505-2E9C-101B-9397-08002B2CF9AE}" pid="11" name="eb7deb89d2814b7b90e1fef0bccd24ec">
    <vt:lpwstr/>
  </property>
  <property fmtid="{D5CDD505-2E9C-101B-9397-08002B2CF9AE}" pid="12" name="c37888536a3e4198892c360a23f46821">
    <vt:lpwstr/>
  </property>
  <property fmtid="{D5CDD505-2E9C-101B-9397-08002B2CF9AE}" pid="13" name="e4631235004c4161a9f23c41f2f2c9d6">
    <vt:lpwstr/>
  </property>
  <property fmtid="{D5CDD505-2E9C-101B-9397-08002B2CF9AE}" pid="14" name="LD_Diagnos">
    <vt:lpwstr/>
  </property>
  <property fmtid="{D5CDD505-2E9C-101B-9397-08002B2CF9AE}" pid="15" name="LD_Sprak">
    <vt:lpwstr>1;#sv - svenska|fc4bf42e-8ca5-492e-bdac-5e5e0115cfa8</vt:lpwstr>
  </property>
  <property fmtid="{D5CDD505-2E9C-101B-9397-08002B2CF9AE}" pid="16" name="LD_MeSHterm">
    <vt:lpwstr/>
  </property>
  <property fmtid="{D5CDD505-2E9C-101B-9397-08002B2CF9AE}" pid="17" name="_dlc_DocIdItemGuid">
    <vt:lpwstr>478ac456-debb-4762-9ea7-ef009ac3d5d6</vt:lpwstr>
  </property>
  <property fmtid="{D5CDD505-2E9C-101B-9397-08002B2CF9AE}" pid="18" name="Granskning">
    <vt:lpwstr/>
  </property>
  <property fmtid="{D5CDD505-2E9C-101B-9397-08002B2CF9AE}" pid="19" name="Order">
    <vt:r8>13100</vt:r8>
  </property>
  <property fmtid="{D5CDD505-2E9C-101B-9397-08002B2CF9AE}" pid="20" name="xd_ProgID">
    <vt:lpwstr/>
  </property>
  <property fmtid="{D5CDD505-2E9C-101B-9397-08002B2CF9AE}" pid="21" name="TemplateUrl">
    <vt:lpwstr/>
  </property>
  <property fmtid="{D5CDD505-2E9C-101B-9397-08002B2CF9AE}" pid="22" name="_CopySource">
    <vt:lpwstr>http://ar.ltdalarna.se/arbetsrum/OHAR4G1Q/4G8V/Lists/informerande/Region Dalarna - Standard Powerpointmall.pptx</vt:lpwstr>
  </property>
  <property fmtid="{D5CDD505-2E9C-101B-9397-08002B2CF9AE}" pid="23" name="Godkännande och publicering">
    <vt:lpwstr>http://ar.ltdalarna.se/arbetsrum/OHAR4G1Q/_layouts/15/wrkstat.aspx?List=897c8b83-9ffe-46c2-b9b4-7cbdc1558ee9&amp;WorkflowInstanceName=23b98503-3154-493f-9ae5-e4c37136ec7d, Godkänt</vt:lpwstr>
  </property>
  <property fmtid="{D5CDD505-2E9C-101B-9397-08002B2CF9AE}" pid="24" name="LD_GiltigtTill">
    <vt:filetime>2022-01-14T13:12:34Z</vt:filetime>
  </property>
  <property fmtid="{D5CDD505-2E9C-101B-9397-08002B2CF9AE}" pid="25" name="LD_Gallringsfrist">
    <vt:lpwstr>38;#3 år|8a73ccd2-b425-41f1-973a-0e59e31951c0</vt:lpwstr>
  </property>
  <property fmtid="{D5CDD505-2E9C-101B-9397-08002B2CF9AE}" pid="26" name="maa9fd36c38347e1a5ddfad159d25a0c">
    <vt:lpwstr>3 år|8a73ccd2-b425-41f1-973a-0e59e31951c0</vt:lpwstr>
  </property>
</Properties>
</file>