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4"/>
  </p:notesMasterIdLst>
  <p:handoutMasterIdLst>
    <p:handoutMasterId r:id="rId15"/>
  </p:handoutMasterIdLst>
  <p:sldIdLst>
    <p:sldId id="266" r:id="rId7"/>
    <p:sldId id="267" r:id="rId8"/>
    <p:sldId id="268" r:id="rId9"/>
    <p:sldId id="270" r:id="rId10"/>
    <p:sldId id="271" r:id="rId11"/>
    <p:sldId id="269" r:id="rId12"/>
    <p:sldId id="272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66"/>
            <p14:sldId id="267"/>
            <p14:sldId id="268"/>
            <p14:sldId id="270"/>
            <p14:sldId id="271"/>
            <p14:sldId id="269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33" autoAdjust="0"/>
  </p:normalViewPr>
  <p:slideViewPr>
    <p:cSldViewPr snapToGrid="0">
      <p:cViewPr varScale="1">
        <p:scale>
          <a:sx n="88" d="100"/>
          <a:sy n="88" d="100"/>
        </p:scale>
        <p:origin x="198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2019-09-24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2019-09-24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7F33E1F7-1851-4CC3-BDB9-E59198E4C6F8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086A1B9-3210-4479-A7C1-DB5BC29DD374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94074326-D47D-4C9F-9203-39F7D3306DC6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97F059-73E1-4476-8871-5C6C00DBBC78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AB699D5-C594-4E1D-AD1B-06654E8E2D19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56850998-BCD1-4C90-A2F2-23A4AAA0228E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CE255DF-6C9C-4C8F-B2EF-A51095794162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7B85AA2-1732-4AC4-A30A-DE579E19CE11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8C9ACF1-EBDA-4CFC-A2D1-F380BB13E7BD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9473F-97CC-4AF8-86F1-5FE8EB249FBD}" type="datetime1">
              <a:rPr lang="sv-SE" smtClean="0"/>
              <a:t>2019-09-24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Förslag till ändringar av reglemente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Färdtjänst och Riksfärdtjänst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015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Färdtjänst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404851"/>
            <a:ext cx="11370906" cy="4772111"/>
          </a:xfrm>
        </p:spPr>
        <p:txBody>
          <a:bodyPr>
            <a:normAutofit/>
          </a:bodyPr>
          <a:lstStyle/>
          <a:p>
            <a:r>
              <a:rPr lang="sv-SE" dirty="0" smtClean="0"/>
              <a:t>Resor kan genomföras alla dagar 05:00 till 23:00. Under helger samt storhelger kan resor genomföras 05:00 till 02:00. Resorna ska bokas senast två veckor innan önskad avresedag</a:t>
            </a:r>
          </a:p>
          <a:p>
            <a:r>
              <a:rPr lang="sv-SE" dirty="0" smtClean="0"/>
              <a:t>Färdtjänstresenärer har rätt att göra ett kortare stopp på maximalt två minuter under resan</a:t>
            </a:r>
          </a:p>
          <a:p>
            <a:r>
              <a:rPr lang="sv-SE" dirty="0" smtClean="0"/>
              <a:t>Subventionerade arbets- och utbildningsresor upphör. Detta då resekostnader vid arbete är avdragsgilla i inkomstdeklaration, samt att det går att ansöka om merkostnadsersättning från försäkringskassan.</a:t>
            </a:r>
          </a:p>
          <a:p>
            <a:pPr marL="0" indent="0">
              <a:buNone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7665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Färdtjänst fortsättning…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Tillstånd för trappklättrare ges efter särskild prövning under en period av 6 månader och under förutsättning att transportören kan utföra insatsen. Vid särskild prövning ytterligare 6 </a:t>
            </a:r>
            <a:r>
              <a:rPr lang="sv-SE" dirty="0" smtClean="0"/>
              <a:t>mån</a:t>
            </a:r>
          </a:p>
          <a:p>
            <a:r>
              <a:rPr lang="sv-SE" dirty="0" smtClean="0"/>
              <a:t>Sällskapsdjur </a:t>
            </a:r>
            <a:r>
              <a:rPr lang="sv-SE" dirty="0"/>
              <a:t>får inte tas med vid </a:t>
            </a:r>
            <a:r>
              <a:rPr lang="sv-SE" dirty="0" smtClean="0"/>
              <a:t>färdtjänstresa. Detta då färdtjänst är att betrakta som en persontransport. Det är svårt att förankra en </a:t>
            </a:r>
            <a:r>
              <a:rPr lang="sv-SE" dirty="0" err="1" smtClean="0"/>
              <a:t>transportbur</a:t>
            </a:r>
            <a:r>
              <a:rPr lang="sv-SE" dirty="0" smtClean="0"/>
              <a:t> för djur i ett specialfordon, samt av hänsyn till andra resenärer. </a:t>
            </a:r>
            <a:r>
              <a:rPr lang="sv-SE" dirty="0" err="1" smtClean="0"/>
              <a:t>Ledar,service</a:t>
            </a:r>
            <a:r>
              <a:rPr lang="sv-SE" dirty="0" smtClean="0"/>
              <a:t> och assistanshund likställs som hjälpmedel.</a:t>
            </a:r>
          </a:p>
          <a:p>
            <a:r>
              <a:rPr lang="sv-SE" dirty="0" smtClean="0"/>
              <a:t>Personer </a:t>
            </a:r>
            <a:r>
              <a:rPr lang="sv-SE" dirty="0"/>
              <a:t>som fyllt 85 omfattas av förenklad </a:t>
            </a:r>
            <a:r>
              <a:rPr lang="sv-SE" dirty="0" smtClean="0"/>
              <a:t>handläggning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1795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Färdtjänst fortsättning…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Förtydligande gällande funktionsnedsättningens varaktighet. För att beviljas färdtjänst ska funktionsnedsättningen vara bestående eller ha en varaktighet på 3 månader eller längre för att inte räknas som tillfällig</a:t>
            </a:r>
          </a:p>
          <a:p>
            <a:r>
              <a:rPr lang="sv-SE" dirty="0" smtClean="0"/>
              <a:t>Färdtjänst kan beviljas enbart för vintersäsongen. Vintersäsongen gäller under perioden 1 oktober till 30 april. </a:t>
            </a:r>
          </a:p>
          <a:p>
            <a:r>
              <a:rPr lang="sv-SE" dirty="0" smtClean="0"/>
              <a:t>Barn under 7 år måste av säkerhetsskäl alltid resa med ledsagare.</a:t>
            </a:r>
          </a:p>
          <a:p>
            <a:r>
              <a:rPr lang="sv-SE" dirty="0" smtClean="0"/>
              <a:t>Om särskilda skäl föreligger kan dispens medges för att ta med sig maximalt 3 egna barn under 16 år som medresenärer.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8735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Färdtjänst fortsättning…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Färdtjänstberättigad, eventuell ledsagare samt antalet medresenärer får sammantaget uppta maximalt 4 platser i fordonet.</a:t>
            </a:r>
          </a:p>
          <a:p>
            <a:r>
              <a:rPr lang="sv-SE" dirty="0"/>
              <a:t>Färdtjänstberättigad har möjlighet att vid vistelse i annan kommun utanför Dalarna, resa med färdtjänst i aktuell </a:t>
            </a:r>
            <a:r>
              <a:rPr lang="sv-SE" dirty="0" smtClean="0"/>
              <a:t>kommun (RIAK). </a:t>
            </a:r>
            <a:r>
              <a:rPr lang="sv-SE" dirty="0"/>
              <a:t>Antalet resor är begränsade till 50 enkelresor per kalenderår</a:t>
            </a:r>
            <a:r>
              <a:rPr lang="sv-SE" dirty="0" smtClean="0"/>
              <a:t>.</a:t>
            </a:r>
          </a:p>
          <a:p>
            <a:r>
              <a:rPr lang="sv-SE" dirty="0" smtClean="0"/>
              <a:t>I de kommuner där RIAK inte finns får resenären betala hela taxameterbeloppet och får sedan ersättning med avdrag av egenavgiften efter inlämnande av kvitton.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4986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Riksfärdtjänst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487979"/>
            <a:ext cx="11370906" cy="4688984"/>
          </a:xfrm>
        </p:spPr>
        <p:txBody>
          <a:bodyPr/>
          <a:lstStyle/>
          <a:p>
            <a:r>
              <a:rPr lang="sv-SE" dirty="0" smtClean="0"/>
              <a:t>Förenklad handläggning för personer över 85år försvinner.</a:t>
            </a:r>
          </a:p>
          <a:p>
            <a:r>
              <a:rPr lang="sv-SE" dirty="0" smtClean="0"/>
              <a:t>Resor utanför länsgränsen hänvisas till ansökan om riksfärdtjänst</a:t>
            </a:r>
          </a:p>
          <a:p>
            <a:r>
              <a:rPr lang="sv-SE" dirty="0"/>
              <a:t>Förtydligande gällande funktionsnedsättningens varaktighet. För att beviljas </a:t>
            </a:r>
            <a:r>
              <a:rPr lang="sv-SE" dirty="0" smtClean="0"/>
              <a:t>riksfärdtjänst ska </a:t>
            </a:r>
            <a:r>
              <a:rPr lang="sv-SE" dirty="0"/>
              <a:t>funktionsnedsättningen vara </a:t>
            </a:r>
            <a:r>
              <a:rPr lang="sv-SE" dirty="0" smtClean="0"/>
              <a:t>varaktig. För att betraktas som varaktig ska funktionshindret förväntas bestå i minst 12 månader.</a:t>
            </a:r>
          </a:p>
          <a:p>
            <a:r>
              <a:rPr lang="sv-SE" dirty="0" smtClean="0"/>
              <a:t>Bärhjälp och trappklättrare erbjuds inte i riksfärdtjänst. Om transportören tillhandahåller tjänsten kan resenären själv betala och köpa tjänsten. Transportörens avgifter gäller. Detta då Region Dalarna inte kan påverka andra regioners avgifter.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297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Riksfärdtjänst fortsättning…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Om ledsagare är i behov av resa till / från ett resmål efter att ha bistått en </a:t>
            </a:r>
            <a:r>
              <a:rPr lang="sv-SE" smtClean="0"/>
              <a:t>färdtjänstberättigad så erbjuds </a:t>
            </a:r>
            <a:r>
              <a:rPr lang="sv-SE" dirty="0" smtClean="0"/>
              <a:t>detta i form av allmänna kommunikationer.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96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F310B003C35C654C864C96586056CDEC" ma:contentTypeVersion="505" ma:contentTypeDescription="Skapa ett nytt dokument." ma:contentTypeScope="" ma:versionID="01c7696be3ffc67249f150fe52fd8a85">
  <xsd:schema xmlns:xsd="http://www.w3.org/2001/XMLSchema" xmlns:xs="http://www.w3.org/2001/XMLSchema" xmlns:p="http://schemas.microsoft.com/office/2006/metadata/properties" xmlns:ns2="2f901946-e264-40a9-b252-19c7dedd3add" xmlns:ns3="c6056b2c-9b66-4941-ba4f-b114eec7ed26" targetNamespace="http://schemas.microsoft.com/office/2006/metadata/properties" ma:root="true" ma:fieldsID="13a4b6cef850c624f293be0b4fe5a156" ns2:_="" ns3:_="">
    <xsd:import namespace="2f901946-e264-40a9-b252-19c7dedd3add"/>
    <xsd:import namespace="c6056b2c-9b66-4941-ba4f-b114eec7ed26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90d8321-ec3a-46c9-8bb0-088c8a285ba7}" ma:internalName="TaxCatchAll" ma:showField="CatchAllData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90d8321-ec3a-46c9-8bb0-088c8a285ba7}" ma:internalName="TaxCatchAllLabel" ma:readOnly="true" ma:showField="CatchAllDataLabel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56b2c-9b66-4941-ba4f-b114eec7ed26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33</Value>
      <Value>620</Value>
      <Value>24</Value>
      <Value>38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Personalenhet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Revidering pågår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http://ar.ltdalarna.se/arbetsrum/OHAR4G1Q/_layouts/15/DocIdRedir.aspx?ID=JHXJTDKSTMXR-638439718-50</Url>
      <Description>JHXJTDKSTMXR-638439718-50</Description>
    </LD_DokumentID>
    <LD_Dokumentstatus xmlns="2f901946-e264-40a9-b252-19c7dedd3add">Godkänt</LD_Dokumentstatus>
    <LD_OldDokumentstatus xmlns="2f901946-e264-40a9-b252-19c7dedd3add">Godkännande pågår</LD_OldDokumentstatus>
    <_dlc_DocId xmlns="c6056b2c-9b66-4941-ba4f-b114eec7ed26">JHXJTDKSTMXR-2145828690-717</_dlc_DocId>
    <_dlc_DocIdUrl xmlns="c6056b2c-9b66-4941-ba4f-b114eec7ed26">
      <Url>http://ar.ltdalarna.se/arbetsrum/OHAR4G1Q/publicerat/_layouts/15/DocIdRedir.aspx?ID=JHXJTDKSTMXR-2145828690-717</Url>
      <Description>JHXJTDKSTMXR-2145828690-717</Description>
    </_dlc_DocIdUrl>
    <LD_Diarienummer xmlns="2f901946-e264-40a9-b252-19c7dedd3add" xsi:nil="true"/>
    <LD_GodkantDatum xmlns="2f901946-e264-40a9-b252-19c7dedd3add">2019-01-14T13:10:16+00:00</LD_GodkantDatum>
    <LD_GodkantAv xmlns="2f901946-e264-40a9-b252-19c7dedd3add">
      <UserInfo>
        <DisplayName>Jansson Markus /Central förvaltning Personalenhet /Falun</DisplayName>
        <AccountId>34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4EE7BB0C-25DB-40F9-ACA7-7C87072459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c6056b2c-9b66-4941-ba4f-b114eec7e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EFA16D-6D67-4242-869E-4B66269C3963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6FB3ADD-DCDF-4A07-9C45-CA476A044990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2f901946-e264-40a9-b252-19c7dedd3add"/>
    <ds:schemaRef ds:uri="c6056b2c-9b66-4941-ba4f-b114eec7ed26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430</Words>
  <Application>Microsoft Office PowerPoint</Application>
  <PresentationFormat>Bredbild</PresentationFormat>
  <Paragraphs>26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9" baseType="lpstr">
      <vt:lpstr>Arial</vt:lpstr>
      <vt:lpstr>VCdag</vt:lpstr>
      <vt:lpstr>Förslag till ändringar av reglemente</vt:lpstr>
      <vt:lpstr>Färdtjänst</vt:lpstr>
      <vt:lpstr>Färdtjänst fortsättning…</vt:lpstr>
      <vt:lpstr>Färdtjänst fortsättning…</vt:lpstr>
      <vt:lpstr>Färdtjänst fortsättning…</vt:lpstr>
      <vt:lpstr>Riksfärdtjänst</vt:lpstr>
      <vt:lpstr>Riksfärdtjänst fortsättning…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Rosin Mats Olof Rune /Central förvaltning Hälso- och sjukvårdsenhet /Falun</cp:lastModifiedBy>
  <cp:revision>21</cp:revision>
  <dcterms:created xsi:type="dcterms:W3CDTF">2016-11-14T14:16:14Z</dcterms:created>
  <dcterms:modified xsi:type="dcterms:W3CDTF">2019-09-24T09:05:40Z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0x010100AC92CF2061C10240851FF38CAA99F4B8020100F310B003C35C654C864C96586056CDEC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620;#powerpointmall|8a709a16-dce5-48c9-b324-adb936197cd8</vt:lpwstr>
  </property>
  <property fmtid="{D5CDD505-2E9C-101B-9397-08002B2CF9AE}" pid="10" name="LD_Dokumenttyp">
    <vt:lpwstr>24;#Standarddokument|4d12e0b9-1967-41ec-b4ec-5579d11176b8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478ac456-debb-4762-9ea7-ef009ac3d5d6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http://ar.ltdalarna.se/arbetsrum/OHAR4G1Q/_layouts/15/wrkstat.aspx?List=897c8b83-9ffe-46c2-b9b4-7cbdc1558ee9&amp;WorkflowInstanceName=23b98503-3154-493f-9ae5-e4c37136ec7d, Godkänt</vt:lpwstr>
  </property>
  <property fmtid="{D5CDD505-2E9C-101B-9397-08002B2CF9AE}" pid="24" name="LD_GiltigtTill">
    <vt:filetime>2022-01-14T13:12:34Z</vt:filetime>
  </property>
  <property fmtid="{D5CDD505-2E9C-101B-9397-08002B2CF9AE}" pid="25" name="LD_Gallringsfrist">
    <vt:lpwstr>38;#3 år|8a73ccd2-b425-41f1-973a-0e59e31951c0</vt:lpwstr>
  </property>
  <property fmtid="{D5CDD505-2E9C-101B-9397-08002B2CF9AE}" pid="26" name="maa9fd36c38347e1a5ddfad159d25a0c">
    <vt:lpwstr>3 år|8a73ccd2-b425-41f1-973a-0e59e31951c0</vt:lpwstr>
  </property>
</Properties>
</file>