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6"/>
  </p:notesMasterIdLst>
  <p:handoutMasterIdLst>
    <p:handoutMasterId r:id="rId17"/>
  </p:handoutMasterIdLst>
  <p:sldIdLst>
    <p:sldId id="256" r:id="rId7"/>
    <p:sldId id="274" r:id="rId8"/>
    <p:sldId id="260" r:id="rId9"/>
    <p:sldId id="267" r:id="rId10"/>
    <p:sldId id="269" r:id="rId11"/>
    <p:sldId id="262" r:id="rId12"/>
    <p:sldId id="266" r:id="rId13"/>
    <p:sldId id="257" r:id="rId14"/>
    <p:sldId id="271" r:id="rId1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74"/>
            <p14:sldId id="260"/>
            <p14:sldId id="267"/>
            <p14:sldId id="269"/>
            <p14:sldId id="262"/>
            <p14:sldId id="266"/>
            <p14:sldId id="257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0" autoAdjust="0"/>
    <p:restoredTop sz="96433" autoAdjust="0"/>
  </p:normalViewPr>
  <p:slideViewPr>
    <p:cSldViewPr snapToGrid="0">
      <p:cViewPr varScale="1">
        <p:scale>
          <a:sx n="88" d="100"/>
          <a:sy n="88" d="100"/>
        </p:scale>
        <p:origin x="22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98CFB9-94F1-4AF9-B3DA-41A279689B8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DFEFC9ED-C077-4B1A-B802-2E4A775BCE5E}">
      <dgm:prSet phldrT="[Text]" custT="1"/>
      <dgm:spPr/>
      <dgm:t>
        <a:bodyPr/>
        <a:lstStyle/>
        <a:p>
          <a:pPr marL="0" marR="0" lvl="0" indent="0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sv-SE" sz="1200" dirty="0"/>
            <a:t>Lagar och föreskrifter</a:t>
          </a:r>
        </a:p>
        <a:p>
          <a:pPr marL="0"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dirty="0"/>
            <a:t>Nationell plan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200" dirty="0"/>
            <a:t>Länsplan för transportinfrastruktur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200" dirty="0"/>
            <a:t>RUS</a:t>
          </a:r>
        </a:p>
        <a:p>
          <a:pPr marL="0"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dirty="0"/>
            <a:t>Trafikverkets framtidsstudier för transportsektorn</a:t>
          </a:r>
        </a:p>
      </dgm:t>
    </dgm:pt>
    <dgm:pt modelId="{523064D4-1D4A-41E5-9726-4F00BF80B229}" type="parTrans" cxnId="{3BFC66FC-4CFF-4137-8A43-2F58CE315CE3}">
      <dgm:prSet/>
      <dgm:spPr/>
      <dgm:t>
        <a:bodyPr/>
        <a:lstStyle/>
        <a:p>
          <a:endParaRPr lang="sv-SE"/>
        </a:p>
      </dgm:t>
    </dgm:pt>
    <dgm:pt modelId="{F05F038F-6F39-48A5-B72D-743A592B93E1}" type="sibTrans" cxnId="{3BFC66FC-4CFF-4137-8A43-2F58CE315CE3}">
      <dgm:prSet/>
      <dgm:spPr/>
      <dgm:t>
        <a:bodyPr/>
        <a:lstStyle/>
        <a:p>
          <a:endParaRPr lang="sv-SE"/>
        </a:p>
      </dgm:t>
    </dgm:pt>
    <dgm:pt modelId="{AE27664E-5BBC-41AA-8BEC-270D16782895}">
      <dgm:prSet phldrT="[Text]"/>
      <dgm:spPr/>
      <dgm:t>
        <a:bodyPr/>
        <a:lstStyle/>
        <a:p>
          <a:r>
            <a:rPr lang="sv-SE" dirty="0"/>
            <a:t>Kommunala visioner och ÖP</a:t>
          </a:r>
        </a:p>
        <a:p>
          <a:endParaRPr lang="sv-SE" dirty="0"/>
        </a:p>
      </dgm:t>
    </dgm:pt>
    <dgm:pt modelId="{E27E233D-F819-41C3-8B06-D674569340F8}" type="parTrans" cxnId="{CAA06567-C62B-4843-8A96-E6E753E85B9E}">
      <dgm:prSet/>
      <dgm:spPr/>
      <dgm:t>
        <a:bodyPr/>
        <a:lstStyle/>
        <a:p>
          <a:endParaRPr lang="sv-SE"/>
        </a:p>
      </dgm:t>
    </dgm:pt>
    <dgm:pt modelId="{2ABCF5BC-8BB7-4261-8DBA-7D059215591E}" type="sibTrans" cxnId="{CAA06567-C62B-4843-8A96-E6E753E85B9E}">
      <dgm:prSet/>
      <dgm:spPr/>
      <dgm:t>
        <a:bodyPr/>
        <a:lstStyle/>
        <a:p>
          <a:endParaRPr lang="sv-SE"/>
        </a:p>
      </dgm:t>
    </dgm:pt>
    <dgm:pt modelId="{F58A6872-DE92-4924-A79A-A455E6B896D0}">
      <dgm:prSet phldrT="[Text]"/>
      <dgm:spPr/>
      <dgm:t>
        <a:bodyPr/>
        <a:lstStyle/>
        <a:p>
          <a:r>
            <a:rPr lang="sv-SE" dirty="0"/>
            <a:t>Dialoger med</a:t>
          </a:r>
        </a:p>
        <a:p>
          <a:r>
            <a:rPr lang="sv-SE" dirty="0"/>
            <a:t>Kommuner och</a:t>
          </a:r>
        </a:p>
        <a:p>
          <a:r>
            <a:rPr lang="sv-SE" dirty="0"/>
            <a:t>Trafikverket, Länsstyrelsen, tillväxtverket, Kommuner, RUF, </a:t>
          </a:r>
        </a:p>
        <a:p>
          <a:r>
            <a:rPr lang="sv-SE" dirty="0"/>
            <a:t>5 angränsande län, allmänhet, Pensionärsorg, patientföreningar, skolelever, studenter, trafikföretag, Visit Dalarna, mellansvenska handelskammaren </a:t>
          </a:r>
          <a:r>
            <a:rPr lang="sv-SE" dirty="0" err="1"/>
            <a:t>mfl</a:t>
          </a:r>
          <a:endParaRPr lang="sv-SE" dirty="0"/>
        </a:p>
      </dgm:t>
    </dgm:pt>
    <dgm:pt modelId="{9E22E7E2-68F9-4580-BD1A-EC0F7E22B0B5}" type="parTrans" cxnId="{972C33A5-DCE0-4BFB-BF9D-AD25FE01EA59}">
      <dgm:prSet/>
      <dgm:spPr/>
      <dgm:t>
        <a:bodyPr/>
        <a:lstStyle/>
        <a:p>
          <a:endParaRPr lang="sv-SE"/>
        </a:p>
      </dgm:t>
    </dgm:pt>
    <dgm:pt modelId="{0E513B9F-FA01-4A08-83B8-8F0CC8EE4AC1}" type="sibTrans" cxnId="{972C33A5-DCE0-4BFB-BF9D-AD25FE01EA59}">
      <dgm:prSet/>
      <dgm:spPr/>
      <dgm:t>
        <a:bodyPr/>
        <a:lstStyle/>
        <a:p>
          <a:endParaRPr lang="sv-SE"/>
        </a:p>
      </dgm:t>
    </dgm:pt>
    <dgm:pt modelId="{DCC5F14C-294B-4B41-B335-C7A0CFF3706D}">
      <dgm:prSet phldrT="[Text]"/>
      <dgm:spPr/>
      <dgm:t>
        <a:bodyPr/>
        <a:lstStyle/>
        <a:p>
          <a:r>
            <a:rPr lang="sv-SE" dirty="0"/>
            <a:t>Omsätta lagkrav, politiska samhällsmål  och lokala behov till åtgärder vi kan göra i kollektivtrafiken</a:t>
          </a:r>
        </a:p>
        <a:p>
          <a:r>
            <a:rPr lang="sv-SE" dirty="0"/>
            <a:t>SKB, BKA och SEB för att programmet inte ska missgynna svaga grupper </a:t>
          </a:r>
        </a:p>
      </dgm:t>
    </dgm:pt>
    <dgm:pt modelId="{B78CF650-F9A2-4EBA-8D99-43EC59B656A4}" type="parTrans" cxnId="{0B38FAC0-4AFD-4940-A6D0-67526F6BA083}">
      <dgm:prSet/>
      <dgm:spPr/>
      <dgm:t>
        <a:bodyPr/>
        <a:lstStyle/>
        <a:p>
          <a:endParaRPr lang="sv-SE"/>
        </a:p>
      </dgm:t>
    </dgm:pt>
    <dgm:pt modelId="{ADE2DD5C-D256-4195-BAD7-48086303A7FD}" type="sibTrans" cxnId="{0B38FAC0-4AFD-4940-A6D0-67526F6BA083}">
      <dgm:prSet/>
      <dgm:spPr/>
      <dgm:t>
        <a:bodyPr/>
        <a:lstStyle/>
        <a:p>
          <a:endParaRPr lang="sv-SE"/>
        </a:p>
      </dgm:t>
    </dgm:pt>
    <dgm:pt modelId="{FB32D43F-3E4E-4C90-85EE-E6A0E97E872A}">
      <dgm:prSet phldrT="[Text]"/>
      <dgm:spPr/>
      <dgm:t>
        <a:bodyPr/>
        <a:lstStyle/>
        <a:p>
          <a:r>
            <a:rPr lang="sv-SE" dirty="0"/>
            <a:t>10 årigt program med strategier som stödjer nationella och regionala mål genom kollektivtrafiksatsningar.</a:t>
          </a:r>
        </a:p>
        <a:p>
          <a:r>
            <a:rPr lang="sv-SE" dirty="0" err="1"/>
            <a:t>Aktualitetsprövas</a:t>
          </a:r>
          <a:r>
            <a:rPr lang="sv-SE" dirty="0"/>
            <a:t> efter 4 år. </a:t>
          </a:r>
        </a:p>
      </dgm:t>
    </dgm:pt>
    <dgm:pt modelId="{07EDF340-D895-4212-A0C8-7B027DEAA3F9}" type="parTrans" cxnId="{EDBFAF47-3495-4E9C-A0AA-06CCB7E7B25E}">
      <dgm:prSet/>
      <dgm:spPr/>
      <dgm:t>
        <a:bodyPr/>
        <a:lstStyle/>
        <a:p>
          <a:endParaRPr lang="sv-SE"/>
        </a:p>
      </dgm:t>
    </dgm:pt>
    <dgm:pt modelId="{9035ADD9-5F40-4408-B12F-46CDC3ACB12F}" type="sibTrans" cxnId="{EDBFAF47-3495-4E9C-A0AA-06CCB7E7B25E}">
      <dgm:prSet/>
      <dgm:spPr/>
      <dgm:t>
        <a:bodyPr/>
        <a:lstStyle/>
        <a:p>
          <a:endParaRPr lang="sv-SE"/>
        </a:p>
      </dgm:t>
    </dgm:pt>
    <dgm:pt modelId="{3BF72850-2C65-4282-80D0-D341E58A30D0}" type="pres">
      <dgm:prSet presAssocID="{6C98CFB9-94F1-4AF9-B3DA-41A279689B8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13B5BD11-C0CC-4B90-86D7-1A145C423298}" type="pres">
      <dgm:prSet presAssocID="{DFEFC9ED-C077-4B1A-B802-2E4A775BCE5E}" presName="node" presStyleLbl="node1" presStyleIdx="0" presStyleCnt="5" custScaleX="129631" custScaleY="126097" custRadScaleRad="93990" custRadScaleInc="-625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77F24EB-3CB5-43A1-879E-40616DB9C896}" type="pres">
      <dgm:prSet presAssocID="{F05F038F-6F39-48A5-B72D-743A592B93E1}" presName="sibTrans" presStyleLbl="sibTrans2D1" presStyleIdx="0" presStyleCnt="5"/>
      <dgm:spPr/>
      <dgm:t>
        <a:bodyPr/>
        <a:lstStyle/>
        <a:p>
          <a:endParaRPr lang="sv-SE"/>
        </a:p>
      </dgm:t>
    </dgm:pt>
    <dgm:pt modelId="{F05FABBD-6AB9-46BB-B770-922383E46EF0}" type="pres">
      <dgm:prSet presAssocID="{F05F038F-6F39-48A5-B72D-743A592B93E1}" presName="connectorText" presStyleLbl="sibTrans2D1" presStyleIdx="0" presStyleCnt="5"/>
      <dgm:spPr/>
      <dgm:t>
        <a:bodyPr/>
        <a:lstStyle/>
        <a:p>
          <a:endParaRPr lang="sv-SE"/>
        </a:p>
      </dgm:t>
    </dgm:pt>
    <dgm:pt modelId="{7FB01439-3DE1-4FAC-803F-EB343BF5BA89}" type="pres">
      <dgm:prSet presAssocID="{AE27664E-5BBC-41AA-8BEC-270D16782895}" presName="node" presStyleLbl="node1" presStyleIdx="1" presStyleCnt="5" custScaleX="139285" custScaleY="134295" custRadScaleRad="114762" custRadScaleInc="110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EF3351F-0637-4971-AA36-FCAFA50A8144}" type="pres">
      <dgm:prSet presAssocID="{2ABCF5BC-8BB7-4261-8DBA-7D059215591E}" presName="sibTrans" presStyleLbl="sibTrans2D1" presStyleIdx="1" presStyleCnt="5"/>
      <dgm:spPr/>
      <dgm:t>
        <a:bodyPr/>
        <a:lstStyle/>
        <a:p>
          <a:endParaRPr lang="sv-SE"/>
        </a:p>
      </dgm:t>
    </dgm:pt>
    <dgm:pt modelId="{74BAFED0-DAA6-4943-90F1-E46B5B812C35}" type="pres">
      <dgm:prSet presAssocID="{2ABCF5BC-8BB7-4261-8DBA-7D059215591E}" presName="connectorText" presStyleLbl="sibTrans2D1" presStyleIdx="1" presStyleCnt="5"/>
      <dgm:spPr/>
      <dgm:t>
        <a:bodyPr/>
        <a:lstStyle/>
        <a:p>
          <a:endParaRPr lang="sv-SE"/>
        </a:p>
      </dgm:t>
    </dgm:pt>
    <dgm:pt modelId="{AFE17245-11B8-4AD5-A047-DE644FDF70F4}" type="pres">
      <dgm:prSet presAssocID="{F58A6872-DE92-4924-A79A-A455E6B896D0}" presName="node" presStyleLbl="node1" presStyleIdx="2" presStyleCnt="5" custScaleX="133433" custScaleY="129867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A0803B0-9D2A-4E0C-898A-EEC082238513}" type="pres">
      <dgm:prSet presAssocID="{0E513B9F-FA01-4A08-83B8-8F0CC8EE4AC1}" presName="sibTrans" presStyleLbl="sibTrans2D1" presStyleIdx="2" presStyleCnt="5"/>
      <dgm:spPr/>
      <dgm:t>
        <a:bodyPr/>
        <a:lstStyle/>
        <a:p>
          <a:endParaRPr lang="sv-SE"/>
        </a:p>
      </dgm:t>
    </dgm:pt>
    <dgm:pt modelId="{220A79DD-9B6E-462D-84E0-4E24A7EFC65B}" type="pres">
      <dgm:prSet presAssocID="{0E513B9F-FA01-4A08-83B8-8F0CC8EE4AC1}" presName="connectorText" presStyleLbl="sibTrans2D1" presStyleIdx="2" presStyleCnt="5"/>
      <dgm:spPr/>
      <dgm:t>
        <a:bodyPr/>
        <a:lstStyle/>
        <a:p>
          <a:endParaRPr lang="sv-SE"/>
        </a:p>
      </dgm:t>
    </dgm:pt>
    <dgm:pt modelId="{BF88AA6C-6EEC-4D48-BF9F-1BC32ACD91F2}" type="pres">
      <dgm:prSet presAssocID="{DCC5F14C-294B-4B41-B335-C7A0CFF3706D}" presName="node" presStyleLbl="node1" presStyleIdx="3" presStyleCnt="5" custScaleX="133519" custScaleY="130560" custRadScaleRad="102965" custRadScaleInc="1007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3C0754A-0B84-4C1F-AFDF-DBF5B646A121}" type="pres">
      <dgm:prSet presAssocID="{ADE2DD5C-D256-4195-BAD7-48086303A7FD}" presName="sibTrans" presStyleLbl="sibTrans2D1" presStyleIdx="3" presStyleCnt="5"/>
      <dgm:spPr/>
      <dgm:t>
        <a:bodyPr/>
        <a:lstStyle/>
        <a:p>
          <a:endParaRPr lang="sv-SE"/>
        </a:p>
      </dgm:t>
    </dgm:pt>
    <dgm:pt modelId="{2827971F-36EE-4BA4-9457-A3097F5BCEE8}" type="pres">
      <dgm:prSet presAssocID="{ADE2DD5C-D256-4195-BAD7-48086303A7FD}" presName="connectorText" presStyleLbl="sibTrans2D1" presStyleIdx="3" presStyleCnt="5"/>
      <dgm:spPr/>
      <dgm:t>
        <a:bodyPr/>
        <a:lstStyle/>
        <a:p>
          <a:endParaRPr lang="sv-SE"/>
        </a:p>
      </dgm:t>
    </dgm:pt>
    <dgm:pt modelId="{F956B6B4-530A-45F7-BDE0-693661C5760D}" type="pres">
      <dgm:prSet presAssocID="{FB32D43F-3E4E-4C90-85EE-E6A0E97E872A}" presName="node" presStyleLbl="node1" presStyleIdx="4" presStyleCnt="5" custScaleX="125564" custScaleY="127832" custRadScaleRad="110323" custRadScaleInc="-289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9A88818-1EFC-4F2F-8916-18940F4AE363}" type="pres">
      <dgm:prSet presAssocID="{9035ADD9-5F40-4408-B12F-46CDC3ACB12F}" presName="sibTrans" presStyleLbl="sibTrans2D1" presStyleIdx="4" presStyleCnt="5"/>
      <dgm:spPr/>
      <dgm:t>
        <a:bodyPr/>
        <a:lstStyle/>
        <a:p>
          <a:endParaRPr lang="sv-SE"/>
        </a:p>
      </dgm:t>
    </dgm:pt>
    <dgm:pt modelId="{9BDB0019-FE2C-4D78-88D0-EAAE1A78B27D}" type="pres">
      <dgm:prSet presAssocID="{9035ADD9-5F40-4408-B12F-46CDC3ACB12F}" presName="connectorText" presStyleLbl="sibTrans2D1" presStyleIdx="4" presStyleCnt="5"/>
      <dgm:spPr/>
      <dgm:t>
        <a:bodyPr/>
        <a:lstStyle/>
        <a:p>
          <a:endParaRPr lang="sv-SE"/>
        </a:p>
      </dgm:t>
    </dgm:pt>
  </dgm:ptLst>
  <dgm:cxnLst>
    <dgm:cxn modelId="{CAA06567-C62B-4843-8A96-E6E753E85B9E}" srcId="{6C98CFB9-94F1-4AF9-B3DA-41A279689B8E}" destId="{AE27664E-5BBC-41AA-8BEC-270D16782895}" srcOrd="1" destOrd="0" parTransId="{E27E233D-F819-41C3-8B06-D674569340F8}" sibTransId="{2ABCF5BC-8BB7-4261-8DBA-7D059215591E}"/>
    <dgm:cxn modelId="{0B38FAC0-4AFD-4940-A6D0-67526F6BA083}" srcId="{6C98CFB9-94F1-4AF9-B3DA-41A279689B8E}" destId="{DCC5F14C-294B-4B41-B335-C7A0CFF3706D}" srcOrd="3" destOrd="0" parTransId="{B78CF650-F9A2-4EBA-8D99-43EC59B656A4}" sibTransId="{ADE2DD5C-D256-4195-BAD7-48086303A7FD}"/>
    <dgm:cxn modelId="{694FE2CD-0941-4EF0-A87E-527DFB3741BE}" type="presOf" srcId="{F58A6872-DE92-4924-A79A-A455E6B896D0}" destId="{AFE17245-11B8-4AD5-A047-DE644FDF70F4}" srcOrd="0" destOrd="0" presId="urn:microsoft.com/office/officeart/2005/8/layout/cycle2"/>
    <dgm:cxn modelId="{7EE9271D-7335-4BD5-BBCB-C7DB0A556BDF}" type="presOf" srcId="{9035ADD9-5F40-4408-B12F-46CDC3ACB12F}" destId="{69A88818-1EFC-4F2F-8916-18940F4AE363}" srcOrd="0" destOrd="0" presId="urn:microsoft.com/office/officeart/2005/8/layout/cycle2"/>
    <dgm:cxn modelId="{EDBFAF47-3495-4E9C-A0AA-06CCB7E7B25E}" srcId="{6C98CFB9-94F1-4AF9-B3DA-41A279689B8E}" destId="{FB32D43F-3E4E-4C90-85EE-E6A0E97E872A}" srcOrd="4" destOrd="0" parTransId="{07EDF340-D895-4212-A0C8-7B027DEAA3F9}" sibTransId="{9035ADD9-5F40-4408-B12F-46CDC3ACB12F}"/>
    <dgm:cxn modelId="{F163A5F1-6538-447A-9FD3-22A703A8832D}" type="presOf" srcId="{2ABCF5BC-8BB7-4261-8DBA-7D059215591E}" destId="{74BAFED0-DAA6-4943-90F1-E46B5B812C35}" srcOrd="1" destOrd="0" presId="urn:microsoft.com/office/officeart/2005/8/layout/cycle2"/>
    <dgm:cxn modelId="{2AEDFE7D-2594-45D9-AF57-5851D126F5FF}" type="presOf" srcId="{0E513B9F-FA01-4A08-83B8-8F0CC8EE4AC1}" destId="{220A79DD-9B6E-462D-84E0-4E24A7EFC65B}" srcOrd="1" destOrd="0" presId="urn:microsoft.com/office/officeart/2005/8/layout/cycle2"/>
    <dgm:cxn modelId="{FA915334-64A8-434D-BE51-59C21C2A21E6}" type="presOf" srcId="{DFEFC9ED-C077-4B1A-B802-2E4A775BCE5E}" destId="{13B5BD11-C0CC-4B90-86D7-1A145C423298}" srcOrd="0" destOrd="0" presId="urn:microsoft.com/office/officeart/2005/8/layout/cycle2"/>
    <dgm:cxn modelId="{8D7FACA2-CDB3-414A-9260-1DFAE3A1F2D8}" type="presOf" srcId="{0E513B9F-FA01-4A08-83B8-8F0CC8EE4AC1}" destId="{DA0803B0-9D2A-4E0C-898A-EEC082238513}" srcOrd="0" destOrd="0" presId="urn:microsoft.com/office/officeart/2005/8/layout/cycle2"/>
    <dgm:cxn modelId="{A820B2D4-27C5-4401-871A-E0569CAC0C15}" type="presOf" srcId="{F05F038F-6F39-48A5-B72D-743A592B93E1}" destId="{F05FABBD-6AB9-46BB-B770-922383E46EF0}" srcOrd="1" destOrd="0" presId="urn:microsoft.com/office/officeart/2005/8/layout/cycle2"/>
    <dgm:cxn modelId="{7F020833-8FBD-4A78-A62B-16E3ADD1D4F5}" type="presOf" srcId="{2ABCF5BC-8BB7-4261-8DBA-7D059215591E}" destId="{7EF3351F-0637-4971-AA36-FCAFA50A8144}" srcOrd="0" destOrd="0" presId="urn:microsoft.com/office/officeart/2005/8/layout/cycle2"/>
    <dgm:cxn modelId="{485654C9-DB38-48C1-ACD7-CFC76D61399A}" type="presOf" srcId="{ADE2DD5C-D256-4195-BAD7-48086303A7FD}" destId="{F3C0754A-0B84-4C1F-AFDF-DBF5B646A121}" srcOrd="0" destOrd="0" presId="urn:microsoft.com/office/officeart/2005/8/layout/cycle2"/>
    <dgm:cxn modelId="{91E89BAB-D897-4276-BF7E-765F5A702A74}" type="presOf" srcId="{FB32D43F-3E4E-4C90-85EE-E6A0E97E872A}" destId="{F956B6B4-530A-45F7-BDE0-693661C5760D}" srcOrd="0" destOrd="0" presId="urn:microsoft.com/office/officeart/2005/8/layout/cycle2"/>
    <dgm:cxn modelId="{342C078E-4B18-4094-8735-22785AE326CE}" type="presOf" srcId="{AE27664E-5BBC-41AA-8BEC-270D16782895}" destId="{7FB01439-3DE1-4FAC-803F-EB343BF5BA89}" srcOrd="0" destOrd="0" presId="urn:microsoft.com/office/officeart/2005/8/layout/cycle2"/>
    <dgm:cxn modelId="{12BBD3DE-1CC4-428C-B32D-B9516C7F3B7B}" type="presOf" srcId="{F05F038F-6F39-48A5-B72D-743A592B93E1}" destId="{477F24EB-3CB5-43A1-879E-40616DB9C896}" srcOrd="0" destOrd="0" presId="urn:microsoft.com/office/officeart/2005/8/layout/cycle2"/>
    <dgm:cxn modelId="{972C33A5-DCE0-4BFB-BF9D-AD25FE01EA59}" srcId="{6C98CFB9-94F1-4AF9-B3DA-41A279689B8E}" destId="{F58A6872-DE92-4924-A79A-A455E6B896D0}" srcOrd="2" destOrd="0" parTransId="{9E22E7E2-68F9-4580-BD1A-EC0F7E22B0B5}" sibTransId="{0E513B9F-FA01-4A08-83B8-8F0CC8EE4AC1}"/>
    <dgm:cxn modelId="{221E4082-77C5-4027-86C0-3F8349D8499D}" type="presOf" srcId="{DCC5F14C-294B-4B41-B335-C7A0CFF3706D}" destId="{BF88AA6C-6EEC-4D48-BF9F-1BC32ACD91F2}" srcOrd="0" destOrd="0" presId="urn:microsoft.com/office/officeart/2005/8/layout/cycle2"/>
    <dgm:cxn modelId="{3BFC66FC-4CFF-4137-8A43-2F58CE315CE3}" srcId="{6C98CFB9-94F1-4AF9-B3DA-41A279689B8E}" destId="{DFEFC9ED-C077-4B1A-B802-2E4A775BCE5E}" srcOrd="0" destOrd="0" parTransId="{523064D4-1D4A-41E5-9726-4F00BF80B229}" sibTransId="{F05F038F-6F39-48A5-B72D-743A592B93E1}"/>
    <dgm:cxn modelId="{E51792DA-F856-435E-9011-FE85B731AF81}" type="presOf" srcId="{6C98CFB9-94F1-4AF9-B3DA-41A279689B8E}" destId="{3BF72850-2C65-4282-80D0-D341E58A30D0}" srcOrd="0" destOrd="0" presId="urn:microsoft.com/office/officeart/2005/8/layout/cycle2"/>
    <dgm:cxn modelId="{419F7A53-C2BB-429B-A84A-29DB1A886906}" type="presOf" srcId="{ADE2DD5C-D256-4195-BAD7-48086303A7FD}" destId="{2827971F-36EE-4BA4-9457-A3097F5BCEE8}" srcOrd="1" destOrd="0" presId="urn:microsoft.com/office/officeart/2005/8/layout/cycle2"/>
    <dgm:cxn modelId="{7A1F5520-C569-472A-B8B6-9DA8F7BD26D0}" type="presOf" srcId="{9035ADD9-5F40-4408-B12F-46CDC3ACB12F}" destId="{9BDB0019-FE2C-4D78-88D0-EAAE1A78B27D}" srcOrd="1" destOrd="0" presId="urn:microsoft.com/office/officeart/2005/8/layout/cycle2"/>
    <dgm:cxn modelId="{D9A95568-B361-40B9-BAEF-C126A21395B5}" type="presParOf" srcId="{3BF72850-2C65-4282-80D0-D341E58A30D0}" destId="{13B5BD11-C0CC-4B90-86D7-1A145C423298}" srcOrd="0" destOrd="0" presId="urn:microsoft.com/office/officeart/2005/8/layout/cycle2"/>
    <dgm:cxn modelId="{621676BA-9F7F-42F3-92F9-1FC18A8AEA07}" type="presParOf" srcId="{3BF72850-2C65-4282-80D0-D341E58A30D0}" destId="{477F24EB-3CB5-43A1-879E-40616DB9C896}" srcOrd="1" destOrd="0" presId="urn:microsoft.com/office/officeart/2005/8/layout/cycle2"/>
    <dgm:cxn modelId="{717E2FB9-4E79-4AAE-A1AD-D668FA7A7514}" type="presParOf" srcId="{477F24EB-3CB5-43A1-879E-40616DB9C896}" destId="{F05FABBD-6AB9-46BB-B770-922383E46EF0}" srcOrd="0" destOrd="0" presId="urn:microsoft.com/office/officeart/2005/8/layout/cycle2"/>
    <dgm:cxn modelId="{F24CFB11-ECEB-40CE-8F37-1E829335D3FF}" type="presParOf" srcId="{3BF72850-2C65-4282-80D0-D341E58A30D0}" destId="{7FB01439-3DE1-4FAC-803F-EB343BF5BA89}" srcOrd="2" destOrd="0" presId="urn:microsoft.com/office/officeart/2005/8/layout/cycle2"/>
    <dgm:cxn modelId="{081EE3F5-52F2-4566-A1BE-5C6A7C3EEDEE}" type="presParOf" srcId="{3BF72850-2C65-4282-80D0-D341E58A30D0}" destId="{7EF3351F-0637-4971-AA36-FCAFA50A8144}" srcOrd="3" destOrd="0" presId="urn:microsoft.com/office/officeart/2005/8/layout/cycle2"/>
    <dgm:cxn modelId="{61E444DB-C4ED-438E-9DA4-6C349D984826}" type="presParOf" srcId="{7EF3351F-0637-4971-AA36-FCAFA50A8144}" destId="{74BAFED0-DAA6-4943-90F1-E46B5B812C35}" srcOrd="0" destOrd="0" presId="urn:microsoft.com/office/officeart/2005/8/layout/cycle2"/>
    <dgm:cxn modelId="{ABF4FAC7-9CE5-4D50-A059-D934F4B59F63}" type="presParOf" srcId="{3BF72850-2C65-4282-80D0-D341E58A30D0}" destId="{AFE17245-11B8-4AD5-A047-DE644FDF70F4}" srcOrd="4" destOrd="0" presId="urn:microsoft.com/office/officeart/2005/8/layout/cycle2"/>
    <dgm:cxn modelId="{10666793-4156-4DB9-9BE5-08898B8D0AE3}" type="presParOf" srcId="{3BF72850-2C65-4282-80D0-D341E58A30D0}" destId="{DA0803B0-9D2A-4E0C-898A-EEC082238513}" srcOrd="5" destOrd="0" presId="urn:microsoft.com/office/officeart/2005/8/layout/cycle2"/>
    <dgm:cxn modelId="{4130893F-E4EB-4E4B-B930-C50EB4E4A71A}" type="presParOf" srcId="{DA0803B0-9D2A-4E0C-898A-EEC082238513}" destId="{220A79DD-9B6E-462D-84E0-4E24A7EFC65B}" srcOrd="0" destOrd="0" presId="urn:microsoft.com/office/officeart/2005/8/layout/cycle2"/>
    <dgm:cxn modelId="{0B92E3D5-A8AC-41D0-AD5B-B3664688098A}" type="presParOf" srcId="{3BF72850-2C65-4282-80D0-D341E58A30D0}" destId="{BF88AA6C-6EEC-4D48-BF9F-1BC32ACD91F2}" srcOrd="6" destOrd="0" presId="urn:microsoft.com/office/officeart/2005/8/layout/cycle2"/>
    <dgm:cxn modelId="{20C8267C-AB71-445D-A179-720189778805}" type="presParOf" srcId="{3BF72850-2C65-4282-80D0-D341E58A30D0}" destId="{F3C0754A-0B84-4C1F-AFDF-DBF5B646A121}" srcOrd="7" destOrd="0" presId="urn:microsoft.com/office/officeart/2005/8/layout/cycle2"/>
    <dgm:cxn modelId="{F5D33526-C988-414C-ADF0-1FFF9810E0DD}" type="presParOf" srcId="{F3C0754A-0B84-4C1F-AFDF-DBF5B646A121}" destId="{2827971F-36EE-4BA4-9457-A3097F5BCEE8}" srcOrd="0" destOrd="0" presId="urn:microsoft.com/office/officeart/2005/8/layout/cycle2"/>
    <dgm:cxn modelId="{0A1C29E3-31AD-4C00-B89C-61503F72D68F}" type="presParOf" srcId="{3BF72850-2C65-4282-80D0-D341E58A30D0}" destId="{F956B6B4-530A-45F7-BDE0-693661C5760D}" srcOrd="8" destOrd="0" presId="urn:microsoft.com/office/officeart/2005/8/layout/cycle2"/>
    <dgm:cxn modelId="{AFC6DFC9-3245-416C-AF06-3290E4FB8563}" type="presParOf" srcId="{3BF72850-2C65-4282-80D0-D341E58A30D0}" destId="{69A88818-1EFC-4F2F-8916-18940F4AE363}" srcOrd="9" destOrd="0" presId="urn:microsoft.com/office/officeart/2005/8/layout/cycle2"/>
    <dgm:cxn modelId="{A4E28D1E-9810-4F10-B007-92AE95767AD6}" type="presParOf" srcId="{69A88818-1EFC-4F2F-8916-18940F4AE363}" destId="{9BDB0019-FE2C-4D78-88D0-EAAE1A78B27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322178-F52B-422F-B3E0-2D6E082C70A2}" type="doc">
      <dgm:prSet loTypeId="urn:microsoft.com/office/officeart/2005/8/layout/matrix1" loCatId="matrix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7B903ED-F05B-43FC-B677-CA74DD7E5037}">
      <dgm:prSet phldrT="[Text]"/>
      <dgm:spPr/>
      <dgm:t>
        <a:bodyPr/>
        <a:lstStyle/>
        <a:p>
          <a:r>
            <a:rPr lang="sv-SE" b="1" dirty="0">
              <a:solidFill>
                <a:schemeClr val="tx2"/>
              </a:solidFill>
            </a:rPr>
            <a:t>Trafikförsörjnings-</a:t>
          </a:r>
        </a:p>
        <a:p>
          <a:r>
            <a:rPr lang="sv-SE" b="1" dirty="0">
              <a:solidFill>
                <a:schemeClr val="tx2"/>
              </a:solidFill>
            </a:rPr>
            <a:t>program</a:t>
          </a:r>
        </a:p>
        <a:p>
          <a:r>
            <a:rPr lang="sv-SE" b="1" dirty="0">
              <a:solidFill>
                <a:schemeClr val="tx2"/>
              </a:solidFill>
            </a:rPr>
            <a:t>2021-2030</a:t>
          </a:r>
        </a:p>
      </dgm:t>
    </dgm:pt>
    <dgm:pt modelId="{3BDFD883-ABFC-4C84-82C0-91A38141BC79}" type="parTrans" cxnId="{8ADBDAC4-24BA-4258-9869-9D65305B5815}">
      <dgm:prSet/>
      <dgm:spPr/>
      <dgm:t>
        <a:bodyPr/>
        <a:lstStyle/>
        <a:p>
          <a:endParaRPr lang="sv-SE"/>
        </a:p>
      </dgm:t>
    </dgm:pt>
    <dgm:pt modelId="{F3CFE9CE-E6B7-4DBC-92CA-25B1ED31F28D}" type="sibTrans" cxnId="{8ADBDAC4-24BA-4258-9869-9D65305B5815}">
      <dgm:prSet/>
      <dgm:spPr/>
      <dgm:t>
        <a:bodyPr/>
        <a:lstStyle/>
        <a:p>
          <a:endParaRPr lang="sv-SE"/>
        </a:p>
      </dgm:t>
    </dgm:pt>
    <dgm:pt modelId="{0937764F-29E7-47C2-B8DF-EB9C66EF9560}">
      <dgm:prSet phldrT="[Text]" custT="1"/>
      <dgm:spPr/>
      <dgm:t>
        <a:bodyPr/>
        <a:lstStyle/>
        <a:p>
          <a:r>
            <a:rPr lang="sv-SE" sz="1800" b="1" dirty="0"/>
            <a:t>Politisk referensgrupp</a:t>
          </a:r>
          <a:r>
            <a:rPr lang="sv-SE" sz="1400" dirty="0"/>
            <a:t>:</a:t>
          </a:r>
        </a:p>
        <a:p>
          <a:r>
            <a:rPr lang="sv-SE" sz="1600" dirty="0"/>
            <a:t>Kollektivtrafiknämndens presidium</a:t>
          </a:r>
        </a:p>
      </dgm:t>
    </dgm:pt>
    <dgm:pt modelId="{E724E960-4E2A-434B-B53E-8EDF3E3C8C8A}" type="parTrans" cxnId="{E6C722EC-1984-4A79-884B-2EF066C6844D}">
      <dgm:prSet/>
      <dgm:spPr/>
      <dgm:t>
        <a:bodyPr/>
        <a:lstStyle/>
        <a:p>
          <a:endParaRPr lang="sv-SE"/>
        </a:p>
      </dgm:t>
    </dgm:pt>
    <dgm:pt modelId="{BC6F68D1-0EA0-4F31-925C-52B85ADD4A8E}" type="sibTrans" cxnId="{E6C722EC-1984-4A79-884B-2EF066C6844D}">
      <dgm:prSet/>
      <dgm:spPr/>
      <dgm:t>
        <a:bodyPr/>
        <a:lstStyle/>
        <a:p>
          <a:endParaRPr lang="sv-SE"/>
        </a:p>
      </dgm:t>
    </dgm:pt>
    <dgm:pt modelId="{436420FC-688B-414A-813D-C357DC60DE5D}">
      <dgm:prSet phldrT="[Text]" custT="1"/>
      <dgm:spPr/>
      <dgm:t>
        <a:bodyPr/>
        <a:lstStyle/>
        <a:p>
          <a:endParaRPr lang="sv-SE" sz="1400" b="1" dirty="0"/>
        </a:p>
        <a:p>
          <a:endParaRPr lang="sv-SE" sz="1400" b="1" dirty="0"/>
        </a:p>
        <a:p>
          <a:r>
            <a:rPr lang="sv-SE" sz="1400" b="1" dirty="0"/>
            <a:t>Kommunal referensgrupp</a:t>
          </a:r>
          <a:r>
            <a:rPr lang="sv-SE" sz="1400" dirty="0"/>
            <a:t>:</a:t>
          </a:r>
        </a:p>
        <a:p>
          <a:r>
            <a:rPr lang="sv-SE" sz="1400" dirty="0"/>
            <a:t>Personer från </a:t>
          </a:r>
        </a:p>
        <a:p>
          <a:r>
            <a:rPr lang="sv-SE" sz="1400" dirty="0"/>
            <a:t>Norr till söder</a:t>
          </a:r>
        </a:p>
        <a:p>
          <a:r>
            <a:rPr lang="sv-SE" sz="1400" dirty="0"/>
            <a:t>Stad och land</a:t>
          </a:r>
        </a:p>
        <a:p>
          <a:r>
            <a:rPr lang="sv-SE" sz="1400" dirty="0"/>
            <a:t>Näringsliv</a:t>
          </a:r>
        </a:p>
        <a:p>
          <a:r>
            <a:rPr lang="sv-SE" sz="1400" dirty="0"/>
            <a:t>Trafikplanering</a:t>
          </a:r>
        </a:p>
        <a:p>
          <a:r>
            <a:rPr lang="sv-SE" sz="1400" dirty="0"/>
            <a:t>Stadsbyggnad</a:t>
          </a:r>
        </a:p>
      </dgm:t>
    </dgm:pt>
    <dgm:pt modelId="{01D0FD23-DCE2-4475-BFF0-945CB084A85D}" type="parTrans" cxnId="{B9228A64-2567-4D7A-83D9-AAC441CC282F}">
      <dgm:prSet/>
      <dgm:spPr/>
      <dgm:t>
        <a:bodyPr/>
        <a:lstStyle/>
        <a:p>
          <a:endParaRPr lang="sv-SE"/>
        </a:p>
      </dgm:t>
    </dgm:pt>
    <dgm:pt modelId="{3E4E335A-394E-41CF-B316-72249CFF8DD0}" type="sibTrans" cxnId="{B9228A64-2567-4D7A-83D9-AAC441CC282F}">
      <dgm:prSet/>
      <dgm:spPr/>
      <dgm:t>
        <a:bodyPr/>
        <a:lstStyle/>
        <a:p>
          <a:endParaRPr lang="sv-SE"/>
        </a:p>
      </dgm:t>
    </dgm:pt>
    <dgm:pt modelId="{B9CFE522-2370-4DCA-8104-5CB6FBAA26C8}">
      <dgm:prSet phldrT="[Text]"/>
      <dgm:spPr/>
      <dgm:t>
        <a:bodyPr/>
        <a:lstStyle/>
        <a:p>
          <a:r>
            <a:rPr lang="sv-SE" b="1" dirty="0"/>
            <a:t>Kollektivtrafikförvaltningens</a:t>
          </a:r>
        </a:p>
        <a:p>
          <a:r>
            <a:rPr lang="sv-SE" b="1" dirty="0"/>
            <a:t>styrgrupp</a:t>
          </a:r>
          <a:r>
            <a:rPr lang="sv-SE" dirty="0"/>
            <a:t>:</a:t>
          </a:r>
        </a:p>
        <a:p>
          <a:r>
            <a:rPr lang="sv-SE" dirty="0"/>
            <a:t>Förvaltningschef+avdelningschefer och en repr. från kommunala referensgruppen</a:t>
          </a:r>
        </a:p>
        <a:p>
          <a:endParaRPr lang="sv-SE" dirty="0"/>
        </a:p>
      </dgm:t>
    </dgm:pt>
    <dgm:pt modelId="{88716308-EACE-43B1-A0CF-D8545F0C4A34}" type="parTrans" cxnId="{6CDF3C4B-2088-4A9E-8B8F-ED704B6A9B85}">
      <dgm:prSet/>
      <dgm:spPr/>
      <dgm:t>
        <a:bodyPr/>
        <a:lstStyle/>
        <a:p>
          <a:endParaRPr lang="sv-SE"/>
        </a:p>
      </dgm:t>
    </dgm:pt>
    <dgm:pt modelId="{0054B37B-9355-42D7-8F84-8227D09C0E89}" type="sibTrans" cxnId="{6CDF3C4B-2088-4A9E-8B8F-ED704B6A9B85}">
      <dgm:prSet/>
      <dgm:spPr/>
      <dgm:t>
        <a:bodyPr/>
        <a:lstStyle/>
        <a:p>
          <a:endParaRPr lang="sv-SE"/>
        </a:p>
      </dgm:t>
    </dgm:pt>
    <dgm:pt modelId="{93093594-7A43-4D6A-ACC3-DB509835D359}">
      <dgm:prSet phldrT="[Text]" custT="1"/>
      <dgm:spPr/>
      <dgm:t>
        <a:bodyPr/>
        <a:lstStyle/>
        <a:p>
          <a:r>
            <a:rPr lang="sv-SE" sz="1700" b="1" dirty="0"/>
            <a:t>Kollektivtrafikförvaltningens</a:t>
          </a:r>
        </a:p>
        <a:p>
          <a:r>
            <a:rPr lang="sv-SE" sz="1700" b="1" dirty="0"/>
            <a:t>arbetsgrupp</a:t>
          </a:r>
          <a:r>
            <a:rPr lang="sv-SE" sz="1700" dirty="0"/>
            <a:t>:</a:t>
          </a:r>
        </a:p>
        <a:p>
          <a:r>
            <a:rPr lang="sv-SE" sz="1400" dirty="0"/>
            <a:t>Fyra personer för programarbetet</a:t>
          </a:r>
        </a:p>
        <a:p>
          <a:r>
            <a:rPr lang="sv-SE" sz="1400" dirty="0"/>
            <a:t>Plus en kommunikatör</a:t>
          </a:r>
        </a:p>
        <a:p>
          <a:r>
            <a:rPr lang="sv-SE" sz="1400" dirty="0"/>
            <a:t>Kommunrepresentant</a:t>
          </a:r>
        </a:p>
        <a:p>
          <a:endParaRPr lang="sv-SE" sz="1400" dirty="0"/>
        </a:p>
      </dgm:t>
    </dgm:pt>
    <dgm:pt modelId="{BF66FDAB-6CF0-4681-8DBD-378BBB446C85}" type="parTrans" cxnId="{773E9367-EEFF-4CE4-ACCC-29AE24D0D87E}">
      <dgm:prSet/>
      <dgm:spPr/>
      <dgm:t>
        <a:bodyPr/>
        <a:lstStyle/>
        <a:p>
          <a:endParaRPr lang="sv-SE"/>
        </a:p>
      </dgm:t>
    </dgm:pt>
    <dgm:pt modelId="{82DC8B3C-B394-4A18-86C1-4923DCB19959}" type="sibTrans" cxnId="{773E9367-EEFF-4CE4-ACCC-29AE24D0D87E}">
      <dgm:prSet/>
      <dgm:spPr/>
      <dgm:t>
        <a:bodyPr/>
        <a:lstStyle/>
        <a:p>
          <a:endParaRPr lang="sv-SE"/>
        </a:p>
      </dgm:t>
    </dgm:pt>
    <dgm:pt modelId="{C4B4D76E-D0F7-4156-8358-EB9BF7439D09}" type="pres">
      <dgm:prSet presAssocID="{F5322178-F52B-422F-B3E0-2D6E082C70A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8C97E036-278D-44EC-A73B-231259509657}" type="pres">
      <dgm:prSet presAssocID="{F5322178-F52B-422F-B3E0-2D6E082C70A2}" presName="matrix" presStyleCnt="0"/>
      <dgm:spPr/>
    </dgm:pt>
    <dgm:pt modelId="{DCC32228-23AC-49FF-B915-02215A79D4BD}" type="pres">
      <dgm:prSet presAssocID="{F5322178-F52B-422F-B3E0-2D6E082C70A2}" presName="tile1" presStyleLbl="node1" presStyleIdx="0" presStyleCnt="4"/>
      <dgm:spPr/>
      <dgm:t>
        <a:bodyPr/>
        <a:lstStyle/>
        <a:p>
          <a:endParaRPr lang="sv-SE"/>
        </a:p>
      </dgm:t>
    </dgm:pt>
    <dgm:pt modelId="{2DDFA165-E2EC-4856-9FAB-B5F6A349EAD6}" type="pres">
      <dgm:prSet presAssocID="{F5322178-F52B-422F-B3E0-2D6E082C70A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CC19D9A-CF37-4673-ACB2-DB3DB8CA1438}" type="pres">
      <dgm:prSet presAssocID="{F5322178-F52B-422F-B3E0-2D6E082C70A2}" presName="tile2" presStyleLbl="node1" presStyleIdx="1" presStyleCnt="4" custLinFactNeighborX="16"/>
      <dgm:spPr/>
      <dgm:t>
        <a:bodyPr/>
        <a:lstStyle/>
        <a:p>
          <a:endParaRPr lang="sv-SE"/>
        </a:p>
      </dgm:t>
    </dgm:pt>
    <dgm:pt modelId="{FE2D9CF8-0FD8-4268-8612-6314A981E6E2}" type="pres">
      <dgm:prSet presAssocID="{F5322178-F52B-422F-B3E0-2D6E082C70A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F839ABD-0951-4016-A620-58F7B223097E}" type="pres">
      <dgm:prSet presAssocID="{F5322178-F52B-422F-B3E0-2D6E082C70A2}" presName="tile3" presStyleLbl="node1" presStyleIdx="2" presStyleCnt="4"/>
      <dgm:spPr/>
      <dgm:t>
        <a:bodyPr/>
        <a:lstStyle/>
        <a:p>
          <a:endParaRPr lang="sv-SE"/>
        </a:p>
      </dgm:t>
    </dgm:pt>
    <dgm:pt modelId="{3FF65042-A257-4FF1-AB91-D75975EF8D3D}" type="pres">
      <dgm:prSet presAssocID="{F5322178-F52B-422F-B3E0-2D6E082C70A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4FF8B01-C92B-48BC-A4B2-CEEB80537B72}" type="pres">
      <dgm:prSet presAssocID="{F5322178-F52B-422F-B3E0-2D6E082C70A2}" presName="tile4" presStyleLbl="node1" presStyleIdx="3" presStyleCnt="4"/>
      <dgm:spPr/>
      <dgm:t>
        <a:bodyPr/>
        <a:lstStyle/>
        <a:p>
          <a:endParaRPr lang="sv-SE"/>
        </a:p>
      </dgm:t>
    </dgm:pt>
    <dgm:pt modelId="{23882231-678B-4D08-BC24-0435479660E8}" type="pres">
      <dgm:prSet presAssocID="{F5322178-F52B-422F-B3E0-2D6E082C70A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CA7E343-1D71-41C8-82E5-363CAD502D54}" type="pres">
      <dgm:prSet presAssocID="{F5322178-F52B-422F-B3E0-2D6E082C70A2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sv-SE"/>
        </a:p>
      </dgm:t>
    </dgm:pt>
  </dgm:ptLst>
  <dgm:cxnLst>
    <dgm:cxn modelId="{38970F84-516D-4E92-BB3D-D927CF65E097}" type="presOf" srcId="{93093594-7A43-4D6A-ACC3-DB509835D359}" destId="{14FF8B01-C92B-48BC-A4B2-CEEB80537B72}" srcOrd="0" destOrd="0" presId="urn:microsoft.com/office/officeart/2005/8/layout/matrix1"/>
    <dgm:cxn modelId="{E5FF8EC3-AE4B-425B-B8C4-841223C64120}" type="presOf" srcId="{0937764F-29E7-47C2-B8DF-EB9C66EF9560}" destId="{DCC32228-23AC-49FF-B915-02215A79D4BD}" srcOrd="0" destOrd="0" presId="urn:microsoft.com/office/officeart/2005/8/layout/matrix1"/>
    <dgm:cxn modelId="{C706A5B4-1CBC-45FF-804D-00227D743735}" type="presOf" srcId="{436420FC-688B-414A-813D-C357DC60DE5D}" destId="{FE2D9CF8-0FD8-4268-8612-6314A981E6E2}" srcOrd="1" destOrd="0" presId="urn:microsoft.com/office/officeart/2005/8/layout/matrix1"/>
    <dgm:cxn modelId="{8ADBDAC4-24BA-4258-9869-9D65305B5815}" srcId="{F5322178-F52B-422F-B3E0-2D6E082C70A2}" destId="{37B903ED-F05B-43FC-B677-CA74DD7E5037}" srcOrd="0" destOrd="0" parTransId="{3BDFD883-ABFC-4C84-82C0-91A38141BC79}" sibTransId="{F3CFE9CE-E6B7-4DBC-92CA-25B1ED31F28D}"/>
    <dgm:cxn modelId="{773E9367-EEFF-4CE4-ACCC-29AE24D0D87E}" srcId="{37B903ED-F05B-43FC-B677-CA74DD7E5037}" destId="{93093594-7A43-4D6A-ACC3-DB509835D359}" srcOrd="3" destOrd="0" parTransId="{BF66FDAB-6CF0-4681-8DBD-378BBB446C85}" sibTransId="{82DC8B3C-B394-4A18-86C1-4923DCB19959}"/>
    <dgm:cxn modelId="{B9699831-4C0D-4B6A-B09D-15677653CE0F}" type="presOf" srcId="{B9CFE522-2370-4DCA-8104-5CB6FBAA26C8}" destId="{3FF65042-A257-4FF1-AB91-D75975EF8D3D}" srcOrd="1" destOrd="0" presId="urn:microsoft.com/office/officeart/2005/8/layout/matrix1"/>
    <dgm:cxn modelId="{00DDEB4D-A878-4290-A469-A79069B0E342}" type="presOf" srcId="{37B903ED-F05B-43FC-B677-CA74DD7E5037}" destId="{5CA7E343-1D71-41C8-82E5-363CAD502D54}" srcOrd="0" destOrd="0" presId="urn:microsoft.com/office/officeart/2005/8/layout/matrix1"/>
    <dgm:cxn modelId="{9C386D64-3612-4FA7-ABE4-BA90B3AAF221}" type="presOf" srcId="{F5322178-F52B-422F-B3E0-2D6E082C70A2}" destId="{C4B4D76E-D0F7-4156-8358-EB9BF7439D09}" srcOrd="0" destOrd="0" presId="urn:microsoft.com/office/officeart/2005/8/layout/matrix1"/>
    <dgm:cxn modelId="{6CDF3C4B-2088-4A9E-8B8F-ED704B6A9B85}" srcId="{37B903ED-F05B-43FC-B677-CA74DD7E5037}" destId="{B9CFE522-2370-4DCA-8104-5CB6FBAA26C8}" srcOrd="2" destOrd="0" parTransId="{88716308-EACE-43B1-A0CF-D8545F0C4A34}" sibTransId="{0054B37B-9355-42D7-8F84-8227D09C0E89}"/>
    <dgm:cxn modelId="{E6C722EC-1984-4A79-884B-2EF066C6844D}" srcId="{37B903ED-F05B-43FC-B677-CA74DD7E5037}" destId="{0937764F-29E7-47C2-B8DF-EB9C66EF9560}" srcOrd="0" destOrd="0" parTransId="{E724E960-4E2A-434B-B53E-8EDF3E3C8C8A}" sibTransId="{BC6F68D1-0EA0-4F31-925C-52B85ADD4A8E}"/>
    <dgm:cxn modelId="{24354418-0A1D-416F-A3FA-ADF8B4B3E088}" type="presOf" srcId="{0937764F-29E7-47C2-B8DF-EB9C66EF9560}" destId="{2DDFA165-E2EC-4856-9FAB-B5F6A349EAD6}" srcOrd="1" destOrd="0" presId="urn:microsoft.com/office/officeart/2005/8/layout/matrix1"/>
    <dgm:cxn modelId="{79DBB7E3-DACE-4018-A8BB-2D968C4E51F2}" type="presOf" srcId="{93093594-7A43-4D6A-ACC3-DB509835D359}" destId="{23882231-678B-4D08-BC24-0435479660E8}" srcOrd="1" destOrd="0" presId="urn:microsoft.com/office/officeart/2005/8/layout/matrix1"/>
    <dgm:cxn modelId="{B9228A64-2567-4D7A-83D9-AAC441CC282F}" srcId="{37B903ED-F05B-43FC-B677-CA74DD7E5037}" destId="{436420FC-688B-414A-813D-C357DC60DE5D}" srcOrd="1" destOrd="0" parTransId="{01D0FD23-DCE2-4475-BFF0-945CB084A85D}" sibTransId="{3E4E335A-394E-41CF-B316-72249CFF8DD0}"/>
    <dgm:cxn modelId="{49F16D01-FC55-4510-8AAD-C490DF2FF385}" type="presOf" srcId="{436420FC-688B-414A-813D-C357DC60DE5D}" destId="{CCC19D9A-CF37-4673-ACB2-DB3DB8CA1438}" srcOrd="0" destOrd="0" presId="urn:microsoft.com/office/officeart/2005/8/layout/matrix1"/>
    <dgm:cxn modelId="{8FCFA907-3B71-44D5-B532-5FF3863EC183}" type="presOf" srcId="{B9CFE522-2370-4DCA-8104-5CB6FBAA26C8}" destId="{BF839ABD-0951-4016-A620-58F7B223097E}" srcOrd="0" destOrd="0" presId="urn:microsoft.com/office/officeart/2005/8/layout/matrix1"/>
    <dgm:cxn modelId="{FF12422A-C2EC-4F02-8684-83CC54CBF293}" type="presParOf" srcId="{C4B4D76E-D0F7-4156-8358-EB9BF7439D09}" destId="{8C97E036-278D-44EC-A73B-231259509657}" srcOrd="0" destOrd="0" presId="urn:microsoft.com/office/officeart/2005/8/layout/matrix1"/>
    <dgm:cxn modelId="{F61D8F79-81CF-470B-BE1B-F20CDE3E2086}" type="presParOf" srcId="{8C97E036-278D-44EC-A73B-231259509657}" destId="{DCC32228-23AC-49FF-B915-02215A79D4BD}" srcOrd="0" destOrd="0" presId="urn:microsoft.com/office/officeart/2005/8/layout/matrix1"/>
    <dgm:cxn modelId="{37E830DE-2331-425B-AD85-DF77A7D9BDDB}" type="presParOf" srcId="{8C97E036-278D-44EC-A73B-231259509657}" destId="{2DDFA165-E2EC-4856-9FAB-B5F6A349EAD6}" srcOrd="1" destOrd="0" presId="urn:microsoft.com/office/officeart/2005/8/layout/matrix1"/>
    <dgm:cxn modelId="{C8244204-4EAA-42D1-AC81-FDBDB177403A}" type="presParOf" srcId="{8C97E036-278D-44EC-A73B-231259509657}" destId="{CCC19D9A-CF37-4673-ACB2-DB3DB8CA1438}" srcOrd="2" destOrd="0" presId="urn:microsoft.com/office/officeart/2005/8/layout/matrix1"/>
    <dgm:cxn modelId="{033AD24C-10A5-4138-B0DB-28C194EB1EB2}" type="presParOf" srcId="{8C97E036-278D-44EC-A73B-231259509657}" destId="{FE2D9CF8-0FD8-4268-8612-6314A981E6E2}" srcOrd="3" destOrd="0" presId="urn:microsoft.com/office/officeart/2005/8/layout/matrix1"/>
    <dgm:cxn modelId="{B93BDC1E-C866-4B2E-8E4E-AF87B07C3653}" type="presParOf" srcId="{8C97E036-278D-44EC-A73B-231259509657}" destId="{BF839ABD-0951-4016-A620-58F7B223097E}" srcOrd="4" destOrd="0" presId="urn:microsoft.com/office/officeart/2005/8/layout/matrix1"/>
    <dgm:cxn modelId="{487D9D74-DBB4-45A5-AEF1-389B9C695E85}" type="presParOf" srcId="{8C97E036-278D-44EC-A73B-231259509657}" destId="{3FF65042-A257-4FF1-AB91-D75975EF8D3D}" srcOrd="5" destOrd="0" presId="urn:microsoft.com/office/officeart/2005/8/layout/matrix1"/>
    <dgm:cxn modelId="{F6C810B7-6BC3-46DE-ADCF-6AC90056D180}" type="presParOf" srcId="{8C97E036-278D-44EC-A73B-231259509657}" destId="{14FF8B01-C92B-48BC-A4B2-CEEB80537B72}" srcOrd="6" destOrd="0" presId="urn:microsoft.com/office/officeart/2005/8/layout/matrix1"/>
    <dgm:cxn modelId="{56D95436-8C08-4638-8AC6-CF652B9791A8}" type="presParOf" srcId="{8C97E036-278D-44EC-A73B-231259509657}" destId="{23882231-678B-4D08-BC24-0435479660E8}" srcOrd="7" destOrd="0" presId="urn:microsoft.com/office/officeart/2005/8/layout/matrix1"/>
    <dgm:cxn modelId="{24826CA3-ACCC-4E06-A465-6DD84AE21B4F}" type="presParOf" srcId="{C4B4D76E-D0F7-4156-8358-EB9BF7439D09}" destId="{5CA7E343-1D71-41C8-82E5-363CAD502D5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5BD11-C0CC-4B90-86D7-1A145C423298}">
      <dsp:nvSpPr>
        <dsp:cNvPr id="0" name=""/>
        <dsp:cNvSpPr/>
      </dsp:nvSpPr>
      <dsp:spPr>
        <a:xfrm>
          <a:off x="4479661" y="-124766"/>
          <a:ext cx="2534722" cy="24656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sv-SE" sz="1200" kern="1200" dirty="0"/>
            <a:t>Lagar och föreskrifter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Nationell plan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200" kern="1200" dirty="0"/>
            <a:t>Länsplan för transportinfrastruktur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200" kern="1200" dirty="0"/>
            <a:t>RUS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Trafikverkets framtidsstudier för transportsektorn</a:t>
          </a:r>
        </a:p>
      </dsp:txBody>
      <dsp:txXfrm>
        <a:off x="4850862" y="236316"/>
        <a:ext cx="1792320" cy="1743457"/>
      </dsp:txXfrm>
    </dsp:sp>
    <dsp:sp modelId="{477F24EB-3CB5-43A1-879E-40616DB9C896}">
      <dsp:nvSpPr>
        <dsp:cNvPr id="0" name=""/>
        <dsp:cNvSpPr/>
      </dsp:nvSpPr>
      <dsp:spPr>
        <a:xfrm rot="1658250">
          <a:off x="6958234" y="1492571"/>
          <a:ext cx="306614" cy="6599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900" kern="1200"/>
        </a:p>
      </dsp:txBody>
      <dsp:txXfrm>
        <a:off x="6963482" y="1603221"/>
        <a:ext cx="214630" cy="395956"/>
      </dsp:txXfrm>
    </dsp:sp>
    <dsp:sp modelId="{7FB01439-3DE1-4FAC-803F-EB343BF5BA89}">
      <dsp:nvSpPr>
        <dsp:cNvPr id="0" name=""/>
        <dsp:cNvSpPr/>
      </dsp:nvSpPr>
      <dsp:spPr>
        <a:xfrm>
          <a:off x="7210402" y="1274379"/>
          <a:ext cx="2723490" cy="26259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Kommunala visioner och ÖP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100" kern="1200" dirty="0"/>
        </a:p>
      </dsp:txBody>
      <dsp:txXfrm>
        <a:off x="7609248" y="1658936"/>
        <a:ext cx="1925798" cy="1856805"/>
      </dsp:txXfrm>
    </dsp:sp>
    <dsp:sp modelId="{7EF3351F-0637-4971-AA36-FCAFA50A8144}">
      <dsp:nvSpPr>
        <dsp:cNvPr id="0" name=""/>
        <dsp:cNvSpPr/>
      </dsp:nvSpPr>
      <dsp:spPr>
        <a:xfrm rot="6818571">
          <a:off x="7786535" y="3714583"/>
          <a:ext cx="295351" cy="6599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900" kern="1200"/>
        </a:p>
      </dsp:txBody>
      <dsp:txXfrm rot="10800000">
        <a:off x="7848604" y="3805984"/>
        <a:ext cx="206746" cy="395956"/>
      </dsp:txXfrm>
    </dsp:sp>
    <dsp:sp modelId="{AFE17245-11B8-4AD5-A047-DE644FDF70F4}">
      <dsp:nvSpPr>
        <dsp:cNvPr id="0" name=""/>
        <dsp:cNvSpPr/>
      </dsp:nvSpPr>
      <dsp:spPr>
        <a:xfrm>
          <a:off x="6003231" y="4205841"/>
          <a:ext cx="2609064" cy="25393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Dialoger med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Kommuner och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Trafikverket, Länsstyrelsen, tillväxtverket, Kommuner, RUF,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5 angränsande län, allmänhet, Pensionärsorg, patientföreningar, skolelever, studenter, trafikföretag, Visit Dalarna, mellansvenska handelskammaren </a:t>
          </a:r>
          <a:r>
            <a:rPr lang="sv-SE" sz="1100" kern="1200" dirty="0" err="1"/>
            <a:t>mfl</a:t>
          </a:r>
          <a:endParaRPr lang="sv-SE" sz="1100" kern="1200" dirty="0"/>
        </a:p>
      </dsp:txBody>
      <dsp:txXfrm>
        <a:off x="6385320" y="4577718"/>
        <a:ext cx="1844886" cy="1795583"/>
      </dsp:txXfrm>
    </dsp:sp>
    <dsp:sp modelId="{DA0803B0-9D2A-4E0C-898A-EEC082238513}">
      <dsp:nvSpPr>
        <dsp:cNvPr id="0" name=""/>
        <dsp:cNvSpPr/>
      </dsp:nvSpPr>
      <dsp:spPr>
        <a:xfrm rot="10844117">
          <a:off x="5628786" y="5125698"/>
          <a:ext cx="264701" cy="6599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900" kern="1200"/>
        </a:p>
      </dsp:txBody>
      <dsp:txXfrm rot="10800000">
        <a:off x="5708193" y="5258193"/>
        <a:ext cx="185291" cy="395956"/>
      </dsp:txXfrm>
    </dsp:sp>
    <dsp:sp modelId="{BF88AA6C-6EEC-4D48-BF9F-1BC32ACD91F2}">
      <dsp:nvSpPr>
        <dsp:cNvPr id="0" name=""/>
        <dsp:cNvSpPr/>
      </dsp:nvSpPr>
      <dsp:spPr>
        <a:xfrm>
          <a:off x="2893314" y="4159165"/>
          <a:ext cx="2610746" cy="25528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Omsätta lagkrav, politiska samhällsmål  och lokala behov till åtgärder vi kan göra i kollektivtrafiken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SKB, BKA och SEB för att programmet inte ska missgynna svaga grupper </a:t>
          </a:r>
        </a:p>
      </dsp:txBody>
      <dsp:txXfrm>
        <a:off x="3275649" y="4533027"/>
        <a:ext cx="1846076" cy="1805163"/>
      </dsp:txXfrm>
    </dsp:sp>
    <dsp:sp modelId="{F3C0754A-0B84-4C1F-AFDF-DBF5B646A121}">
      <dsp:nvSpPr>
        <dsp:cNvPr id="0" name=""/>
        <dsp:cNvSpPr/>
      </dsp:nvSpPr>
      <dsp:spPr>
        <a:xfrm rot="15019618">
          <a:off x="3583352" y="3703923"/>
          <a:ext cx="228379" cy="6599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900" kern="1200"/>
        </a:p>
      </dsp:txBody>
      <dsp:txXfrm rot="10800000">
        <a:off x="3629142" y="3868165"/>
        <a:ext cx="159865" cy="395956"/>
      </dsp:txXfrm>
    </dsp:sp>
    <dsp:sp modelId="{F956B6B4-530A-45F7-BDE0-693661C5760D}">
      <dsp:nvSpPr>
        <dsp:cNvPr id="0" name=""/>
        <dsp:cNvSpPr/>
      </dsp:nvSpPr>
      <dsp:spPr>
        <a:xfrm>
          <a:off x="1975362" y="1400751"/>
          <a:ext cx="2455199" cy="24995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/>
            <a:t>10 årigt program med strategier som stödjer nationella och regionala mål genom kollektivtrafiksatsningar.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err="1"/>
            <a:t>Aktualitetsprövas</a:t>
          </a:r>
          <a:r>
            <a:rPr lang="sv-SE" sz="1100" kern="1200" dirty="0"/>
            <a:t> efter 4 år. </a:t>
          </a:r>
        </a:p>
      </dsp:txBody>
      <dsp:txXfrm>
        <a:off x="2334918" y="1766801"/>
        <a:ext cx="1736087" cy="1767446"/>
      </dsp:txXfrm>
    </dsp:sp>
    <dsp:sp modelId="{69A88818-1EFC-4F2F-8916-18940F4AE363}">
      <dsp:nvSpPr>
        <dsp:cNvPr id="0" name=""/>
        <dsp:cNvSpPr/>
      </dsp:nvSpPr>
      <dsp:spPr>
        <a:xfrm rot="19726278">
          <a:off x="4330139" y="1559395"/>
          <a:ext cx="256473" cy="6599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900" kern="1200"/>
        </a:p>
      </dsp:txBody>
      <dsp:txXfrm>
        <a:off x="4335713" y="1711325"/>
        <a:ext cx="179531" cy="3959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C32228-23AC-49FF-B915-02215A79D4BD}">
      <dsp:nvSpPr>
        <dsp:cNvPr id="0" name=""/>
        <dsp:cNvSpPr/>
      </dsp:nvSpPr>
      <dsp:spPr>
        <a:xfrm rot="16200000">
          <a:off x="685442" y="-685442"/>
          <a:ext cx="2562569" cy="393345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b="1" kern="1200" dirty="0"/>
            <a:t>Politisk referensgrupp</a:t>
          </a:r>
          <a:r>
            <a:rPr lang="sv-SE" sz="1400" kern="1200" dirty="0"/>
            <a:t>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/>
            <a:t>Kollektivtrafiknämndens presidium</a:t>
          </a:r>
        </a:p>
      </dsp:txBody>
      <dsp:txXfrm rot="5400000">
        <a:off x="0" y="0"/>
        <a:ext cx="3933455" cy="1921927"/>
      </dsp:txXfrm>
    </dsp:sp>
    <dsp:sp modelId="{CCC19D9A-CF37-4673-ACB2-DB3DB8CA1438}">
      <dsp:nvSpPr>
        <dsp:cNvPr id="0" name=""/>
        <dsp:cNvSpPr/>
      </dsp:nvSpPr>
      <dsp:spPr>
        <a:xfrm>
          <a:off x="3933455" y="0"/>
          <a:ext cx="3933455" cy="256256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400" b="1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400" b="1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b="1" kern="1200" dirty="0"/>
            <a:t>Kommunal referensgrupp</a:t>
          </a:r>
          <a:r>
            <a:rPr lang="sv-SE" sz="1400" kern="1200" dirty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Personer från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Norr till söder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Stad och land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Näringsliv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Trafikplanering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Stadsbyggnad</a:t>
          </a:r>
        </a:p>
      </dsp:txBody>
      <dsp:txXfrm>
        <a:off x="3933455" y="0"/>
        <a:ext cx="3933455" cy="1921927"/>
      </dsp:txXfrm>
    </dsp:sp>
    <dsp:sp modelId="{BF839ABD-0951-4016-A620-58F7B223097E}">
      <dsp:nvSpPr>
        <dsp:cNvPr id="0" name=""/>
        <dsp:cNvSpPr/>
      </dsp:nvSpPr>
      <dsp:spPr>
        <a:xfrm rot="10800000">
          <a:off x="0" y="2562569"/>
          <a:ext cx="3933455" cy="256256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b="1" kern="1200" dirty="0"/>
            <a:t>Kollektivtrafikförvaltningens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b="1" kern="1200" dirty="0"/>
            <a:t>styrgrupp</a:t>
          </a:r>
          <a:r>
            <a:rPr lang="sv-SE" sz="1700" kern="1200" dirty="0"/>
            <a:t>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/>
            <a:t>Förvaltningschef+avdelningschefer och en repr. från kommunala referensgruppen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700" kern="1200" dirty="0"/>
        </a:p>
      </dsp:txBody>
      <dsp:txXfrm rot="10800000">
        <a:off x="0" y="3203211"/>
        <a:ext cx="3933455" cy="1921927"/>
      </dsp:txXfrm>
    </dsp:sp>
    <dsp:sp modelId="{14FF8B01-C92B-48BC-A4B2-CEEB80537B72}">
      <dsp:nvSpPr>
        <dsp:cNvPr id="0" name=""/>
        <dsp:cNvSpPr/>
      </dsp:nvSpPr>
      <dsp:spPr>
        <a:xfrm rot="5400000">
          <a:off x="4618898" y="1877126"/>
          <a:ext cx="2562569" cy="393345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b="1" kern="1200" dirty="0"/>
            <a:t>Kollektivtrafikförvaltningens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b="1" kern="1200" dirty="0"/>
            <a:t>arbetsgrupp</a:t>
          </a:r>
          <a:r>
            <a:rPr lang="sv-SE" sz="1700" kern="1200" dirty="0"/>
            <a:t>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Fyra personer för programarbetet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Plus en kommunikatör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/>
            <a:t>Kommunrepresentant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400" kern="1200" dirty="0"/>
        </a:p>
      </dsp:txBody>
      <dsp:txXfrm rot="-5400000">
        <a:off x="3933455" y="3203211"/>
        <a:ext cx="3933455" cy="1921927"/>
      </dsp:txXfrm>
    </dsp:sp>
    <dsp:sp modelId="{5CA7E343-1D71-41C8-82E5-363CAD502D54}">
      <dsp:nvSpPr>
        <dsp:cNvPr id="0" name=""/>
        <dsp:cNvSpPr/>
      </dsp:nvSpPr>
      <dsp:spPr>
        <a:xfrm>
          <a:off x="2753418" y="1921927"/>
          <a:ext cx="2360073" cy="128128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b="1" kern="1200" dirty="0">
              <a:solidFill>
                <a:schemeClr val="tx2"/>
              </a:solidFill>
            </a:rPr>
            <a:t>Trafikförsörjnings-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b="1" kern="1200" dirty="0">
              <a:solidFill>
                <a:schemeClr val="tx2"/>
              </a:solidFill>
            </a:rPr>
            <a:t>program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b="1" kern="1200" dirty="0">
              <a:solidFill>
                <a:schemeClr val="tx2"/>
              </a:solidFill>
            </a:rPr>
            <a:t>2021-2030</a:t>
          </a:r>
        </a:p>
      </dsp:txBody>
      <dsp:txXfrm>
        <a:off x="2815965" y="1984474"/>
        <a:ext cx="2234979" cy="1156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2019-09-24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2019-09-24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dirty="0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76275" y="410701"/>
            <a:ext cx="10620375" cy="32418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dirty="0"/>
              <a:t>Ett nytt </a:t>
            </a:r>
            <a:br>
              <a:rPr lang="sv-SE" dirty="0"/>
            </a:br>
            <a:r>
              <a:rPr lang="sv-SE" dirty="0"/>
              <a:t>Trafikförsörjningsprogram</a:t>
            </a:r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06F604C2-EF5C-4584-B2E5-FF1BC6C4B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62425"/>
            <a:ext cx="9144000" cy="1790699"/>
          </a:xfrm>
        </p:spPr>
        <p:txBody>
          <a:bodyPr/>
          <a:lstStyle/>
          <a:p>
            <a:r>
              <a:rPr lang="sv-SE" dirty="0"/>
              <a:t>Kollektivtrafikförvaltningen</a:t>
            </a:r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0D3C877-B1B4-4EE8-9D15-CF8ED96B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674-6AB9-4668-8AED-4226128661A6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6FAC957-27A3-4B8F-BF49-3B783A3B9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7EA8A28-A7D6-4E16-BC13-617FF554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E2CAB8D4-A934-4FFF-BBB9-968BFB7BCE5A}"/>
              </a:ext>
            </a:extLst>
          </p:cNvPr>
          <p:cNvSpPr txBox="1">
            <a:spLocks/>
          </p:cNvSpPr>
          <p:nvPr/>
        </p:nvSpPr>
        <p:spPr>
          <a:xfrm>
            <a:off x="1590675" y="1295400"/>
            <a:ext cx="9144000" cy="356235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 dirty="0"/>
          </a:p>
          <a:p>
            <a:pPr marL="0" indent="0" algn="ctr">
              <a:lnSpc>
                <a:spcPct val="170000"/>
              </a:lnSpc>
              <a:buNone/>
            </a:pPr>
            <a:r>
              <a:rPr lang="sv-SE" sz="7600" dirty="0"/>
              <a:t>En regional plan för kollektivtrafiken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sv-SE" sz="7600" dirty="0"/>
              <a:t>För medborgare, besökare och näringsliv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sv-SE" sz="7600" dirty="0"/>
              <a:t>För en stärkt regional utveckling</a:t>
            </a:r>
          </a:p>
        </p:txBody>
      </p:sp>
    </p:spTree>
    <p:extLst>
      <p:ext uri="{BB962C8B-B14F-4D97-AF65-F5344CB8AC3E}">
        <p14:creationId xmlns:p14="http://schemas.microsoft.com/office/powerpoint/2010/main" val="232066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AB13DE2-19AC-42D0-B975-8C988F62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674-6AB9-4668-8AED-4226128661A6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2B57BEB-422D-4B9F-809F-783179E2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17FA0CA-17FB-441B-8D20-736660FEB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D326A42-27FE-46BB-93B3-C9760B841D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44044"/>
            <a:ext cx="4585420" cy="2256152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655FA5CA-D6A0-477B-B125-2C36A467B979}"/>
              </a:ext>
            </a:extLst>
          </p:cNvPr>
          <p:cNvSpPr txBox="1"/>
          <p:nvPr/>
        </p:nvSpPr>
        <p:spPr>
          <a:xfrm>
            <a:off x="1475391" y="850261"/>
            <a:ext cx="9533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Kollektivtrafikförvaltingens två varumärken: Dalatrafik och Tåg i Bergslagen TiB</a:t>
            </a:r>
          </a:p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5B9B078-DD41-4363-AC27-E29488D9B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459" y="1844044"/>
            <a:ext cx="4711831" cy="2256153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1997B617-727E-4B93-923F-DB825DAD3831}"/>
              </a:ext>
            </a:extLst>
          </p:cNvPr>
          <p:cNvSpPr/>
          <p:nvPr/>
        </p:nvSpPr>
        <p:spPr>
          <a:xfrm>
            <a:off x="858459" y="3447374"/>
            <a:ext cx="994095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200" dirty="0"/>
              <a:t/>
            </a:r>
            <a:br>
              <a:rPr lang="sv-SE" sz="3200" dirty="0"/>
            </a:br>
            <a:endParaRPr lang="sv-SE" sz="3200" dirty="0"/>
          </a:p>
          <a:p>
            <a:pPr algn="ctr"/>
            <a:r>
              <a:rPr lang="sv-SE" sz="3200" dirty="0"/>
              <a:t/>
            </a:r>
            <a:br>
              <a:rPr lang="sv-SE" sz="3200" dirty="0"/>
            </a:br>
            <a:r>
              <a:rPr lang="sv-SE" sz="2800" dirty="0"/>
              <a:t>En vision, inte en prognos!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4117931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8DB29A-1CEA-486C-BD3A-F3F2CAC61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trafikförsörjningsprogrammet?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D35AEB-C309-4FE3-B506-20AA0D2ED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128669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sv-SE" sz="6400" dirty="0"/>
              <a:t>Programmet är kollektivtrafikförvaltningens högsta styrande dokument och nämndens plan för kollektivtrafiken i ett kort och medellångt perspektiv</a:t>
            </a:r>
          </a:p>
          <a:p>
            <a:pPr marL="0" indent="0">
              <a:buNone/>
            </a:pPr>
            <a:endParaRPr lang="sv-SE" sz="6400" dirty="0"/>
          </a:p>
          <a:p>
            <a:pPr marL="0" indent="0">
              <a:buNone/>
            </a:pPr>
            <a:r>
              <a:rPr lang="sv-SE" sz="6400" dirty="0"/>
              <a:t>Programmet är en politisk vision, inte en tjänstemannaprognos!</a:t>
            </a:r>
          </a:p>
          <a:p>
            <a:pPr marL="0" indent="0">
              <a:buNone/>
            </a:pPr>
            <a:endParaRPr lang="sv-SE" sz="6400" dirty="0"/>
          </a:p>
          <a:p>
            <a:pPr marL="0" indent="0">
              <a:lnSpc>
                <a:spcPct val="170000"/>
              </a:lnSpc>
              <a:buNone/>
            </a:pPr>
            <a:r>
              <a:rPr lang="sv-SE" sz="6400" dirty="0"/>
              <a:t>Programmet är underställt och ska stödja målen i Nationella transportplanen, länsplan för regional transportinfrastruktur samt Dalastrategin (Regional utvecklingsstrategi, RUS)</a:t>
            </a:r>
          </a:p>
          <a:p>
            <a:pPr marL="0" indent="0">
              <a:lnSpc>
                <a:spcPct val="170000"/>
              </a:lnSpc>
              <a:buNone/>
            </a:pPr>
            <a:endParaRPr lang="sv-SE" sz="64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840163-3A53-42DC-9DA0-C586603A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A21893-1208-4D99-9B4A-A9A7C0923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1F5BE9-7377-44C7-8BFB-6195D614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49FD93D2-66B3-4875-A3F0-3D5945DD4D50}"/>
              </a:ext>
            </a:extLst>
          </p:cNvPr>
          <p:cNvSpPr txBox="1">
            <a:spLocks/>
          </p:cNvSpPr>
          <p:nvPr/>
        </p:nvSpPr>
        <p:spPr>
          <a:xfrm>
            <a:off x="410547" y="4214450"/>
            <a:ext cx="10619402" cy="1210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/>
              <a:t>Giltighet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E12EC9E2-FF2F-4215-BF56-2C0DE6582F79}"/>
              </a:ext>
            </a:extLst>
          </p:cNvPr>
          <p:cNvSpPr txBox="1">
            <a:spLocks/>
          </p:cNvSpPr>
          <p:nvPr/>
        </p:nvSpPr>
        <p:spPr>
          <a:xfrm>
            <a:off x="410547" y="5033393"/>
            <a:ext cx="11370906" cy="1453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sv-SE" sz="1600" dirty="0"/>
              <a:t>Programmets giltighetstid är 2021 och 10 år.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0812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8EB473DA-29C5-442A-AE42-0FD8319606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954306"/>
              </p:ext>
            </p:extLst>
          </p:nvPr>
        </p:nvGraphicFramePr>
        <p:xfrm>
          <a:off x="410548" y="145953"/>
          <a:ext cx="11812772" cy="6475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1617184C-D37A-4B05-A963-54467F2384C8}"/>
              </a:ext>
            </a:extLst>
          </p:cNvPr>
          <p:cNvSpPr txBox="1"/>
          <p:nvPr/>
        </p:nvSpPr>
        <p:spPr>
          <a:xfrm>
            <a:off x="10309813" y="6251848"/>
            <a:ext cx="1417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D258E81-11F9-401B-9C52-0330E7048F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773" y="2947307"/>
            <a:ext cx="1024359" cy="963385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9EB4C61-19A2-428C-BB04-3EF4F79D9BED}"/>
              </a:ext>
            </a:extLst>
          </p:cNvPr>
          <p:cNvSpPr txBox="1"/>
          <p:nvPr/>
        </p:nvSpPr>
        <p:spPr>
          <a:xfrm>
            <a:off x="494772" y="4049152"/>
            <a:ext cx="26678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Regionala utvecklingsförvaltningen (RUF) tar fram ny Regional utvecklingsstrategi, (RUS) ”Dalastrategin”.</a:t>
            </a:r>
          </a:p>
          <a:p>
            <a:r>
              <a:rPr lang="sv-SE" dirty="0"/>
              <a:t>Vi håller möten tillsammans.</a:t>
            </a:r>
          </a:p>
        </p:txBody>
      </p:sp>
      <p:sp>
        <p:nvSpPr>
          <p:cNvPr id="10" name="Rubrik 9">
            <a:extLst>
              <a:ext uri="{FF2B5EF4-FFF2-40B4-BE49-F238E27FC236}">
                <a16:creationId xmlns:a16="http://schemas.microsoft.com/office/drawing/2014/main" id="{C87DE105-7898-4C2E-8593-298D14BEB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48" y="365126"/>
            <a:ext cx="4044006" cy="1210581"/>
          </a:xfrm>
        </p:spPr>
        <p:txBody>
          <a:bodyPr>
            <a:normAutofit fontScale="90000"/>
          </a:bodyPr>
          <a:lstStyle/>
          <a:p>
            <a:r>
              <a:rPr lang="sv-SE" dirty="0"/>
              <a:t>Hur hänger allt ihop?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78135679-1780-49E9-BC2B-1F6B155EF749}"/>
              </a:ext>
            </a:extLst>
          </p:cNvPr>
          <p:cNvSpPr txBox="1"/>
          <p:nvPr/>
        </p:nvSpPr>
        <p:spPr>
          <a:xfrm>
            <a:off x="7310228" y="2735027"/>
            <a:ext cx="411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B02DBB-F547-4ECF-81EC-8145C4B19857}"/>
              </a:ext>
            </a:extLst>
          </p:cNvPr>
          <p:cNvSpPr txBox="1"/>
          <p:nvPr/>
        </p:nvSpPr>
        <p:spPr>
          <a:xfrm>
            <a:off x="5251585" y="4062625"/>
            <a:ext cx="411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EE0D260-44EC-4A3F-8D93-360954D49023}"/>
              </a:ext>
            </a:extLst>
          </p:cNvPr>
          <p:cNvSpPr txBox="1"/>
          <p:nvPr/>
        </p:nvSpPr>
        <p:spPr>
          <a:xfrm>
            <a:off x="6656353" y="4049152"/>
            <a:ext cx="411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BB01B84A-8D42-46E9-925A-CA07CC54BEBC}"/>
              </a:ext>
            </a:extLst>
          </p:cNvPr>
          <p:cNvSpPr txBox="1"/>
          <p:nvPr/>
        </p:nvSpPr>
        <p:spPr>
          <a:xfrm>
            <a:off x="4877995" y="2735027"/>
            <a:ext cx="102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Remiss</a:t>
            </a:r>
          </a:p>
        </p:txBody>
      </p:sp>
    </p:spTree>
    <p:extLst>
      <p:ext uri="{BB962C8B-B14F-4D97-AF65-F5344CB8AC3E}">
        <p14:creationId xmlns:p14="http://schemas.microsoft.com/office/powerpoint/2010/main" val="409269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33621B-4ACE-4A68-8162-FAACE0525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04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sv-SE" dirty="0"/>
              <a:t>Innehållet i korthet </a:t>
            </a:r>
            <a:br>
              <a:rPr lang="sv-SE" dirty="0"/>
            </a:br>
            <a:r>
              <a:rPr lang="sv-SE" sz="3200" dirty="0"/>
              <a:t>enligt lagkrav sammanfattade av SKL</a:t>
            </a:r>
            <a:br>
              <a:rPr lang="sv-SE" sz="3200" dirty="0"/>
            </a:br>
            <a:r>
              <a:rPr lang="sv-SE" sz="3200" dirty="0"/>
              <a:t/>
            </a:r>
            <a:br>
              <a:rPr lang="sv-SE" sz="3200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B6DEAE-663C-4B20-AB06-84888F05B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6028"/>
            <a:ext cx="10515600" cy="3716415"/>
          </a:xfrm>
        </p:spPr>
        <p:txBody>
          <a:bodyPr>
            <a:noAutofit/>
          </a:bodyPr>
          <a:lstStyle/>
          <a:p>
            <a:r>
              <a:rPr lang="sv-SE" sz="2050" dirty="0"/>
              <a:t>Kopplingen till andra styrande dokument ska inventeras och beskrivas. Programmet ska stödja de transportpolitiska målen på nationell.</a:t>
            </a:r>
          </a:p>
          <a:p>
            <a:r>
              <a:rPr lang="sv-SE" sz="2050" dirty="0"/>
              <a:t>Programmet ska samordnas med annan samhälls- och infrastrukturplanering och beskriva hur kollektivtrafiken kan och ska bidra till de regionala utvecklingsmålen.</a:t>
            </a:r>
          </a:p>
          <a:p>
            <a:r>
              <a:rPr lang="sv-SE" sz="2050" dirty="0"/>
              <a:t>Kollektivtrafiken är ett medel för att nå många andra samhällsmål, specificera vilka och hur.</a:t>
            </a:r>
          </a:p>
          <a:p>
            <a:r>
              <a:rPr lang="sv-SE" sz="2050" dirty="0"/>
              <a:t>Programmet ska särskilt beakta de medborgare som saknar alternativ (bil/körkort/ekonomi) och de med särskilda behov (funktionsvariation) samt ur ett regionalt rättviseperspektiv bidra till goda förutsättningar att leva och bo på landsbygden. Beskriv hur.</a:t>
            </a:r>
          </a:p>
        </p:txBody>
      </p:sp>
    </p:spTree>
    <p:extLst>
      <p:ext uri="{BB962C8B-B14F-4D97-AF65-F5344CB8AC3E}">
        <p14:creationId xmlns:p14="http://schemas.microsoft.com/office/powerpoint/2010/main" val="234605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D6E7CD-3B20-469B-BE3D-B106D6521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47" y="1015069"/>
            <a:ext cx="11370906" cy="516189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sv-SE" dirty="0"/>
              <a:t>Programmet ska bidra till minskad trängsel samt till ökad framkomlighet. Ange var. Det ska minska luftföroreningar. Ange hur mycket och var i verksamheten.</a:t>
            </a:r>
          </a:p>
          <a:p>
            <a:pPr>
              <a:lnSpc>
                <a:spcPct val="170000"/>
              </a:lnSpc>
            </a:pPr>
            <a:r>
              <a:rPr lang="sv-SE" dirty="0"/>
              <a:t>Beskriva hur programmet ska bidra till att bryta bilnormen och motverka bilberoendet.</a:t>
            </a:r>
          </a:p>
          <a:p>
            <a:pPr>
              <a:lnSpc>
                <a:spcPct val="170000"/>
              </a:lnSpc>
            </a:pPr>
            <a:r>
              <a:rPr lang="sv-SE" dirty="0"/>
              <a:t>Programmet behöver beskriva den omvärld som det existerar i, som aktörerna verkar i och synen på till exempel teknikutvecklingen i under programperioden samt andra viktiga samhällsförutsättningar </a:t>
            </a:r>
          </a:p>
          <a:p>
            <a:pPr>
              <a:lnSpc>
                <a:spcPct val="170000"/>
              </a:lnSpc>
            </a:pPr>
            <a:r>
              <a:rPr lang="sv-SE" dirty="0"/>
              <a:t>En social konsekvensbeskrivning (SKB) och en Barnkonsekvensanalys (BKA) bör göras  samt en bedömning av de ekonomiska konsekvenserna (SEB). Allt detta bör göras av konsulter, för kompetens och trovärdighet genom oberoende.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35E026-B951-482D-B645-230E46E6F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31980C-B3A8-4280-9E43-FC3069EA6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33875C-6450-453F-9891-04B72A273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DBB152E8-DD11-4A67-B405-340A6574C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sv-SE" sz="3600" dirty="0"/>
              <a:t>Innehåll i korthet, forts </a:t>
            </a:r>
            <a:r>
              <a:rPr lang="sv-SE" dirty="0"/>
              <a:t/>
            </a:r>
            <a:br>
              <a:rPr lang="sv-SE" dirty="0"/>
            </a:br>
            <a:r>
              <a:rPr lang="sv-SE" sz="3200" dirty="0"/>
              <a:t/>
            </a:r>
            <a:br>
              <a:rPr lang="sv-SE" sz="3200" dirty="0"/>
            </a:br>
            <a:r>
              <a:rPr lang="sv-SE" sz="3200" dirty="0"/>
              <a:t/>
            </a:r>
            <a:br>
              <a:rPr lang="sv-SE" sz="3200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186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142134-7A21-417E-8651-F32D807DA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761925"/>
          </a:xfrm>
        </p:spPr>
        <p:txBody>
          <a:bodyPr/>
          <a:lstStyle/>
          <a:p>
            <a:r>
              <a:rPr lang="sv-SE" dirty="0"/>
              <a:t>Projektorganisation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20C49AB-9D0F-4644-940A-229B6803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5C11-AE40-4DD3-B577-1575C80BAAED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58C5FF-0CA1-4699-AEAD-E066E3899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Trafikförsörjningsprogrammet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EBD0BB-6800-4178-BB21-684AB80B2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F8B35F21-8AA6-4E71-8BAD-1F56D57B3C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4200093"/>
              </p:ext>
            </p:extLst>
          </p:nvPr>
        </p:nvGraphicFramePr>
        <p:xfrm>
          <a:off x="498408" y="917549"/>
          <a:ext cx="7866911" cy="5125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Pil: höger med huvud 16">
            <a:extLst>
              <a:ext uri="{FF2B5EF4-FFF2-40B4-BE49-F238E27FC236}">
                <a16:creationId xmlns:a16="http://schemas.microsoft.com/office/drawing/2014/main" id="{03424DC1-D684-4C35-B504-EE28A018A293}"/>
              </a:ext>
            </a:extLst>
          </p:cNvPr>
          <p:cNvSpPr/>
          <p:nvPr/>
        </p:nvSpPr>
        <p:spPr>
          <a:xfrm rot="5400000">
            <a:off x="2105231" y="3279184"/>
            <a:ext cx="627321" cy="29771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Pil: upp-ned 17">
            <a:extLst>
              <a:ext uri="{FF2B5EF4-FFF2-40B4-BE49-F238E27FC236}">
                <a16:creationId xmlns:a16="http://schemas.microsoft.com/office/drawing/2014/main" id="{2BA6326E-3602-4480-8795-C4E5284AF516}"/>
              </a:ext>
            </a:extLst>
          </p:cNvPr>
          <p:cNvSpPr/>
          <p:nvPr/>
        </p:nvSpPr>
        <p:spPr>
          <a:xfrm>
            <a:off x="6417840" y="3166459"/>
            <a:ext cx="297711" cy="62732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Pil: upp-ned 13">
            <a:extLst>
              <a:ext uri="{FF2B5EF4-FFF2-40B4-BE49-F238E27FC236}">
                <a16:creationId xmlns:a16="http://schemas.microsoft.com/office/drawing/2014/main" id="{198154C6-5216-42E5-84D7-CE68E3D6503B}"/>
              </a:ext>
            </a:extLst>
          </p:cNvPr>
          <p:cNvSpPr/>
          <p:nvPr/>
        </p:nvSpPr>
        <p:spPr>
          <a:xfrm rot="16200000">
            <a:off x="4283007" y="4320808"/>
            <a:ext cx="297711" cy="62732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6138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83783C-E76B-41A1-ABE2-EE65AF82E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 dokumentet ingår bland annat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B38DC8-C4E2-4A53-98CA-AB2E749F3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200" dirty="0"/>
              <a:t>Standardiserat trafikutbud</a:t>
            </a:r>
          </a:p>
          <a:p>
            <a:pPr lvl="1"/>
            <a:r>
              <a:rPr lang="sv-SE" dirty="0"/>
              <a:t>Ett visst antal boende ger en viss turtäthet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Regional rättvisa, lika i hela länet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Förutsägbarhet i den </a:t>
            </a:r>
            <a:r>
              <a:rPr lang="sv-SE"/>
              <a:t>kommunala planeringen</a:t>
            </a:r>
          </a:p>
          <a:p>
            <a:pPr marL="457200" lvl="1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En hållplatshandbok</a:t>
            </a:r>
          </a:p>
          <a:p>
            <a:pPr lvl="1"/>
            <a:r>
              <a:rPr lang="sv-SE" dirty="0"/>
              <a:t>Utformning och standard på hållplatser utifrån platsens förutsättningar, boendeunderlag och resande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Regional rättvisa, lika i hela länet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Enhetligt och synligt ute i stadsbilden, lätt att känna igen hållplatserna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lvl="1">
              <a:buFont typeface="Wingdings" panose="05000000000000000000" pitchFamily="2" charset="2"/>
              <a:buChar char="Ø"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AB5A2E-367A-4AC5-997A-4ABC479F9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2019-09-24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BE5080-8DDC-48D1-B8CD-229026F0A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8E5F39-F979-4B7B-A5D9-81EC4953B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0271700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295" ma:contentTypeDescription="Skapa ett nytt dokument." ma:contentTypeScope="" ma:versionID="adf12913e0812902d5ce3dea0af71046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Props1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D23F281-1361-48B8-A4C2-FDB1526ECF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6FB3ADD-DCDF-4A07-9C45-CA476A044990}">
  <ds:schemaRefs>
    <ds:schemaRef ds:uri="http://purl.org/dc/elements/1.1/"/>
    <ds:schemaRef ds:uri="http://schemas.microsoft.com/office/infopath/2007/PartnerControls"/>
    <ds:schemaRef ds:uri="c6056b2c-9b66-4941-ba4f-b114eec7ed26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f901946-e264-40a9-b252-19c7dedd3ad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1991</TotalTime>
  <Words>550</Words>
  <Application>Microsoft Office PowerPoint</Application>
  <PresentationFormat>Bredbild</PresentationFormat>
  <Paragraphs>96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Wingdings</vt:lpstr>
      <vt:lpstr>VCdag</vt:lpstr>
      <vt:lpstr>Ett nytt  Trafikförsörjningsprogram</vt:lpstr>
      <vt:lpstr>PowerPoint-presentation</vt:lpstr>
      <vt:lpstr>PowerPoint-presentation</vt:lpstr>
      <vt:lpstr>Vad är trafikförsörjningsprogrammet?</vt:lpstr>
      <vt:lpstr>Hur hänger allt ihop?</vt:lpstr>
      <vt:lpstr>Innehållet i korthet  enligt lagkrav sammanfattade av SKL  </vt:lpstr>
      <vt:lpstr>Innehåll i korthet, forts    </vt:lpstr>
      <vt:lpstr>Projektorganisation</vt:lpstr>
      <vt:lpstr>I dokumentet ingår bland annat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76</cp:revision>
  <cp:lastPrinted>2019-09-24T09:30:41Z</cp:lastPrinted>
  <dcterms:created xsi:type="dcterms:W3CDTF">2016-11-14T14:16:14Z</dcterms:created>
  <dcterms:modified xsi:type="dcterms:W3CDTF">2019-09-24T09:31:05Z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