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7.jpg" ContentType="image/jpeg"/>
  <Override PartName="/ppt/media/image8.jpg" ContentType="image/jpeg"/>
  <Override PartName="/ppt/notesSlides/notesSlide6.xml" ContentType="application/vnd.openxmlformats-officedocument.presentationml.notesSlide+xml"/>
  <Override PartName="/ppt/media/image11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2" r:id="rId6"/>
  </p:sldMasterIdLst>
  <p:notesMasterIdLst>
    <p:notesMasterId r:id="rId35"/>
  </p:notesMasterIdLst>
  <p:handoutMasterIdLst>
    <p:handoutMasterId r:id="rId36"/>
  </p:handoutMasterIdLst>
  <p:sldIdLst>
    <p:sldId id="269" r:id="rId7"/>
    <p:sldId id="270" r:id="rId8"/>
    <p:sldId id="271" r:id="rId9"/>
    <p:sldId id="272" r:id="rId10"/>
    <p:sldId id="294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95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6" r:id="rId29"/>
    <p:sldId id="289" r:id="rId30"/>
    <p:sldId id="300" r:id="rId31"/>
    <p:sldId id="298" r:id="rId32"/>
    <p:sldId id="291" r:id="rId33"/>
    <p:sldId id="292" r:id="rId34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2C1026F7-0088-4477-B73C-1312E64D82C6}">
          <p14:sldIdLst>
            <p14:sldId id="269"/>
            <p14:sldId id="270"/>
            <p14:sldId id="271"/>
            <p14:sldId id="272"/>
            <p14:sldId id="294"/>
            <p14:sldId id="273"/>
            <p14:sldId id="274"/>
            <p14:sldId id="275"/>
            <p14:sldId id="276"/>
            <p14:sldId id="277"/>
            <p14:sldId id="278"/>
            <p14:sldId id="279"/>
            <p14:sldId id="295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96"/>
            <p14:sldId id="289"/>
            <p14:sldId id="300"/>
            <p14:sldId id="298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86924" autoAdjust="0"/>
  </p:normalViewPr>
  <p:slideViewPr>
    <p:cSldViewPr snapToGrid="0">
      <p:cViewPr varScale="1">
        <p:scale>
          <a:sx n="100" d="100"/>
          <a:sy n="100" d="100"/>
        </p:scale>
        <p:origin x="84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sv-SE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Klamydia i Dalarna 1984-2021  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 sz="1400" b="1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sv-SE" sz="12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 sz="1200" b="1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 sz="1200" b="1" i="0" u="none" strike="noStrike" baseline="0">
              <a:solidFill>
                <a:srgbClr val="000000"/>
              </a:solidFill>
              <a:latin typeface="Arial"/>
              <a:cs typeface="Arial"/>
            </a:endParaRPr>
          </a:p>
        </c:rich>
      </c:tx>
      <c:layout>
        <c:manualLayout>
          <c:xMode val="edge"/>
          <c:yMode val="edge"/>
          <c:x val="0.34189967594832765"/>
          <c:y val="2.204724409448818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972118852631182E-2"/>
          <c:y val="8.9763779527559054E-2"/>
          <c:w val="0.81787754117795319"/>
          <c:h val="0.792125984251968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'bästa diagrammet'!$B$2</c:f>
              <c:strCache>
                <c:ptCount val="1"/>
                <c:pt idx="0">
                  <c:v>Antal klamydiatest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'bästa diagrammet'!$C$1:$AN$1</c:f>
              <c:numCache>
                <c:formatCode>General</c:formatCode>
                <c:ptCount val="38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</c:numCache>
            </c:numRef>
          </c:cat>
          <c:val>
            <c:numRef>
              <c:f>'bästa diagrammet'!$C$2:$AN$2</c:f>
              <c:numCache>
                <c:formatCode>General</c:formatCode>
                <c:ptCount val="38"/>
                <c:pt idx="0">
                  <c:v>6227</c:v>
                </c:pt>
                <c:pt idx="1">
                  <c:v>8475</c:v>
                </c:pt>
                <c:pt idx="2">
                  <c:v>8808</c:v>
                </c:pt>
                <c:pt idx="3">
                  <c:v>11305</c:v>
                </c:pt>
                <c:pt idx="4">
                  <c:v>14767</c:v>
                </c:pt>
                <c:pt idx="5">
                  <c:v>14627</c:v>
                </c:pt>
                <c:pt idx="6">
                  <c:v>15060</c:v>
                </c:pt>
                <c:pt idx="7">
                  <c:v>14241</c:v>
                </c:pt>
                <c:pt idx="8">
                  <c:v>13408</c:v>
                </c:pt>
                <c:pt idx="9">
                  <c:v>11763</c:v>
                </c:pt>
                <c:pt idx="10">
                  <c:v>11023</c:v>
                </c:pt>
                <c:pt idx="11">
                  <c:v>10991</c:v>
                </c:pt>
                <c:pt idx="12">
                  <c:v>10616</c:v>
                </c:pt>
                <c:pt idx="13">
                  <c:v>10235</c:v>
                </c:pt>
                <c:pt idx="14">
                  <c:v>10701</c:v>
                </c:pt>
                <c:pt idx="15">
                  <c:v>10579</c:v>
                </c:pt>
                <c:pt idx="16">
                  <c:v>10780</c:v>
                </c:pt>
                <c:pt idx="17">
                  <c:v>11732</c:v>
                </c:pt>
                <c:pt idx="18">
                  <c:v>12340</c:v>
                </c:pt>
                <c:pt idx="19">
                  <c:v>12673</c:v>
                </c:pt>
                <c:pt idx="20">
                  <c:v>13724</c:v>
                </c:pt>
                <c:pt idx="21">
                  <c:v>13544</c:v>
                </c:pt>
                <c:pt idx="22">
                  <c:v>13390</c:v>
                </c:pt>
                <c:pt idx="23">
                  <c:v>17876</c:v>
                </c:pt>
                <c:pt idx="24">
                  <c:v>16652</c:v>
                </c:pt>
                <c:pt idx="25">
                  <c:v>15710</c:v>
                </c:pt>
                <c:pt idx="26">
                  <c:v>15629</c:v>
                </c:pt>
                <c:pt idx="27">
                  <c:v>15877</c:v>
                </c:pt>
                <c:pt idx="28">
                  <c:v>15225</c:v>
                </c:pt>
                <c:pt idx="29">
                  <c:v>15581</c:v>
                </c:pt>
                <c:pt idx="30">
                  <c:v>15033</c:v>
                </c:pt>
                <c:pt idx="31">
                  <c:v>15793</c:v>
                </c:pt>
                <c:pt idx="32">
                  <c:v>16222</c:v>
                </c:pt>
                <c:pt idx="33">
                  <c:v>16820</c:v>
                </c:pt>
                <c:pt idx="34">
                  <c:v>16248</c:v>
                </c:pt>
                <c:pt idx="35">
                  <c:v>16740</c:v>
                </c:pt>
                <c:pt idx="36">
                  <c:v>15136</c:v>
                </c:pt>
                <c:pt idx="37">
                  <c:v>13948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B9-4EB7-8D1A-1E61723BE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5311536"/>
        <c:axId val="1"/>
      </c:barChart>
      <c:lineChart>
        <c:grouping val="standard"/>
        <c:varyColors val="0"/>
        <c:ser>
          <c:idx val="0"/>
          <c:order val="1"/>
          <c:tx>
            <c:strRef>
              <c:f>'bästa diagrammet'!$B$3</c:f>
              <c:strCache>
                <c:ptCount val="1"/>
                <c:pt idx="0">
                  <c:v>Positive test vildtyp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'bästa diagrammet'!$C$1:$AN$1</c:f>
              <c:numCache>
                <c:formatCode>General</c:formatCode>
                <c:ptCount val="38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</c:numCache>
            </c:numRef>
          </c:cat>
          <c:val>
            <c:numRef>
              <c:f>'bästa diagrammet'!$C$3:$AG$3</c:f>
              <c:numCache>
                <c:formatCode>General</c:formatCode>
                <c:ptCount val="31"/>
                <c:pt idx="0">
                  <c:v>943</c:v>
                </c:pt>
                <c:pt idx="1">
                  <c:v>1253</c:v>
                </c:pt>
                <c:pt idx="2">
                  <c:v>1183</c:v>
                </c:pt>
                <c:pt idx="3">
                  <c:v>1156</c:v>
                </c:pt>
                <c:pt idx="4">
                  <c:v>1249</c:v>
                </c:pt>
                <c:pt idx="5">
                  <c:v>1048</c:v>
                </c:pt>
                <c:pt idx="6">
                  <c:v>839</c:v>
                </c:pt>
                <c:pt idx="7">
                  <c:v>734</c:v>
                </c:pt>
                <c:pt idx="8">
                  <c:v>518</c:v>
                </c:pt>
                <c:pt idx="9">
                  <c:v>517</c:v>
                </c:pt>
                <c:pt idx="10">
                  <c:v>473</c:v>
                </c:pt>
                <c:pt idx="11">
                  <c:v>540</c:v>
                </c:pt>
                <c:pt idx="12">
                  <c:v>545</c:v>
                </c:pt>
                <c:pt idx="13">
                  <c:v>540</c:v>
                </c:pt>
                <c:pt idx="14">
                  <c:v>551</c:v>
                </c:pt>
                <c:pt idx="15">
                  <c:v>539</c:v>
                </c:pt>
                <c:pt idx="16">
                  <c:v>552</c:v>
                </c:pt>
                <c:pt idx="17">
                  <c:v>688</c:v>
                </c:pt>
                <c:pt idx="18">
                  <c:v>738</c:v>
                </c:pt>
                <c:pt idx="19">
                  <c:v>880</c:v>
                </c:pt>
                <c:pt idx="20">
                  <c:v>1057</c:v>
                </c:pt>
                <c:pt idx="21">
                  <c:v>903</c:v>
                </c:pt>
                <c:pt idx="22">
                  <c:v>853</c:v>
                </c:pt>
                <c:pt idx="23">
                  <c:v>950</c:v>
                </c:pt>
                <c:pt idx="24">
                  <c:v>980</c:v>
                </c:pt>
                <c:pt idx="25">
                  <c:v>941</c:v>
                </c:pt>
                <c:pt idx="26">
                  <c:v>1025</c:v>
                </c:pt>
                <c:pt idx="27">
                  <c:v>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B9-4EB7-8D1A-1E61723BE5E1}"/>
            </c:ext>
          </c:extLst>
        </c:ser>
        <c:ser>
          <c:idx val="2"/>
          <c:order val="2"/>
          <c:tx>
            <c:strRef>
              <c:f>'bästa diagrammet'!$B$4</c:f>
              <c:strCache>
                <c:ptCount val="1"/>
                <c:pt idx="0">
                  <c:v>Positiva test kvinnor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numRef>
              <c:f>'bästa diagrammet'!$C$1:$AN$1</c:f>
              <c:numCache>
                <c:formatCode>General</c:formatCode>
                <c:ptCount val="38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</c:numCache>
            </c:numRef>
          </c:cat>
          <c:val>
            <c:numRef>
              <c:f>'bästa diagrammet'!$C$4:$AN$4</c:f>
              <c:numCache>
                <c:formatCode>General</c:formatCode>
                <c:ptCount val="38"/>
                <c:pt idx="4">
                  <c:v>840</c:v>
                </c:pt>
                <c:pt idx="5">
                  <c:v>674</c:v>
                </c:pt>
                <c:pt idx="6">
                  <c:v>537</c:v>
                </c:pt>
                <c:pt idx="7">
                  <c:v>476</c:v>
                </c:pt>
                <c:pt idx="8">
                  <c:v>334</c:v>
                </c:pt>
                <c:pt idx="9">
                  <c:v>318</c:v>
                </c:pt>
                <c:pt idx="10">
                  <c:v>284</c:v>
                </c:pt>
                <c:pt idx="11">
                  <c:v>343</c:v>
                </c:pt>
                <c:pt idx="12">
                  <c:v>326</c:v>
                </c:pt>
                <c:pt idx="13">
                  <c:v>300</c:v>
                </c:pt>
                <c:pt idx="14">
                  <c:v>341</c:v>
                </c:pt>
                <c:pt idx="15">
                  <c:v>324</c:v>
                </c:pt>
                <c:pt idx="16">
                  <c:v>321</c:v>
                </c:pt>
                <c:pt idx="17">
                  <c:v>405</c:v>
                </c:pt>
                <c:pt idx="18">
                  <c:v>438</c:v>
                </c:pt>
                <c:pt idx="19">
                  <c:v>519</c:v>
                </c:pt>
                <c:pt idx="20">
                  <c:v>627</c:v>
                </c:pt>
                <c:pt idx="21">
                  <c:v>530</c:v>
                </c:pt>
                <c:pt idx="22">
                  <c:v>507</c:v>
                </c:pt>
                <c:pt idx="23">
                  <c:v>1366</c:v>
                </c:pt>
                <c:pt idx="24">
                  <c:v>889</c:v>
                </c:pt>
                <c:pt idx="25">
                  <c:v>724</c:v>
                </c:pt>
                <c:pt idx="26">
                  <c:v>735</c:v>
                </c:pt>
                <c:pt idx="27">
                  <c:v>617</c:v>
                </c:pt>
                <c:pt idx="28">
                  <c:v>603</c:v>
                </c:pt>
                <c:pt idx="29">
                  <c:v>580</c:v>
                </c:pt>
                <c:pt idx="30">
                  <c:v>480</c:v>
                </c:pt>
                <c:pt idx="31">
                  <c:v>533</c:v>
                </c:pt>
                <c:pt idx="32">
                  <c:v>527</c:v>
                </c:pt>
                <c:pt idx="33">
                  <c:v>530</c:v>
                </c:pt>
                <c:pt idx="34">
                  <c:v>469</c:v>
                </c:pt>
                <c:pt idx="35">
                  <c:v>510</c:v>
                </c:pt>
                <c:pt idx="36">
                  <c:v>431</c:v>
                </c:pt>
                <c:pt idx="37">
                  <c:v>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B9-4EB7-8D1A-1E61723BE5E1}"/>
            </c:ext>
          </c:extLst>
        </c:ser>
        <c:ser>
          <c:idx val="3"/>
          <c:order val="3"/>
          <c:tx>
            <c:strRef>
              <c:f>'bästa diagrammet'!$B$5</c:f>
              <c:strCache>
                <c:ptCount val="1"/>
                <c:pt idx="0">
                  <c:v>Positiva test män</c:v>
                </c:pt>
              </c:strCache>
            </c:strRef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numRef>
              <c:f>'bästa diagrammet'!$C$1:$AN$1</c:f>
              <c:numCache>
                <c:formatCode>General</c:formatCode>
                <c:ptCount val="38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</c:numCache>
            </c:numRef>
          </c:cat>
          <c:val>
            <c:numRef>
              <c:f>'bästa diagrammet'!$C$5:$AN$5</c:f>
              <c:numCache>
                <c:formatCode>General</c:formatCode>
                <c:ptCount val="38"/>
                <c:pt idx="4">
                  <c:v>409</c:v>
                </c:pt>
                <c:pt idx="5">
                  <c:v>374</c:v>
                </c:pt>
                <c:pt idx="6">
                  <c:v>302</c:v>
                </c:pt>
                <c:pt idx="7">
                  <c:v>258</c:v>
                </c:pt>
                <c:pt idx="8">
                  <c:v>184</c:v>
                </c:pt>
                <c:pt idx="9">
                  <c:v>199</c:v>
                </c:pt>
                <c:pt idx="10">
                  <c:v>189</c:v>
                </c:pt>
                <c:pt idx="11">
                  <c:v>197</c:v>
                </c:pt>
                <c:pt idx="12">
                  <c:v>219</c:v>
                </c:pt>
                <c:pt idx="13">
                  <c:v>240</c:v>
                </c:pt>
                <c:pt idx="14">
                  <c:v>210</c:v>
                </c:pt>
                <c:pt idx="15">
                  <c:v>215</c:v>
                </c:pt>
                <c:pt idx="16">
                  <c:v>231</c:v>
                </c:pt>
                <c:pt idx="17">
                  <c:v>283</c:v>
                </c:pt>
                <c:pt idx="18">
                  <c:v>300</c:v>
                </c:pt>
                <c:pt idx="19">
                  <c:v>364</c:v>
                </c:pt>
                <c:pt idx="20">
                  <c:v>430</c:v>
                </c:pt>
                <c:pt idx="21">
                  <c:v>373</c:v>
                </c:pt>
                <c:pt idx="22">
                  <c:v>346</c:v>
                </c:pt>
                <c:pt idx="23">
                  <c:v>1012</c:v>
                </c:pt>
                <c:pt idx="24">
                  <c:v>670</c:v>
                </c:pt>
                <c:pt idx="25">
                  <c:v>579</c:v>
                </c:pt>
                <c:pt idx="26">
                  <c:v>602</c:v>
                </c:pt>
                <c:pt idx="27">
                  <c:v>470</c:v>
                </c:pt>
                <c:pt idx="28">
                  <c:v>439</c:v>
                </c:pt>
                <c:pt idx="29">
                  <c:v>400</c:v>
                </c:pt>
                <c:pt idx="30">
                  <c:v>330</c:v>
                </c:pt>
                <c:pt idx="31">
                  <c:v>381</c:v>
                </c:pt>
                <c:pt idx="32">
                  <c:v>401</c:v>
                </c:pt>
                <c:pt idx="33">
                  <c:v>418</c:v>
                </c:pt>
                <c:pt idx="34">
                  <c:v>363</c:v>
                </c:pt>
                <c:pt idx="35">
                  <c:v>397</c:v>
                </c:pt>
                <c:pt idx="36">
                  <c:v>329</c:v>
                </c:pt>
                <c:pt idx="37">
                  <c:v>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B9-4EB7-8D1A-1E61723BE5E1}"/>
            </c:ext>
          </c:extLst>
        </c:ser>
        <c:ser>
          <c:idx val="4"/>
          <c:order val="4"/>
          <c:tx>
            <c:strRef>
              <c:f>'bästa diagrammet'!$B$6</c:f>
              <c:strCache>
                <c:ptCount val="1"/>
                <c:pt idx="0">
                  <c:v>Positva test inkl nvCT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cat>
            <c:numRef>
              <c:f>'bästa diagrammet'!$C$1:$AN$1</c:f>
              <c:numCache>
                <c:formatCode>General</c:formatCode>
                <c:ptCount val="38"/>
                <c:pt idx="0">
                  <c:v>1984</c:v>
                </c:pt>
                <c:pt idx="1">
                  <c:v>1985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1991</c:v>
                </c:pt>
                <c:pt idx="8">
                  <c:v>1992</c:v>
                </c:pt>
                <c:pt idx="9">
                  <c:v>1993</c:v>
                </c:pt>
                <c:pt idx="10">
                  <c:v>1994</c:v>
                </c:pt>
                <c:pt idx="11">
                  <c:v>1995</c:v>
                </c:pt>
                <c:pt idx="12">
                  <c:v>1996</c:v>
                </c:pt>
                <c:pt idx="13">
                  <c:v>1997</c:v>
                </c:pt>
                <c:pt idx="14">
                  <c:v>1998</c:v>
                </c:pt>
                <c:pt idx="15">
                  <c:v>1999</c:v>
                </c:pt>
                <c:pt idx="16">
                  <c:v>2000</c:v>
                </c:pt>
                <c:pt idx="17">
                  <c:v>2001</c:v>
                </c:pt>
                <c:pt idx="18">
                  <c:v>2002</c:v>
                </c:pt>
                <c:pt idx="19">
                  <c:v>2003</c:v>
                </c:pt>
                <c:pt idx="20">
                  <c:v>2004</c:v>
                </c:pt>
                <c:pt idx="21">
                  <c:v>2005</c:v>
                </c:pt>
                <c:pt idx="22">
                  <c:v>2006</c:v>
                </c:pt>
                <c:pt idx="23">
                  <c:v>2007</c:v>
                </c:pt>
                <c:pt idx="24">
                  <c:v>2008</c:v>
                </c:pt>
                <c:pt idx="25">
                  <c:v>2009</c:v>
                </c:pt>
                <c:pt idx="26">
                  <c:v>2010</c:v>
                </c:pt>
                <c:pt idx="27">
                  <c:v>2011</c:v>
                </c:pt>
                <c:pt idx="28">
                  <c:v>2012</c:v>
                </c:pt>
                <c:pt idx="29">
                  <c:v>2013</c:v>
                </c:pt>
                <c:pt idx="30">
                  <c:v>2014</c:v>
                </c:pt>
                <c:pt idx="31">
                  <c:v>2015</c:v>
                </c:pt>
                <c:pt idx="32">
                  <c:v>2016</c:v>
                </c:pt>
                <c:pt idx="33">
                  <c:v>2017</c:v>
                </c:pt>
                <c:pt idx="34">
                  <c:v>2018</c:v>
                </c:pt>
                <c:pt idx="35">
                  <c:v>2019</c:v>
                </c:pt>
                <c:pt idx="36">
                  <c:v>2020</c:v>
                </c:pt>
                <c:pt idx="37">
                  <c:v>2021</c:v>
                </c:pt>
              </c:numCache>
            </c:numRef>
          </c:cat>
          <c:val>
            <c:numRef>
              <c:f>'bästa diagrammet'!$C$6:$AN$6</c:f>
              <c:numCache>
                <c:formatCode>General</c:formatCode>
                <c:ptCount val="38"/>
                <c:pt idx="21">
                  <c:v>903</c:v>
                </c:pt>
                <c:pt idx="22">
                  <c:v>1000</c:v>
                </c:pt>
                <c:pt idx="23">
                  <c:v>2378</c:v>
                </c:pt>
                <c:pt idx="24">
                  <c:v>1559</c:v>
                </c:pt>
                <c:pt idx="25">
                  <c:v>1303</c:v>
                </c:pt>
                <c:pt idx="26">
                  <c:v>1337</c:v>
                </c:pt>
                <c:pt idx="27">
                  <c:v>1087</c:v>
                </c:pt>
                <c:pt idx="28">
                  <c:v>1042</c:v>
                </c:pt>
                <c:pt idx="29">
                  <c:v>990</c:v>
                </c:pt>
                <c:pt idx="30">
                  <c:v>810</c:v>
                </c:pt>
                <c:pt idx="31">
                  <c:v>914</c:v>
                </c:pt>
                <c:pt idx="32">
                  <c:v>928</c:v>
                </c:pt>
                <c:pt idx="33">
                  <c:v>948</c:v>
                </c:pt>
                <c:pt idx="34">
                  <c:v>832</c:v>
                </c:pt>
                <c:pt idx="35">
                  <c:v>907</c:v>
                </c:pt>
                <c:pt idx="36">
                  <c:v>760</c:v>
                </c:pt>
                <c:pt idx="37">
                  <c:v>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0B9-4EB7-8D1A-1E61723BE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39531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90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/>
                  <a:t>Antal provtagna</a:t>
                </a:r>
              </a:p>
            </c:rich>
          </c:tx>
          <c:layout>
            <c:manualLayout>
              <c:xMode val="edge"/>
              <c:yMode val="edge"/>
              <c:x val="1.6759776536312849E-2"/>
              <c:y val="0.4031496062992125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95311536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0"/>
        <c:lblAlgn val="ctr"/>
        <c:lblOffset val="100"/>
        <c:noMultiLvlLbl val="0"/>
      </c:catAx>
      <c:valAx>
        <c:axId val="4"/>
        <c:scaling>
          <c:orientation val="minMax"/>
          <c:max val="3000"/>
        </c:scaling>
        <c:delete val="0"/>
        <c:axPos val="r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/>
                  <a:t>Antal positiva</a:t>
                </a:r>
              </a:p>
            </c:rich>
          </c:tx>
          <c:layout>
            <c:manualLayout>
              <c:xMode val="edge"/>
              <c:yMode val="edge"/>
              <c:x val="0.95754236865643194"/>
              <c:y val="0.414173228346456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"/>
        <c:crosses val="max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8.826815642458101E-2"/>
          <c:y val="0.95118110236220477"/>
          <c:w val="0.8357546591592252"/>
          <c:h val="3.7795275590551181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78FD9-274F-45DD-8681-13E82509E9F5}" type="datetimeFigureOut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2022-10-18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D47A8-29E2-4799-924A-9047124D4761}" type="slidenum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40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E94DB4-BC2A-49E2-AD0D-3F1E0B6714A7}" type="datetimeFigureOut">
              <a:rPr lang="sv-SE" smtClean="0"/>
              <a:pPr/>
              <a:t>2022-10-18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33D500-1297-4EDE-B9F8-A261B42E5E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904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6754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Framsökt</a:t>
            </a:r>
            <a:r>
              <a:rPr lang="sv-SE" dirty="0" smtClean="0"/>
              <a:t> i </a:t>
            </a:r>
            <a:r>
              <a:rPr lang="sv-SE" dirty="0" err="1" smtClean="0"/>
              <a:t>Qlickview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0453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Treponema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pallidum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(spiroket)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822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420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Ta med ett rör med etikett.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5417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Vaginal: 4-5</a:t>
            </a:r>
            <a:r>
              <a:rPr lang="sv-SE" baseline="0" dirty="0" smtClean="0"/>
              <a:t> cm upp i slidan, rotera pinnen 30 s</a:t>
            </a:r>
          </a:p>
          <a:p>
            <a:r>
              <a:rPr lang="sv-SE" baseline="0" dirty="0" smtClean="0"/>
              <a:t>1:port urin: kissa ca 1 cm i mugg, överför till rör</a:t>
            </a:r>
          </a:p>
          <a:p>
            <a:r>
              <a:rPr lang="sv-SE" baseline="0" dirty="0" smtClean="0"/>
              <a:t>Öga: Rengör, insida nedre ögonlock</a:t>
            </a:r>
          </a:p>
          <a:p>
            <a:r>
              <a:rPr lang="sv-SE" baseline="0" dirty="0" smtClean="0"/>
              <a:t>Svalg: Rotera pinnen i svalget</a:t>
            </a:r>
          </a:p>
          <a:p>
            <a:r>
              <a:rPr lang="sv-SE" baseline="0" dirty="0" smtClean="0"/>
              <a:t>Rektum: Pinnen roteras mot slemhinneväggen, så lite faeces som möjligt.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0888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2938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720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1816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1414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 smtClean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390071"/>
            <a:ext cx="1016146" cy="969723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2022-10-19</a:t>
            </a:r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7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1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2022-10-19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3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2022-10-19</a:t>
            </a:r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5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2022-10-19</a:t>
            </a:r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2022-10-19</a:t>
            </a:r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20" name="Bildobjekt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2022-10-19</a:t>
            </a:r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9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2022-10-19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6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2022-10-19</a:t>
            </a:r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5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1"/>
            <a:ext cx="12192000" cy="501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2022-10-19</a:t>
            </a:r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ektangel 10"/>
          <p:cNvSpPr/>
          <p:nvPr userDrawn="1"/>
        </p:nvSpPr>
        <p:spPr>
          <a:xfrm>
            <a:off x="11133574" y="365125"/>
            <a:ext cx="1058427" cy="7552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411" y="478140"/>
            <a:ext cx="544042" cy="51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0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/>
              <a:t>2022-10-19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2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Provtagning, Diagnostik &amp; Statistik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2745105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Smittspårarutbildning</a:t>
            </a:r>
          </a:p>
          <a:p>
            <a:r>
              <a:rPr lang="sv-SE" dirty="0" smtClean="0"/>
              <a:t>2022-10-19</a:t>
            </a:r>
          </a:p>
          <a:p>
            <a:endParaRPr lang="sv-SE" dirty="0"/>
          </a:p>
          <a:p>
            <a:r>
              <a:rPr lang="sv-SE" sz="1700" i="1" dirty="0" smtClean="0"/>
              <a:t>Karin Elfving, Molekylärbiolog, PhD</a:t>
            </a:r>
          </a:p>
          <a:p>
            <a:r>
              <a:rPr lang="sv-SE" sz="1700" i="1" dirty="0" smtClean="0"/>
              <a:t>Mikrobiologen</a:t>
            </a:r>
          </a:p>
          <a:p>
            <a:r>
              <a:rPr lang="sv-SE" sz="1700" i="1" dirty="0" smtClean="0"/>
              <a:t>023-492316</a:t>
            </a:r>
            <a:endParaRPr lang="sv-SE" sz="1700" i="1" dirty="0"/>
          </a:p>
        </p:txBody>
      </p:sp>
    </p:spTree>
    <p:extLst>
      <p:ext uri="{BB962C8B-B14F-4D97-AF65-F5344CB8AC3E}">
        <p14:creationId xmlns:p14="http://schemas.microsoft.com/office/powerpoint/2010/main" val="11499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Molekylärbiologisk diagnostik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4822121" cy="4351337"/>
          </a:xfrm>
        </p:spPr>
        <p:txBody>
          <a:bodyPr/>
          <a:lstStyle/>
          <a:p>
            <a:r>
              <a:rPr lang="sv-SE" dirty="0" smtClean="0"/>
              <a:t>Extraktion av nukleinsyra			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2022-10-19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4" y="2676216"/>
            <a:ext cx="5100465" cy="31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61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Molekylärbiologisk diagnostik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Detektion med PCR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2022-10-19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8" y="2236431"/>
            <a:ext cx="5344759" cy="4119919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03" y="1245052"/>
            <a:ext cx="5076645" cy="511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42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Diagnostik – klamydia/gonorré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7463946" cy="43513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 smtClean="0"/>
              <a:t>Molekylärbiologi</a:t>
            </a:r>
          </a:p>
          <a:p>
            <a:pPr lvl="1">
              <a:lnSpc>
                <a:spcPct val="100000"/>
              </a:lnSpc>
            </a:pPr>
            <a:r>
              <a:rPr lang="sv-SE" dirty="0" smtClean="0"/>
              <a:t>Realtids-PCR</a:t>
            </a:r>
          </a:p>
          <a:p>
            <a:pPr lvl="1">
              <a:lnSpc>
                <a:spcPct val="100000"/>
              </a:lnSpc>
            </a:pPr>
            <a:r>
              <a:rPr lang="sv-SE" dirty="0" smtClean="0"/>
              <a:t>4-5 dagar/vecka (vardagar), </a:t>
            </a:r>
            <a:r>
              <a:rPr lang="sv-SE" dirty="0" err="1" smtClean="0"/>
              <a:t>batchvis</a:t>
            </a:r>
            <a:endParaRPr lang="sv-SE" dirty="0" smtClean="0"/>
          </a:p>
          <a:p>
            <a:pPr lvl="1">
              <a:lnSpc>
                <a:spcPct val="100000"/>
              </a:lnSpc>
            </a:pPr>
            <a:r>
              <a:rPr lang="sv-SE" dirty="0" smtClean="0"/>
              <a:t>Detekterar alltid klamydia och gonorr</a:t>
            </a:r>
            <a:r>
              <a:rPr lang="sv-SE" dirty="0"/>
              <a:t>é</a:t>
            </a:r>
            <a:endParaRPr lang="sv-SE" dirty="0" smtClean="0"/>
          </a:p>
          <a:p>
            <a:pPr lvl="1">
              <a:lnSpc>
                <a:spcPct val="100000"/>
              </a:lnSpc>
            </a:pPr>
            <a:r>
              <a:rPr lang="sv-SE" dirty="0" smtClean="0"/>
              <a:t>Verifierar positiva gonorré, vid behov skickas provet även till Örebro (referenslaboratorium)</a:t>
            </a:r>
          </a:p>
          <a:p>
            <a:pPr lvl="1">
              <a:lnSpc>
                <a:spcPct val="100000"/>
              </a:lnSpc>
            </a:pPr>
            <a:r>
              <a:rPr lang="sv-SE" dirty="0" smtClean="0"/>
              <a:t>Proverna sparas ca. 1 vecka i kyl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2022-10-19</a:t>
            </a:r>
            <a:endParaRPr lang="sv-SE" dirty="0"/>
          </a:p>
        </p:txBody>
      </p:sp>
      <p:pic>
        <p:nvPicPr>
          <p:cNvPr id="7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668" y="1825625"/>
            <a:ext cx="3886331" cy="2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669" y="3964762"/>
            <a:ext cx="3886331" cy="239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22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Diagnostik – Mycoplasma genitalium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Ej under smittskyddslagen</a:t>
            </a:r>
          </a:p>
          <a:p>
            <a:r>
              <a:rPr lang="sv-SE" dirty="0" smtClean="0"/>
              <a:t>Molekylärbiologi – realtids PCR</a:t>
            </a:r>
          </a:p>
          <a:p>
            <a:r>
              <a:rPr lang="sv-SE" dirty="0" smtClean="0"/>
              <a:t>Analys under Corona ”bara” 1 ggr/vecka</a:t>
            </a:r>
          </a:p>
          <a:p>
            <a:r>
              <a:rPr lang="sv-SE" dirty="0" smtClean="0"/>
              <a:t>Samma rör som klamydia/gonorré</a:t>
            </a:r>
          </a:p>
          <a:p>
            <a:r>
              <a:rPr lang="sv-SE" dirty="0" smtClean="0"/>
              <a:t>Detektion av mutationer associerade med makrolidresistens görs på alla positiva vanligtvis 1ggr/vecka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2022-10-19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1270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Resultat </a:t>
            </a:r>
            <a:r>
              <a:rPr lang="sv-SE" dirty="0" err="1" smtClean="0"/>
              <a:t>chlamydia</a:t>
            </a:r>
            <a:r>
              <a:rPr lang="sv-SE" dirty="0" smtClean="0"/>
              <a:t>/gonorré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sv-SE" altLang="sv-SE" sz="2400" b="1" dirty="0" err="1"/>
              <a:t>Chlamydia</a:t>
            </a:r>
            <a:r>
              <a:rPr lang="sv-SE" altLang="sv-SE" sz="2400" b="1" dirty="0"/>
              <a:t> </a:t>
            </a:r>
            <a:r>
              <a:rPr lang="sv-SE" altLang="sv-SE" sz="2400" b="1" dirty="0" err="1"/>
              <a:t>trachomatis</a:t>
            </a:r>
            <a:r>
              <a:rPr lang="sv-SE" altLang="sv-SE" sz="2400" b="1" dirty="0"/>
              <a:t> PCR – Negativ</a:t>
            </a:r>
          </a:p>
          <a:p>
            <a:pPr>
              <a:spcBef>
                <a:spcPct val="50000"/>
              </a:spcBef>
            </a:pPr>
            <a:r>
              <a:rPr lang="sv-SE" altLang="sv-SE" sz="2400" b="1" dirty="0" err="1"/>
              <a:t>Chlamydia</a:t>
            </a:r>
            <a:r>
              <a:rPr lang="sv-SE" altLang="sv-SE" sz="2400" b="1" dirty="0"/>
              <a:t> </a:t>
            </a:r>
            <a:r>
              <a:rPr lang="sv-SE" altLang="sv-SE" sz="2400" b="1" dirty="0" err="1"/>
              <a:t>trachomatis</a:t>
            </a:r>
            <a:r>
              <a:rPr lang="sv-SE" altLang="sv-SE" sz="2400" b="1" dirty="0"/>
              <a:t> PCR – Positiv</a:t>
            </a:r>
            <a:r>
              <a:rPr lang="sv-SE" altLang="sv-SE" sz="2400" dirty="0"/>
              <a:t>. Anmälningspliktig </a:t>
            </a:r>
            <a:r>
              <a:rPr lang="sv-SE" altLang="sv-SE" sz="2400" dirty="0" smtClean="0"/>
              <a:t>enligt smittskyddslagen.</a:t>
            </a:r>
            <a:endParaRPr lang="sv-SE" altLang="sv-SE" sz="2400" dirty="0"/>
          </a:p>
          <a:p>
            <a:pPr>
              <a:spcBef>
                <a:spcPct val="50000"/>
              </a:spcBef>
            </a:pPr>
            <a:endParaRPr lang="sv-SE" altLang="sv-SE" sz="2400" dirty="0"/>
          </a:p>
          <a:p>
            <a:pPr>
              <a:spcBef>
                <a:spcPct val="50000"/>
              </a:spcBef>
            </a:pPr>
            <a:r>
              <a:rPr lang="sv-SE" altLang="sv-SE" sz="2400" b="1" dirty="0"/>
              <a:t>Neisseria </a:t>
            </a:r>
            <a:r>
              <a:rPr lang="sv-SE" altLang="sv-SE" sz="2400" b="1" dirty="0" err="1"/>
              <a:t>gonorrhoeae</a:t>
            </a:r>
            <a:r>
              <a:rPr lang="sv-SE" altLang="sv-SE" sz="2400" b="1" dirty="0"/>
              <a:t> PCR – Negativ</a:t>
            </a:r>
          </a:p>
          <a:p>
            <a:pPr>
              <a:spcBef>
                <a:spcPct val="50000"/>
              </a:spcBef>
            </a:pPr>
            <a:r>
              <a:rPr lang="sv-SE" altLang="sv-SE" sz="2400" b="1" dirty="0"/>
              <a:t>Neisseria </a:t>
            </a:r>
            <a:r>
              <a:rPr lang="sv-SE" altLang="sv-SE" sz="2400" b="1" dirty="0" err="1"/>
              <a:t>gonorrhoeae</a:t>
            </a:r>
            <a:r>
              <a:rPr lang="sv-SE" altLang="sv-SE" sz="2400" b="1" dirty="0"/>
              <a:t> PCR - Positiv</a:t>
            </a:r>
            <a:r>
              <a:rPr lang="sv-SE" altLang="sv-SE" sz="2400" dirty="0"/>
              <a:t>. </a:t>
            </a:r>
            <a:r>
              <a:rPr lang="sv-SE" altLang="sv-SE" sz="2400" dirty="0" smtClean="0"/>
              <a:t>Anmälningspliktig enligt smittskyddslagen. STI-mottagningen Falu Lasarett ska alltid kontaktas vid positivt gonorréprov.</a:t>
            </a:r>
            <a:endParaRPr lang="sv-SE" alt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2022-10-19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0219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Serologisk diagnostik	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 dirty="0" smtClean="0"/>
              <a:t>Letar efter antikroppar och/eller </a:t>
            </a:r>
            <a:r>
              <a:rPr lang="sv-SE" altLang="sv-SE" dirty="0"/>
              <a:t>antigen i </a:t>
            </a:r>
            <a:r>
              <a:rPr lang="sv-SE" altLang="sv-SE" dirty="0" smtClean="0"/>
              <a:t>blodet som är aktuella för den eftersökta bakterien </a:t>
            </a:r>
            <a:r>
              <a:rPr lang="sv-SE" altLang="sv-SE" dirty="0"/>
              <a:t>eller </a:t>
            </a:r>
            <a:r>
              <a:rPr lang="sv-SE" altLang="sv-SE" dirty="0" smtClean="0"/>
              <a:t>viruset</a:t>
            </a:r>
          </a:p>
          <a:p>
            <a:r>
              <a:rPr lang="sv-SE" altLang="sv-SE" dirty="0" smtClean="0"/>
              <a:t>Snabbt </a:t>
            </a:r>
          </a:p>
          <a:p>
            <a:r>
              <a:rPr lang="sv-SE" altLang="sv-SE" dirty="0" smtClean="0"/>
              <a:t>Billigt</a:t>
            </a:r>
          </a:p>
          <a:p>
            <a:r>
              <a:rPr lang="sv-SE" altLang="sv-SE" dirty="0" smtClean="0"/>
              <a:t>Får bara svar på det man frågar efter</a:t>
            </a:r>
          </a:p>
          <a:p>
            <a:r>
              <a:rPr lang="sv-SE" altLang="sv-SE" dirty="0" smtClean="0"/>
              <a:t>Ospecifika reaktioner förekommer, korsreaktioner, måste verifiera med högspecifikt test </a:t>
            </a:r>
          </a:p>
          <a:p>
            <a:r>
              <a:rPr lang="sv-SE" altLang="sv-SE" dirty="0" smtClean="0"/>
              <a:t>Extra lämpligt för virus</a:t>
            </a:r>
            <a:r>
              <a:rPr lang="sv-SE" altLang="sv-SE" dirty="0"/>
              <a:t/>
            </a:r>
            <a:br>
              <a:rPr lang="sv-SE" altLang="sv-SE" dirty="0"/>
            </a:b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2022-10-19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2956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Serologisk diagnostik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Chemiluminescent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err="1" smtClean="0"/>
              <a:t>immunoassay</a:t>
            </a:r>
            <a:endParaRPr lang="sv-SE" dirty="0" smtClean="0"/>
          </a:p>
          <a:p>
            <a:r>
              <a:rPr lang="sv-SE" dirty="0" smtClean="0"/>
              <a:t>Mikropartiklar med</a:t>
            </a:r>
            <a:br>
              <a:rPr lang="sv-SE" dirty="0" smtClean="0"/>
            </a:br>
            <a:r>
              <a:rPr lang="sv-SE" dirty="0" smtClean="0"/>
              <a:t>antigen (ag) eller antikroppar (ak)</a:t>
            </a:r>
          </a:p>
          <a:p>
            <a:r>
              <a:rPr lang="sv-SE" dirty="0" smtClean="0"/>
              <a:t>Eftersökt ag eller ak binder in</a:t>
            </a:r>
          </a:p>
          <a:p>
            <a:r>
              <a:rPr lang="sv-SE" dirty="0" smtClean="0"/>
              <a:t>En ljussignal kan mätas </a:t>
            </a:r>
          </a:p>
          <a:p>
            <a:r>
              <a:rPr lang="sv-SE" dirty="0" smtClean="0"/>
              <a:t>Mängden ljus proportionell </a:t>
            </a:r>
            <a:br>
              <a:rPr lang="sv-SE" dirty="0" smtClean="0"/>
            </a:br>
            <a:r>
              <a:rPr lang="sv-SE" dirty="0" smtClean="0"/>
              <a:t>mot mängden antigen eller</a:t>
            </a:r>
            <a:br>
              <a:rPr lang="sv-SE" dirty="0" smtClean="0"/>
            </a:br>
            <a:r>
              <a:rPr lang="sv-SE" dirty="0" smtClean="0"/>
              <a:t>antikroppar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2022-10-19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038" y="3683525"/>
            <a:ext cx="6445165" cy="21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46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Diagnostik-Hepatit, HIV, Syfilis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Architect</a:t>
            </a:r>
            <a:r>
              <a:rPr lang="sv-SE" dirty="0" smtClean="0"/>
              <a:t>, tillsammans med klinisk kemi</a:t>
            </a:r>
          </a:p>
          <a:p>
            <a:r>
              <a:rPr lang="sv-SE" dirty="0" smtClean="0"/>
              <a:t>Alla vardagar</a:t>
            </a:r>
          </a:p>
          <a:p>
            <a:r>
              <a:rPr lang="sv-SE" dirty="0" err="1" smtClean="0"/>
              <a:t>Random</a:t>
            </a:r>
            <a:r>
              <a:rPr lang="sv-SE" dirty="0" smtClean="0"/>
              <a:t> access</a:t>
            </a:r>
          </a:p>
          <a:p>
            <a:r>
              <a:rPr lang="sv-SE" dirty="0" smtClean="0"/>
              <a:t>Snabb</a:t>
            </a:r>
          </a:p>
          <a:p>
            <a:r>
              <a:rPr lang="sv-SE" dirty="0" smtClean="0"/>
              <a:t>Liten materialåtgång</a:t>
            </a:r>
          </a:p>
          <a:p>
            <a:r>
              <a:rPr lang="sv-SE" dirty="0" smtClean="0"/>
              <a:t>Proverna sparas ~1 dygn i kyl</a:t>
            </a:r>
          </a:p>
          <a:p>
            <a:r>
              <a:rPr lang="sv-SE" dirty="0" smtClean="0"/>
              <a:t>Proverna sparas minst </a:t>
            </a:r>
            <a:r>
              <a:rPr lang="sv-SE" dirty="0"/>
              <a:t>2</a:t>
            </a:r>
            <a:r>
              <a:rPr lang="sv-SE" dirty="0" smtClean="0"/>
              <a:t> år i frys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2022-10-19</a:t>
            </a:r>
            <a:endParaRPr lang="sv-SE" dirty="0"/>
          </a:p>
        </p:txBody>
      </p:sp>
      <p:pic>
        <p:nvPicPr>
          <p:cNvPr id="7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988" y="1575707"/>
            <a:ext cx="5233012" cy="453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12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Diagnostik - Syfilis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sv-SE" altLang="sv-SE" b="1" dirty="0"/>
              <a:t>Syfilis</a:t>
            </a:r>
          </a:p>
          <a:p>
            <a:r>
              <a:rPr lang="sv-SE" altLang="sv-SE" sz="2400" dirty="0"/>
              <a:t>Kvalitativ detektion av antikroppar </a:t>
            </a:r>
            <a:r>
              <a:rPr lang="sv-SE" altLang="sv-SE" sz="2400" dirty="0" smtClean="0"/>
              <a:t>mot </a:t>
            </a:r>
            <a:r>
              <a:rPr lang="sv-SE" altLang="sv-SE" sz="2400" i="1" dirty="0" err="1" smtClean="0"/>
              <a:t>Treponema</a:t>
            </a:r>
            <a:r>
              <a:rPr lang="sv-SE" altLang="sv-SE" sz="2400" i="1" dirty="0" smtClean="0"/>
              <a:t> </a:t>
            </a:r>
            <a:r>
              <a:rPr lang="sv-SE" altLang="sv-SE" sz="2400" i="1" dirty="0" err="1" smtClean="0"/>
              <a:t>pallidum</a:t>
            </a:r>
            <a:r>
              <a:rPr lang="sv-SE" altLang="sv-SE" sz="2400" dirty="0" err="1" smtClean="0"/>
              <a:t>,TP</a:t>
            </a:r>
            <a:endParaRPr lang="sv-SE" altLang="sv-SE" sz="3200" dirty="0"/>
          </a:p>
          <a:p>
            <a:pPr marL="0" indent="0">
              <a:buNone/>
            </a:pPr>
            <a:r>
              <a:rPr lang="sv-SE" altLang="sv-SE" sz="2400" dirty="0" smtClean="0"/>
              <a:t>Om positiv reaktion:</a:t>
            </a:r>
          </a:p>
          <a:p>
            <a:pPr marL="0" indent="0">
              <a:buNone/>
            </a:pPr>
            <a:r>
              <a:rPr lang="sv-SE" altLang="sv-SE" sz="2400" b="1" dirty="0" smtClean="0"/>
              <a:t>	</a:t>
            </a:r>
            <a:r>
              <a:rPr lang="sv-SE" altLang="sv-SE" b="1" dirty="0" smtClean="0"/>
              <a:t>TPPA</a:t>
            </a:r>
            <a:r>
              <a:rPr lang="sv-SE" altLang="sv-SE" sz="2400" dirty="0" smtClean="0"/>
              <a:t> (</a:t>
            </a:r>
            <a:r>
              <a:rPr lang="sv-SE" altLang="sv-SE" sz="2400" i="1" dirty="0" err="1" smtClean="0"/>
              <a:t>Treponema</a:t>
            </a:r>
            <a:r>
              <a:rPr lang="sv-SE" altLang="sv-SE" sz="2400" i="1" dirty="0" smtClean="0"/>
              <a:t> </a:t>
            </a:r>
            <a:r>
              <a:rPr lang="sv-SE" altLang="sv-SE" sz="2400" i="1" dirty="0" err="1" smtClean="0"/>
              <a:t>Pallidum</a:t>
            </a:r>
            <a:r>
              <a:rPr lang="sv-SE" altLang="sv-SE" sz="2400" dirty="0" smtClean="0"/>
              <a:t> Partikel Agglutination)</a:t>
            </a:r>
            <a:endParaRPr lang="sv-SE" altLang="sv-SE" sz="2400" dirty="0"/>
          </a:p>
          <a:p>
            <a:pPr lvl="2"/>
            <a:r>
              <a:rPr lang="sv-SE" altLang="sv-SE" sz="2400" dirty="0" smtClean="0"/>
              <a:t>Specifik test, mäter </a:t>
            </a:r>
            <a:r>
              <a:rPr lang="sv-SE" altLang="sv-SE" sz="2400" dirty="0"/>
              <a:t>antikroppar som uppkommer vid syfilis</a:t>
            </a:r>
          </a:p>
          <a:p>
            <a:pPr marL="0" indent="0">
              <a:buNone/>
            </a:pPr>
            <a:r>
              <a:rPr lang="sv-SE" b="1" dirty="0" smtClean="0"/>
              <a:t>	RPR</a:t>
            </a:r>
            <a:r>
              <a:rPr lang="sv-SE" dirty="0" smtClean="0"/>
              <a:t> </a:t>
            </a:r>
            <a:r>
              <a:rPr lang="sv-SE" sz="2400" dirty="0"/>
              <a:t>(</a:t>
            </a:r>
            <a:r>
              <a:rPr lang="sv-SE" altLang="sv-SE" sz="2400" dirty="0" smtClean="0"/>
              <a:t>Rapid </a:t>
            </a:r>
            <a:r>
              <a:rPr lang="sv-SE" altLang="sv-SE" sz="2400" dirty="0"/>
              <a:t>Plasma </a:t>
            </a:r>
            <a:r>
              <a:rPr lang="sv-SE" altLang="sv-SE" sz="2400" dirty="0" err="1" smtClean="0"/>
              <a:t>Reagin</a:t>
            </a:r>
            <a:r>
              <a:rPr lang="sv-SE" altLang="sv-SE" sz="2400" dirty="0" smtClean="0"/>
              <a:t>)</a:t>
            </a:r>
            <a:r>
              <a:rPr lang="sv-SE" altLang="sv-SE" sz="2400" b="1" dirty="0" smtClean="0"/>
              <a:t> </a:t>
            </a:r>
            <a:endParaRPr lang="sv-SE" altLang="sv-SE" sz="2400" b="1" dirty="0"/>
          </a:p>
          <a:p>
            <a:pPr lvl="2"/>
            <a:r>
              <a:rPr lang="sv-SE" altLang="sv-SE" sz="2400" dirty="0"/>
              <a:t>Ospecifik </a:t>
            </a:r>
            <a:r>
              <a:rPr lang="sv-SE" altLang="sv-SE" sz="2400" dirty="0" smtClean="0"/>
              <a:t>test, ej specifika antikroppar mot </a:t>
            </a:r>
            <a:r>
              <a:rPr lang="sv-SE" altLang="sv-SE" sz="2400" i="1" dirty="0" smtClean="0"/>
              <a:t>T. </a:t>
            </a:r>
            <a:r>
              <a:rPr lang="sv-SE" altLang="sv-SE" sz="2400" i="1" dirty="0" err="1" smtClean="0"/>
              <a:t>pallidum</a:t>
            </a:r>
            <a:r>
              <a:rPr lang="sv-SE" altLang="sv-SE" sz="2400" dirty="0" smtClean="0"/>
              <a:t> utan antikroppar mot substanser som frisläpps av cellen när den förstörs av </a:t>
            </a:r>
            <a:r>
              <a:rPr lang="sv-SE" altLang="sv-SE" sz="2400" i="1" dirty="0" smtClean="0"/>
              <a:t>T. </a:t>
            </a:r>
            <a:r>
              <a:rPr lang="sv-SE" altLang="sv-SE" sz="2400" i="1" dirty="0" err="1" smtClean="0"/>
              <a:t>pallidum</a:t>
            </a:r>
            <a:endParaRPr lang="sv-SE" altLang="sv-SE" sz="2400" i="1" dirty="0" smtClean="0"/>
          </a:p>
          <a:p>
            <a:pPr lvl="2"/>
            <a:r>
              <a:rPr lang="sv-SE" altLang="sv-SE" sz="2400" dirty="0" smtClean="0"/>
              <a:t>Kvantifierbar, vilket nyttjas för att följa sjukdomsaktiviteten t.ex. vid behandling och för att avgöra aktuell eller genomgången infektion</a:t>
            </a:r>
            <a:endParaRPr lang="sv-SE" altLang="sv-SE" sz="24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2022-10-19</a:t>
            </a:r>
            <a:endParaRPr lang="sv-SE" dirty="0"/>
          </a:p>
        </p:txBody>
      </p:sp>
      <p:pic>
        <p:nvPicPr>
          <p:cNvPr id="7" name="Picture 4" descr="treponemapalidum35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675" y="365126"/>
            <a:ext cx="23780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68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2022-10-19</a:t>
            </a:r>
            <a:endParaRPr lang="sv-SE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/>
          </p:nvPr>
        </p:nvGraphicFramePr>
        <p:xfrm>
          <a:off x="15439" y="0"/>
          <a:ext cx="9022816" cy="6849226"/>
        </p:xfrm>
        <a:graphic>
          <a:graphicData uri="http://schemas.openxmlformats.org/drawingml/2006/table">
            <a:tbl>
              <a:tblPr/>
              <a:tblGrid>
                <a:gridCol w="2255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5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57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170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Syfilis TP </a:t>
                      </a:r>
                      <a:r>
                        <a:rPr kumimoji="0" lang="sv-SE" altLang="sv-SE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Architect</a:t>
                      </a:r>
                      <a:r>
                        <a:rPr kumimoji="0" lang="sv-SE" altLang="sv-S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TPPA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RPR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Kommentar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82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Positiv</a:t>
                      </a:r>
                    </a:p>
                  </a:txBody>
                  <a:tcPr marL="91446" marR="91446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Negativ</a:t>
                      </a:r>
                    </a:p>
                  </a:txBody>
                  <a:tcPr marL="91446" marR="91446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Negativ</a:t>
                      </a:r>
                    </a:p>
                  </a:txBody>
                  <a:tcPr marL="91446" marR="91446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Syfilisantikroppar ej påvisade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TPPA och RPR ej ut på svaret</a:t>
                      </a:r>
                    </a:p>
                  </a:txBody>
                  <a:tcPr marL="91446" marR="91446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0066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Positiv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Positiv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Positiv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Syfilisantikroppar påvisade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Förenligt med aktuell syfilis.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(Alternativt behandlad syfilis innan RPR blivit negativ)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34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Positiv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Positiv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Negativ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Syfilisantikroppar påvisade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Förenligt med tidigare genomgången eller framgångsrikt behandlad syfilis(alternativ aktuell syfilis, nyligen smittad innan RPR blivit positiv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6186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Positiv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Negativ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Positiv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0F496F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Syfilisantikroppar påvisade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TPPA ej påvisade (specifik analys för syfilis) innebär att syfilisantikroppar ej påvisats. </a:t>
                      </a:r>
                      <a:r>
                        <a:rPr kumimoji="0" lang="sv-SE" altLang="sv-SE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Ev</a:t>
                      </a:r>
                      <a:r>
                        <a:rPr kumimoji="0" lang="sv-SE" altLang="sv-S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syfilis i tidigt stadium</a:t>
                      </a:r>
                    </a:p>
                  </a:txBody>
                  <a:tcPr marL="91446" marR="91446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174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Aktuella smittor	</a:t>
            </a:r>
            <a:endParaRPr lang="sv-SE" dirty="0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800" y="1725873"/>
            <a:ext cx="2482150" cy="1549342"/>
          </a:xfr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 smtClean="0"/>
              <a:t>2022-10-19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586818" y="1575707"/>
            <a:ext cx="647499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r>
              <a:rPr lang="sv-SE" sz="2800" b="1" dirty="0" smtClean="0"/>
              <a:t>Molekylärbiologi</a:t>
            </a:r>
            <a:endParaRPr lang="sv-SE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Klamydia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Gonorré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(Mycoplasma genitalium)</a:t>
            </a:r>
          </a:p>
          <a:p>
            <a:endParaRPr lang="sv-SE" dirty="0" smtClean="0"/>
          </a:p>
          <a:p>
            <a:r>
              <a:rPr lang="sv-SE" sz="2800" b="1" dirty="0" smtClean="0"/>
              <a:t>Serologi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Syfilis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Hepatit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HIV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55" y="3512993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Diagnostik - Hepatit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altLang="sv-SE" b="1" dirty="0"/>
              <a:t>Hepatit B (</a:t>
            </a:r>
            <a:r>
              <a:rPr lang="sv-SE" altLang="sv-SE" b="1" dirty="0" err="1" smtClean="0"/>
              <a:t>HBsAg</a:t>
            </a:r>
            <a:r>
              <a:rPr lang="sv-SE" altLang="sv-SE" b="1" dirty="0" smtClean="0"/>
              <a:t>)</a:t>
            </a:r>
            <a:endParaRPr lang="sv-SE" altLang="sv-SE" b="1" dirty="0"/>
          </a:p>
          <a:p>
            <a:r>
              <a:rPr lang="sv-SE" altLang="sv-SE" dirty="0"/>
              <a:t>Kvalitativ detektion av Hepatit B </a:t>
            </a:r>
            <a:r>
              <a:rPr lang="sv-SE" altLang="sv-SE" dirty="0" err="1" smtClean="0"/>
              <a:t>ytantigen</a:t>
            </a:r>
            <a:endParaRPr lang="sv-SE" altLang="sv-SE" dirty="0" smtClean="0"/>
          </a:p>
          <a:p>
            <a:r>
              <a:rPr lang="sv-SE" altLang="sv-SE" dirty="0" smtClean="0"/>
              <a:t>Kompletterande analyser för att fastställa t.ex. immunitet eller om patient är vaccinerad samt vid utredning av leverpåverkan eller höga transaminaser </a:t>
            </a:r>
            <a:br>
              <a:rPr lang="sv-SE" altLang="sv-SE" dirty="0" smtClean="0"/>
            </a:br>
            <a:r>
              <a:rPr lang="sv-SE" altLang="sv-SE" dirty="0" smtClean="0"/>
              <a:t>(Anti-HBs, Anti-</a:t>
            </a:r>
            <a:r>
              <a:rPr lang="sv-SE" altLang="sv-SE" dirty="0" err="1" smtClean="0"/>
              <a:t>Hbe</a:t>
            </a:r>
            <a:r>
              <a:rPr lang="sv-SE" altLang="sv-SE" dirty="0" smtClean="0"/>
              <a:t>, </a:t>
            </a:r>
            <a:r>
              <a:rPr lang="sv-SE" altLang="sv-SE" dirty="0" err="1" smtClean="0"/>
              <a:t>HBeAg</a:t>
            </a:r>
            <a:r>
              <a:rPr lang="sv-SE" altLang="sv-SE" dirty="0" smtClean="0"/>
              <a:t>, Anti-</a:t>
            </a:r>
            <a:r>
              <a:rPr lang="sv-SE" altLang="sv-SE" dirty="0" err="1" smtClean="0"/>
              <a:t>HBc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IgM</a:t>
            </a:r>
            <a:r>
              <a:rPr lang="sv-SE" altLang="sv-SE" dirty="0" smtClean="0"/>
              <a:t>, Anti-</a:t>
            </a:r>
            <a:r>
              <a:rPr lang="sv-SE" altLang="sv-SE" dirty="0" err="1" smtClean="0"/>
              <a:t>HBcII</a:t>
            </a:r>
            <a:r>
              <a:rPr lang="sv-SE" altLang="sv-SE" dirty="0" smtClean="0"/>
              <a:t>)</a:t>
            </a:r>
          </a:p>
          <a:p>
            <a:r>
              <a:rPr lang="sv-SE" altLang="sv-SE" dirty="0" smtClean="0"/>
              <a:t>Vid behov skickas proverna till Uppsala på HBV-DNA</a:t>
            </a:r>
            <a:endParaRPr lang="sv-SE" alt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2022-10-19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7530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Diagnostik - Hepatit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altLang="sv-SE" b="1" dirty="0"/>
              <a:t>Hepatit C (Anti-HCV)</a:t>
            </a:r>
          </a:p>
          <a:p>
            <a:r>
              <a:rPr lang="sv-SE" dirty="0"/>
              <a:t>Kvalitativ detektion av antikroppar mot HCV</a:t>
            </a:r>
          </a:p>
          <a:p>
            <a:pPr marL="0" indent="0">
              <a:buNone/>
            </a:pPr>
            <a:r>
              <a:rPr lang="sv-SE" altLang="sv-SE" dirty="0" smtClean="0"/>
              <a:t>Om positiv reaktion i Anti-HCV:</a:t>
            </a:r>
          </a:p>
          <a:p>
            <a:pPr lvl="1"/>
            <a:r>
              <a:rPr lang="sv-SE" altLang="sv-SE" dirty="0" smtClean="0"/>
              <a:t>Kompletterande </a:t>
            </a:r>
            <a:r>
              <a:rPr lang="sv-SE" altLang="sv-SE" dirty="0"/>
              <a:t>analys av </a:t>
            </a:r>
            <a:r>
              <a:rPr lang="sv-SE" altLang="sv-SE" dirty="0" smtClean="0"/>
              <a:t>HCV-antigen, görs </a:t>
            </a:r>
            <a:r>
              <a:rPr lang="sv-SE" altLang="sv-SE" dirty="0"/>
              <a:t>i Falun, </a:t>
            </a:r>
            <a:r>
              <a:rPr lang="sv-SE" altLang="sv-SE" dirty="0" smtClean="0"/>
              <a:t>starkt positiva kan bekräftas fortare</a:t>
            </a:r>
          </a:p>
          <a:p>
            <a:pPr lvl="1"/>
            <a:r>
              <a:rPr lang="sv-SE" altLang="sv-SE" dirty="0" smtClean="0"/>
              <a:t>Ytterligare en kompletterande analys görs nu i Falun, </a:t>
            </a:r>
            <a:r>
              <a:rPr lang="sv-SE" altLang="sv-SE" dirty="0" err="1" smtClean="0"/>
              <a:t>Geenius</a:t>
            </a:r>
            <a:r>
              <a:rPr lang="sv-SE" altLang="sv-SE" dirty="0" smtClean="0"/>
              <a:t> (antikroppsdetektion)</a:t>
            </a:r>
          </a:p>
          <a:p>
            <a:pPr lvl="1"/>
            <a:r>
              <a:rPr lang="sv-SE" altLang="sv-SE" dirty="0" smtClean="0"/>
              <a:t>Vid behov skickas proverna till Uppsala på HCV-RNA</a:t>
            </a:r>
            <a:endParaRPr lang="sv-SE" alt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2022-10-19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1357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Diagnostik - HIV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6563130" cy="4351337"/>
          </a:xfrm>
        </p:spPr>
        <p:txBody>
          <a:bodyPr/>
          <a:lstStyle/>
          <a:p>
            <a:pPr marL="0" indent="0">
              <a:buNone/>
            </a:pPr>
            <a:r>
              <a:rPr lang="sv-SE" altLang="sv-SE" b="1" dirty="0"/>
              <a:t>HIV</a:t>
            </a:r>
            <a:r>
              <a:rPr lang="sv-SE" altLang="sv-SE" dirty="0"/>
              <a:t> </a:t>
            </a:r>
          </a:p>
          <a:p>
            <a:r>
              <a:rPr lang="sv-SE" altLang="sv-SE" dirty="0"/>
              <a:t>Kvalitativ detektion av </a:t>
            </a:r>
            <a:r>
              <a:rPr lang="sv-SE" altLang="sv-SE" dirty="0" smtClean="0"/>
              <a:t>antikroppar </a:t>
            </a:r>
            <a:br>
              <a:rPr lang="sv-SE" altLang="sv-SE" dirty="0" smtClean="0"/>
            </a:br>
            <a:r>
              <a:rPr lang="sv-SE" altLang="sv-SE" dirty="0" smtClean="0"/>
              <a:t>mot HIV-1, HIV-2 </a:t>
            </a:r>
            <a:r>
              <a:rPr lang="sv-SE" altLang="sv-SE" dirty="0"/>
              <a:t>samt antigen </a:t>
            </a:r>
            <a:r>
              <a:rPr lang="sv-SE" altLang="sv-SE" dirty="0" smtClean="0"/>
              <a:t>p24</a:t>
            </a:r>
          </a:p>
          <a:p>
            <a:r>
              <a:rPr lang="sv-SE" altLang="sv-SE" dirty="0" smtClean="0"/>
              <a:t>Ny konfirmerande analys i </a:t>
            </a:r>
            <a:r>
              <a:rPr lang="sv-SE" altLang="sv-SE" dirty="0"/>
              <a:t>Falun, </a:t>
            </a:r>
            <a:r>
              <a:rPr lang="sv-SE" altLang="sv-SE" dirty="0" err="1" smtClean="0"/>
              <a:t>Geenius</a:t>
            </a:r>
            <a:r>
              <a:rPr lang="sv-SE" altLang="sv-SE" dirty="0" smtClean="0"/>
              <a:t>, antikroppsdetektion. Kan särskilja HIV-1 och HIV-2</a:t>
            </a:r>
          </a:p>
          <a:p>
            <a:r>
              <a:rPr lang="sv-SE" altLang="sv-SE" dirty="0" smtClean="0"/>
              <a:t>Ytterligare konfirmerande analys kan göras i Uppsala, HIV-RNA </a:t>
            </a:r>
            <a:endParaRPr lang="sv-SE" alt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2022-10-19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272" y="1825625"/>
            <a:ext cx="5482728" cy="365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4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Statistik STI</a:t>
            </a:r>
            <a:endParaRPr lang="sv-SE" dirty="0"/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840859"/>
              </p:ext>
            </p:extLst>
          </p:nvPr>
        </p:nvGraphicFramePr>
        <p:xfrm>
          <a:off x="410547" y="1253640"/>
          <a:ext cx="9687193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205">
                  <a:extLst>
                    <a:ext uri="{9D8B030D-6E8A-4147-A177-3AD203B41FA5}">
                      <a16:colId xmlns:a16="http://schemas.microsoft.com/office/drawing/2014/main" val="2441512887"/>
                    </a:ext>
                  </a:extLst>
                </a:gridCol>
                <a:gridCol w="1491098">
                  <a:extLst>
                    <a:ext uri="{9D8B030D-6E8A-4147-A177-3AD203B41FA5}">
                      <a16:colId xmlns:a16="http://schemas.microsoft.com/office/drawing/2014/main" val="1669716911"/>
                    </a:ext>
                  </a:extLst>
                </a:gridCol>
                <a:gridCol w="1405917">
                  <a:extLst>
                    <a:ext uri="{9D8B030D-6E8A-4147-A177-3AD203B41FA5}">
                      <a16:colId xmlns:a16="http://schemas.microsoft.com/office/drawing/2014/main" val="2472454861"/>
                    </a:ext>
                  </a:extLst>
                </a:gridCol>
                <a:gridCol w="1479666">
                  <a:extLst>
                    <a:ext uri="{9D8B030D-6E8A-4147-A177-3AD203B41FA5}">
                      <a16:colId xmlns:a16="http://schemas.microsoft.com/office/drawing/2014/main" val="581606543"/>
                    </a:ext>
                  </a:extLst>
                </a:gridCol>
                <a:gridCol w="1596043">
                  <a:extLst>
                    <a:ext uri="{9D8B030D-6E8A-4147-A177-3AD203B41FA5}">
                      <a16:colId xmlns:a16="http://schemas.microsoft.com/office/drawing/2014/main" val="1238642307"/>
                    </a:ext>
                  </a:extLst>
                </a:gridCol>
                <a:gridCol w="1818264">
                  <a:extLst>
                    <a:ext uri="{9D8B030D-6E8A-4147-A177-3AD203B41FA5}">
                      <a16:colId xmlns:a16="http://schemas.microsoft.com/office/drawing/2014/main" val="3640858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Klamydia/  gonorré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2017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031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Antal</a:t>
                      </a:r>
                      <a:r>
                        <a:rPr lang="sv-SE" baseline="0" dirty="0" smtClean="0"/>
                        <a:t> prover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16820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16248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16740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15130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13933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509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Klamydia (patienter)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881 (7,2%)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782 (6,5%)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844 (6,9%)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720 (6,5%)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653 (6,4%)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71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Gonorré (patienter)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25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18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799180"/>
                  </a:ext>
                </a:extLst>
              </a:tr>
            </a:tbl>
          </a:graphicData>
        </a:graphic>
      </p:graphicFrame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2022-10-19</a:t>
            </a:r>
            <a:endParaRPr lang="sv-SE" dirty="0"/>
          </a:p>
        </p:txBody>
      </p:sp>
      <p:graphicFrame>
        <p:nvGraphicFramePr>
          <p:cNvPr id="8" name="Platshållare för innehåll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506536"/>
              </p:ext>
            </p:extLst>
          </p:nvPr>
        </p:nvGraphicFramePr>
        <p:xfrm>
          <a:off x="410546" y="3667835"/>
          <a:ext cx="9689929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686">
                  <a:extLst>
                    <a:ext uri="{9D8B030D-6E8A-4147-A177-3AD203B41FA5}">
                      <a16:colId xmlns:a16="http://schemas.microsoft.com/office/drawing/2014/main" val="2441512887"/>
                    </a:ext>
                  </a:extLst>
                </a:gridCol>
                <a:gridCol w="1412267">
                  <a:extLst>
                    <a:ext uri="{9D8B030D-6E8A-4147-A177-3AD203B41FA5}">
                      <a16:colId xmlns:a16="http://schemas.microsoft.com/office/drawing/2014/main" val="1669716911"/>
                    </a:ext>
                  </a:extLst>
                </a:gridCol>
                <a:gridCol w="1384017">
                  <a:extLst>
                    <a:ext uri="{9D8B030D-6E8A-4147-A177-3AD203B41FA5}">
                      <a16:colId xmlns:a16="http://schemas.microsoft.com/office/drawing/2014/main" val="2472454861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1165431530"/>
                    </a:ext>
                  </a:extLst>
                </a:gridCol>
                <a:gridCol w="1612669">
                  <a:extLst>
                    <a:ext uri="{9D8B030D-6E8A-4147-A177-3AD203B41FA5}">
                      <a16:colId xmlns:a16="http://schemas.microsoft.com/office/drawing/2014/main" val="1238642307"/>
                    </a:ext>
                  </a:extLst>
                </a:gridCol>
                <a:gridCol w="1820999">
                  <a:extLst>
                    <a:ext uri="{9D8B030D-6E8A-4147-A177-3AD203B41FA5}">
                      <a16:colId xmlns:a16="http://schemas.microsoft.com/office/drawing/2014/main" val="1793359898"/>
                    </a:ext>
                  </a:extLst>
                </a:gridCol>
              </a:tblGrid>
              <a:tr h="266399">
                <a:tc>
                  <a:txBody>
                    <a:bodyPr/>
                    <a:lstStyle/>
                    <a:p>
                      <a:r>
                        <a:rPr lang="sv-SE" dirty="0" smtClean="0"/>
                        <a:t>Mycoplasma</a:t>
                      </a:r>
                      <a:r>
                        <a:rPr lang="sv-SE" baseline="0" dirty="0" smtClean="0"/>
                        <a:t> genitalium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2017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2018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2019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2020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2021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031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Antal</a:t>
                      </a:r>
                      <a:r>
                        <a:rPr lang="sv-SE" baseline="0" dirty="0" smtClean="0"/>
                        <a:t> prover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3625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4077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4368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3055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2771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509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Mycoplasma genitalium (</a:t>
                      </a:r>
                      <a:r>
                        <a:rPr lang="sv-SE" dirty="0" err="1" smtClean="0"/>
                        <a:t>pat</a:t>
                      </a:r>
                      <a:r>
                        <a:rPr lang="sv-SE" dirty="0" smtClean="0"/>
                        <a:t>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270 (9,1%)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304 (9,2%)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361 (10,1%)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252 (9,7%)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195 (7,8%)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71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Makrolidresistens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-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-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13,4% </a:t>
                      </a:r>
                    </a:p>
                    <a:p>
                      <a:r>
                        <a:rPr lang="sv-SE" dirty="0" smtClean="0"/>
                        <a:t>(5,5%</a:t>
                      </a:r>
                      <a:r>
                        <a:rPr lang="sv-SE" baseline="0" dirty="0" smtClean="0"/>
                        <a:t> ej bedömbara)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14,8</a:t>
                      </a:r>
                      <a:r>
                        <a:rPr lang="sv-SE" baseline="0" dirty="0" smtClean="0"/>
                        <a:t>%</a:t>
                      </a:r>
                    </a:p>
                    <a:p>
                      <a:r>
                        <a:rPr lang="sv-SE" baseline="0" dirty="0" smtClean="0"/>
                        <a:t>(4,3% ej bedömbar)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13,4% </a:t>
                      </a:r>
                    </a:p>
                    <a:p>
                      <a:r>
                        <a:rPr lang="sv-SE" dirty="0" smtClean="0"/>
                        <a:t>(3,2%</a:t>
                      </a:r>
                      <a:r>
                        <a:rPr lang="sv-SE" baseline="0" dirty="0" smtClean="0"/>
                        <a:t> ej </a:t>
                      </a:r>
                      <a:r>
                        <a:rPr lang="sv-SE" dirty="0" smtClean="0"/>
                        <a:t>bedömbara)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836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9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2022-10-19</a:t>
            </a:r>
            <a:endParaRPr lang="sv-SE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052548"/>
              </p:ext>
            </p:extLst>
          </p:nvPr>
        </p:nvGraphicFramePr>
        <p:xfrm>
          <a:off x="1833562" y="404812"/>
          <a:ext cx="8524875" cy="604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74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Egenprovtagning klamydia/gonorr</a:t>
            </a:r>
            <a:r>
              <a:rPr lang="sv-SE" dirty="0"/>
              <a:t>é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Invånaren registrerar själv sin remiss, anonyma utskick</a:t>
            </a:r>
          </a:p>
          <a:p>
            <a:r>
              <a:rPr lang="sv-SE" dirty="0" smtClean="0"/>
              <a:t>Resultat överförs till </a:t>
            </a:r>
            <a:r>
              <a:rPr lang="sv-SE" dirty="0" err="1" smtClean="0"/>
              <a:t>TakeCare</a:t>
            </a:r>
            <a:endParaRPr lang="sv-SE" dirty="0" smtClean="0"/>
          </a:p>
          <a:p>
            <a:r>
              <a:rPr lang="sv-SE" dirty="0" smtClean="0"/>
              <a:t>Snabbare svar, utan manuell hantering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smtClean="0"/>
              <a:t>Om ni får frågor på varför inget svar har kommit så beror det oftast på att remiss saknas när prov kommer till </a:t>
            </a:r>
            <a:r>
              <a:rPr lang="sv-SE" dirty="0" err="1" smtClean="0"/>
              <a:t>lab</a:t>
            </a:r>
            <a:r>
              <a:rPr lang="sv-SE" dirty="0" smtClean="0"/>
              <a:t>!</a:t>
            </a:r>
          </a:p>
          <a:p>
            <a:pPr marL="0" indent="0">
              <a:buNone/>
            </a:pPr>
            <a:r>
              <a:rPr lang="sv-SE" dirty="0" smtClean="0"/>
              <a:t>Vi sparar proverna i kyl ett tag så invånaren kan registrera sin remiss flera dagar efter att prov skickats in.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2022-10-19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5372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456451"/>
          </a:xfrm>
        </p:spPr>
        <p:txBody>
          <a:bodyPr>
            <a:noAutofit/>
          </a:bodyPr>
          <a:lstStyle/>
          <a:p>
            <a:r>
              <a:rPr lang="sv-SE" sz="2800" dirty="0" smtClean="0"/>
              <a:t>Egenprovtagning via 1177.se</a:t>
            </a:r>
            <a:endParaRPr lang="sv-SE" sz="2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2022-10-19</a:t>
            </a:r>
            <a:endParaRPr lang="sv-SE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832351"/>
              </p:ext>
            </p:extLst>
          </p:nvPr>
        </p:nvGraphicFramePr>
        <p:xfrm>
          <a:off x="410547" y="821578"/>
          <a:ext cx="11637073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129">
                  <a:extLst>
                    <a:ext uri="{9D8B030D-6E8A-4147-A177-3AD203B41FA5}">
                      <a16:colId xmlns:a16="http://schemas.microsoft.com/office/drawing/2014/main" val="2765740566"/>
                    </a:ext>
                  </a:extLst>
                </a:gridCol>
                <a:gridCol w="2394066">
                  <a:extLst>
                    <a:ext uri="{9D8B030D-6E8A-4147-A177-3AD203B41FA5}">
                      <a16:colId xmlns:a16="http://schemas.microsoft.com/office/drawing/2014/main" val="585299124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1020503555"/>
                    </a:ext>
                  </a:extLst>
                </a:gridCol>
                <a:gridCol w="2161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3707">
                  <a:extLst>
                    <a:ext uri="{9D8B030D-6E8A-4147-A177-3AD203B41FA5}">
                      <a16:colId xmlns:a16="http://schemas.microsoft.com/office/drawing/2014/main" val="3667019065"/>
                    </a:ext>
                  </a:extLst>
                </a:gridCol>
              </a:tblGrid>
              <a:tr h="667464"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ÅR</a:t>
                      </a:r>
                      <a:endParaRPr lang="sv-SE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baseline="0" dirty="0" smtClean="0">
                          <a:solidFill>
                            <a:schemeClr val="tx1"/>
                          </a:solidFill>
                        </a:rPr>
                        <a:t>ANTAL UTSKICKADE KIT</a:t>
                      </a:r>
                      <a:endParaRPr lang="sv-SE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ANDEL INSKICKADE KIT %</a:t>
                      </a:r>
                      <a:endParaRPr lang="sv-SE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FÖRDELNING</a:t>
                      </a: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</a:rPr>
                        <a:t> MÄN KVINNOR</a:t>
                      </a:r>
                      <a:endParaRPr lang="sv-SE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POSITIVA</a:t>
                      </a: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</a:rPr>
                        <a:t> KLAMYDIA</a:t>
                      </a:r>
                      <a:endParaRPr lang="sv-SE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POSITIVA</a:t>
                      </a:r>
                    </a:p>
                    <a:p>
                      <a:pPr algn="ctr"/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GONORRÉ</a:t>
                      </a:r>
                      <a:endParaRPr lang="sv-SE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920740"/>
                  </a:ext>
                </a:extLst>
              </a:tr>
              <a:tr h="435303">
                <a:tc>
                  <a:txBody>
                    <a:bodyPr/>
                    <a:lstStyle/>
                    <a:p>
                      <a:pPr algn="ctr"/>
                      <a:r>
                        <a:rPr lang="sv-SE" sz="2400" b="1" dirty="0" smtClean="0"/>
                        <a:t>2012</a:t>
                      </a:r>
                      <a:endParaRPr lang="sv-S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smtClean="0"/>
                        <a:t>1087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smtClean="0"/>
                        <a:t>82% 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smtClean="0"/>
                        <a:t>75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783956"/>
                  </a:ext>
                </a:extLst>
              </a:tr>
              <a:tr h="435303">
                <a:tc>
                  <a:txBody>
                    <a:bodyPr/>
                    <a:lstStyle/>
                    <a:p>
                      <a:pPr algn="ctr"/>
                      <a:r>
                        <a:rPr lang="sv-SE" sz="2400" b="1" dirty="0" smtClean="0"/>
                        <a:t>2013</a:t>
                      </a:r>
                      <a:endParaRPr lang="sv-S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smtClean="0"/>
                        <a:t>1273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smtClean="0"/>
                        <a:t>83%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smtClean="0"/>
                        <a:t>K</a:t>
                      </a:r>
                      <a:r>
                        <a:rPr lang="sv-SE" sz="2000" baseline="0" dirty="0" smtClean="0"/>
                        <a:t>: 62%, M: 38%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smtClean="0"/>
                        <a:t>71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069234"/>
                  </a:ext>
                </a:extLst>
              </a:tr>
              <a:tr h="435303">
                <a:tc>
                  <a:txBody>
                    <a:bodyPr/>
                    <a:lstStyle/>
                    <a:p>
                      <a:pPr algn="ctr"/>
                      <a:r>
                        <a:rPr lang="sv-SE" sz="2400" b="1" dirty="0" smtClean="0"/>
                        <a:t>2014</a:t>
                      </a:r>
                      <a:endParaRPr lang="sv-S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smtClean="0"/>
                        <a:t>1536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 smtClean="0"/>
                        <a:t>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 smtClean="0"/>
                        <a:t>K</a:t>
                      </a:r>
                      <a:r>
                        <a:rPr lang="sv-SE" sz="2000" baseline="0" dirty="0" smtClean="0"/>
                        <a:t>: 61%, M: 39%</a:t>
                      </a:r>
                      <a:endParaRPr lang="sv-SE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 smtClean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061011"/>
                  </a:ext>
                </a:extLst>
              </a:tr>
              <a:tr h="435303">
                <a:tc>
                  <a:txBody>
                    <a:bodyPr/>
                    <a:lstStyle/>
                    <a:p>
                      <a:pPr algn="ctr"/>
                      <a:r>
                        <a:rPr lang="sv-SE" sz="2400" b="1" dirty="0" smtClean="0"/>
                        <a:t>2015</a:t>
                      </a:r>
                      <a:endParaRPr lang="sv-S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smtClean="0"/>
                        <a:t>2316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 smtClean="0"/>
                        <a:t>80%</a:t>
                      </a:r>
                      <a:endParaRPr lang="sv-SE" sz="2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 smtClean="0"/>
                        <a:t>K</a:t>
                      </a:r>
                      <a:r>
                        <a:rPr lang="sv-SE" sz="2000" baseline="0" dirty="0" smtClean="0"/>
                        <a:t>: 62%, M: 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aseline="0" dirty="0" smtClean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aseline="0" dirty="0" smtClean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768744"/>
                  </a:ext>
                </a:extLst>
              </a:tr>
              <a:tr h="435303">
                <a:tc>
                  <a:txBody>
                    <a:bodyPr/>
                    <a:lstStyle/>
                    <a:p>
                      <a:pPr algn="ctr"/>
                      <a:r>
                        <a:rPr lang="sv-SE" sz="2400" b="1" dirty="0" smtClean="0"/>
                        <a:t>2016</a:t>
                      </a:r>
                      <a:endParaRPr lang="sv-S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smtClean="0"/>
                        <a:t>2847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aseline="0" dirty="0" smtClean="0"/>
                        <a:t>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 smtClean="0"/>
                        <a:t>K</a:t>
                      </a:r>
                      <a:r>
                        <a:rPr lang="sv-SE" sz="2000" baseline="0" dirty="0" smtClean="0"/>
                        <a:t>: 65%, M: 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aseline="0" dirty="0" smtClean="0"/>
                        <a:t>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aseline="0" dirty="0" smtClean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303">
                <a:tc>
                  <a:txBody>
                    <a:bodyPr/>
                    <a:lstStyle/>
                    <a:p>
                      <a:pPr algn="ctr"/>
                      <a:r>
                        <a:rPr lang="sv-SE" sz="2400" b="1" dirty="0" smtClean="0"/>
                        <a:t>2017</a:t>
                      </a:r>
                      <a:endParaRPr lang="sv-S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smtClean="0"/>
                        <a:t>3418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aseline="0" dirty="0" smtClean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 smtClean="0"/>
                        <a:t>K</a:t>
                      </a:r>
                      <a:r>
                        <a:rPr lang="sv-SE" sz="2000" baseline="0" dirty="0" smtClean="0"/>
                        <a:t>: 67%, M: 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aseline="0" dirty="0" smtClean="0"/>
                        <a:t>177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aseline="0" dirty="0" smtClean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816577"/>
                  </a:ext>
                </a:extLst>
              </a:tr>
              <a:tr h="435303">
                <a:tc>
                  <a:txBody>
                    <a:bodyPr/>
                    <a:lstStyle/>
                    <a:p>
                      <a:pPr algn="ctr"/>
                      <a:r>
                        <a:rPr lang="sv-SE" sz="2400" b="1" dirty="0" smtClean="0"/>
                        <a:t>2018</a:t>
                      </a:r>
                      <a:endParaRPr lang="sv-S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smtClean="0"/>
                        <a:t>3633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aseline="0" dirty="0" smtClean="0"/>
                        <a:t>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 smtClean="0"/>
                        <a:t>K</a:t>
                      </a:r>
                      <a:r>
                        <a:rPr lang="sv-SE" sz="2000" baseline="0" dirty="0" smtClean="0"/>
                        <a:t>: 68%, M: 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aseline="0" dirty="0" smtClean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aseline="0" dirty="0" smtClean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601232"/>
                  </a:ext>
                </a:extLst>
              </a:tr>
              <a:tr h="435303">
                <a:tc>
                  <a:txBody>
                    <a:bodyPr/>
                    <a:lstStyle/>
                    <a:p>
                      <a:pPr algn="ctr"/>
                      <a:r>
                        <a:rPr lang="sv-SE" sz="2400" b="1" dirty="0" smtClean="0"/>
                        <a:t>2019</a:t>
                      </a:r>
                      <a:endParaRPr lang="sv-S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smtClean="0"/>
                        <a:t>4092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aseline="0" dirty="0" smtClean="0"/>
                        <a:t>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aseline="0" dirty="0" smtClean="0"/>
                        <a:t>K: 69%, M: 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aseline="0" dirty="0" smtClean="0"/>
                        <a:t>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aseline="0" dirty="0" smtClean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746157"/>
                  </a:ext>
                </a:extLst>
              </a:tr>
              <a:tr h="435303">
                <a:tc>
                  <a:txBody>
                    <a:bodyPr/>
                    <a:lstStyle/>
                    <a:p>
                      <a:pPr algn="ctr"/>
                      <a:r>
                        <a:rPr lang="sv-SE" sz="2400" b="1" dirty="0" smtClean="0"/>
                        <a:t>2020</a:t>
                      </a:r>
                      <a:endParaRPr lang="sv-S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 smtClean="0">
                          <a:solidFill>
                            <a:schemeClr val="tx1"/>
                          </a:solidFill>
                        </a:rPr>
                        <a:t>4634</a:t>
                      </a:r>
                      <a:endParaRPr lang="sv-SE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</a:rPr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</a:rPr>
                        <a:t>K: 68%, M: 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</a:rPr>
                        <a:t>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806969"/>
                  </a:ext>
                </a:extLst>
              </a:tr>
              <a:tr h="667464">
                <a:tc>
                  <a:txBody>
                    <a:bodyPr/>
                    <a:lstStyle/>
                    <a:p>
                      <a:pPr algn="ctr"/>
                      <a:r>
                        <a:rPr lang="sv-SE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sv-SE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4661</a:t>
                      </a:r>
                      <a:endParaRPr lang="sv-SE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</a:rPr>
                        <a:t>K: 69%, M: 31%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968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633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Statistik – </a:t>
            </a:r>
            <a:r>
              <a:rPr lang="sv-SE" dirty="0" err="1" smtClean="0"/>
              <a:t>blodscreen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2022-10-19</a:t>
            </a:r>
            <a:endParaRPr lang="sv-SE" dirty="0"/>
          </a:p>
        </p:txBody>
      </p:sp>
      <p:graphicFrame>
        <p:nvGraphicFramePr>
          <p:cNvPr id="9" name="Platshållare för innehåll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042393"/>
              </p:ext>
            </p:extLst>
          </p:nvPr>
        </p:nvGraphicFramePr>
        <p:xfrm>
          <a:off x="410547" y="1942608"/>
          <a:ext cx="11370290" cy="1348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135">
                  <a:extLst>
                    <a:ext uri="{9D8B030D-6E8A-4147-A177-3AD203B41FA5}">
                      <a16:colId xmlns:a16="http://schemas.microsoft.com/office/drawing/2014/main" val="2441512887"/>
                    </a:ext>
                  </a:extLst>
                </a:gridCol>
                <a:gridCol w="1788780">
                  <a:extLst>
                    <a:ext uri="{9D8B030D-6E8A-4147-A177-3AD203B41FA5}">
                      <a16:colId xmlns:a16="http://schemas.microsoft.com/office/drawing/2014/main" val="1669716911"/>
                    </a:ext>
                  </a:extLst>
                </a:gridCol>
                <a:gridCol w="1788780">
                  <a:extLst>
                    <a:ext uri="{9D8B030D-6E8A-4147-A177-3AD203B41FA5}">
                      <a16:colId xmlns:a16="http://schemas.microsoft.com/office/drawing/2014/main" val="2472454861"/>
                    </a:ext>
                  </a:extLst>
                </a:gridCol>
                <a:gridCol w="1802865">
                  <a:extLst>
                    <a:ext uri="{9D8B030D-6E8A-4147-A177-3AD203B41FA5}">
                      <a16:colId xmlns:a16="http://schemas.microsoft.com/office/drawing/2014/main" val="3323929922"/>
                    </a:ext>
                  </a:extLst>
                </a:gridCol>
                <a:gridCol w="1802865">
                  <a:extLst>
                    <a:ext uri="{9D8B030D-6E8A-4147-A177-3AD203B41FA5}">
                      <a16:colId xmlns:a16="http://schemas.microsoft.com/office/drawing/2014/main" val="1238642307"/>
                    </a:ext>
                  </a:extLst>
                </a:gridCol>
                <a:gridCol w="1802865">
                  <a:extLst>
                    <a:ext uri="{9D8B030D-6E8A-4147-A177-3AD203B41FA5}">
                      <a16:colId xmlns:a16="http://schemas.microsoft.com/office/drawing/2014/main" val="3382334750"/>
                    </a:ext>
                  </a:extLst>
                </a:gridCol>
              </a:tblGrid>
              <a:tr h="449649">
                <a:tc>
                  <a:txBody>
                    <a:bodyPr/>
                    <a:lstStyle/>
                    <a:p>
                      <a:r>
                        <a:rPr lang="sv-SE" dirty="0" smtClean="0"/>
                        <a:t>Analys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2017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031149"/>
                  </a:ext>
                </a:extLst>
              </a:tr>
              <a:tr h="449649">
                <a:tc>
                  <a:txBody>
                    <a:bodyPr/>
                    <a:lstStyle/>
                    <a:p>
                      <a:r>
                        <a:rPr lang="sv-SE" dirty="0" smtClean="0"/>
                        <a:t>HIV (patienter)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5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5+1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509007"/>
                  </a:ext>
                </a:extLst>
              </a:tr>
              <a:tr h="449649">
                <a:tc>
                  <a:txBody>
                    <a:bodyPr/>
                    <a:lstStyle/>
                    <a:p>
                      <a:r>
                        <a:rPr lang="sv-SE" dirty="0" smtClean="0"/>
                        <a:t>Syfilis (patienter)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-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8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Ökat antal fall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9+1*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717930"/>
                  </a:ext>
                </a:extLst>
              </a:tr>
            </a:tbl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410547" y="3586579"/>
            <a:ext cx="11370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Flera av </a:t>
            </a:r>
            <a:r>
              <a:rPr lang="sv-SE" dirty="0" err="1" smtClean="0"/>
              <a:t>HIV-fallen</a:t>
            </a:r>
            <a:r>
              <a:rPr lang="sv-SE" dirty="0" smtClean="0"/>
              <a:t> hade en känd infektion sedan tidigare från annat land eller annan region</a:t>
            </a:r>
          </a:p>
          <a:p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2020: Flera gravida där syfilis upptäckts i screeningen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* Ett barn med </a:t>
            </a:r>
            <a:r>
              <a:rPr lang="sv-SE" dirty="0" err="1" smtClean="0"/>
              <a:t>maternella</a:t>
            </a:r>
            <a:r>
              <a:rPr lang="sv-SE" dirty="0" smtClean="0"/>
              <a:t> antikroppar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88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133165"/>
            <a:ext cx="10619402" cy="1740025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Tack, och välkomna att höra av er eller göra studiebesök på mikrobiologen i Falun!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2022-10-19</a:t>
            </a:r>
            <a:endParaRPr lang="sv-SE" dirty="0"/>
          </a:p>
        </p:txBody>
      </p:sp>
      <p:graphicFrame>
        <p:nvGraphicFramePr>
          <p:cNvPr id="10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794896"/>
              </p:ext>
            </p:extLst>
          </p:nvPr>
        </p:nvGraphicFramePr>
        <p:xfrm>
          <a:off x="6667131" y="2161136"/>
          <a:ext cx="4171872" cy="3696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Photo Editor-foto" r:id="rId3" imgW="3809524" imgH="2495238" progId="">
                  <p:embed/>
                </p:oleObj>
              </mc:Choice>
              <mc:Fallback>
                <p:oleObj name="Photo Editor-foto" r:id="rId3" imgW="3809524" imgH="2495238" progId="">
                  <p:embed/>
                  <p:pic>
                    <p:nvPicPr>
                      <p:cNvPr id="2867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221" t="12268" r="23199" b="8989"/>
                      <a:stretch>
                        <a:fillRect/>
                      </a:stretch>
                    </p:blipFill>
                    <p:spPr bwMode="auto">
                      <a:xfrm>
                        <a:off x="6667131" y="2161136"/>
                        <a:ext cx="4171872" cy="3696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t="5348" r="4692" b="1726"/>
          <a:stretch/>
        </p:blipFill>
        <p:spPr>
          <a:xfrm rot="5400000">
            <a:off x="1916246" y="1998805"/>
            <a:ext cx="4450369" cy="419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4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Provtagning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5799060" cy="4351337"/>
          </a:xfrm>
        </p:spPr>
        <p:txBody>
          <a:bodyPr/>
          <a:lstStyle/>
          <a:p>
            <a:r>
              <a:rPr lang="sv-SE" dirty="0" smtClean="0"/>
              <a:t>Provtagningsanvisningar Lab på INTRA</a:t>
            </a:r>
          </a:p>
          <a:p>
            <a:r>
              <a:rPr lang="sv-SE" dirty="0"/>
              <a:t>Meddela om det finns felaktigheter, oklarhet eller länkar som inte </a:t>
            </a:r>
            <a:r>
              <a:rPr lang="sv-SE" dirty="0" smtClean="0"/>
              <a:t>fungerar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2022-10-19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925" y="1271587"/>
            <a:ext cx="4391025" cy="4905375"/>
          </a:xfrm>
          <a:prstGeom prst="rect">
            <a:avLst/>
          </a:prstGeom>
        </p:spPr>
      </p:pic>
      <p:sp>
        <p:nvSpPr>
          <p:cNvPr id="8" name="Ellips 7"/>
          <p:cNvSpPr/>
          <p:nvPr/>
        </p:nvSpPr>
        <p:spPr>
          <a:xfrm>
            <a:off x="6766560" y="4721628"/>
            <a:ext cx="1961804" cy="423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98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2022-10-19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84"/>
            <a:ext cx="6985639" cy="634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0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Provtagning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5994496" cy="4351337"/>
          </a:xfrm>
        </p:spPr>
        <p:txBody>
          <a:bodyPr/>
          <a:lstStyle/>
          <a:p>
            <a:r>
              <a:rPr lang="sv-SE" dirty="0"/>
              <a:t>Beställning i </a:t>
            </a:r>
            <a:r>
              <a:rPr lang="sv-SE" dirty="0" err="1"/>
              <a:t>TakeCare</a:t>
            </a:r>
            <a:endParaRPr lang="sv-SE" dirty="0"/>
          </a:p>
          <a:p>
            <a:r>
              <a:rPr lang="sv-SE" dirty="0"/>
              <a:t>Ange </a:t>
            </a:r>
            <a:r>
              <a:rPr lang="sv-SE" dirty="0" smtClean="0"/>
              <a:t>anamnes under ”kliniska upplysningar/</a:t>
            </a:r>
            <a:r>
              <a:rPr lang="sv-SE" dirty="0"/>
              <a:t>f</a:t>
            </a:r>
            <a:r>
              <a:rPr lang="sv-SE" dirty="0" smtClean="0"/>
              <a:t>rågeställning”</a:t>
            </a:r>
            <a:endParaRPr lang="sv-SE" dirty="0"/>
          </a:p>
          <a:p>
            <a:r>
              <a:rPr lang="sv-SE" dirty="0"/>
              <a:t>Märk rör korrekt</a:t>
            </a:r>
          </a:p>
          <a:p>
            <a:r>
              <a:rPr lang="sv-SE" dirty="0"/>
              <a:t>Ring vid frågor</a:t>
            </a:r>
          </a:p>
          <a:p>
            <a:r>
              <a:rPr lang="sv-SE" dirty="0" smtClean="0"/>
              <a:t>PM för stickskada eller annan händelse med risk för blodsmitta finns på INTRA på smittskydds sida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2022-10-19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43" y="2753344"/>
            <a:ext cx="5201376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Provtagning - klamydia/gonorré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err="1" smtClean="0"/>
              <a:t>Cobas</a:t>
            </a:r>
            <a:r>
              <a:rPr lang="sv-SE" dirty="0" smtClean="0"/>
              <a:t> PCR media</a:t>
            </a:r>
          </a:p>
          <a:p>
            <a:r>
              <a:rPr lang="sv-SE" dirty="0" smtClean="0"/>
              <a:t>Samma rör oavsett kit</a:t>
            </a:r>
          </a:p>
          <a:p>
            <a:r>
              <a:rPr lang="sv-SE" dirty="0" smtClean="0"/>
              <a:t>Etikett på längden, </a:t>
            </a:r>
            <a:br>
              <a:rPr lang="sv-SE" dirty="0" smtClean="0"/>
            </a:br>
            <a:r>
              <a:rPr lang="sv-SE" dirty="0" smtClean="0"/>
              <a:t>på mitten</a:t>
            </a:r>
          </a:p>
          <a:p>
            <a:r>
              <a:rPr lang="sv-SE" dirty="0" smtClean="0"/>
              <a:t>Kvinnor: Vaginalprov</a:t>
            </a:r>
          </a:p>
          <a:p>
            <a:r>
              <a:rPr lang="sv-SE" dirty="0" smtClean="0"/>
              <a:t>Män: 1:a portion urin</a:t>
            </a:r>
          </a:p>
          <a:p>
            <a:r>
              <a:rPr lang="sv-SE" dirty="0" smtClean="0"/>
              <a:t>Öga, svalg, rektum, övrigt</a:t>
            </a:r>
          </a:p>
          <a:p>
            <a:r>
              <a:rPr lang="sv-SE" dirty="0" smtClean="0"/>
              <a:t>Ca. 10 dagar efter smittotillfället</a:t>
            </a:r>
          </a:p>
          <a:p>
            <a:r>
              <a:rPr lang="sv-SE" dirty="0" smtClean="0"/>
              <a:t>Lång hållbarhet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2022-10-19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95" y="1575705"/>
            <a:ext cx="3825607" cy="286604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602" y="1575705"/>
            <a:ext cx="3821398" cy="286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Provtagning – hepatit, HIV, syfilis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600" dirty="0" smtClean="0"/>
              <a:t>Serumrör med gel utan tillsats, guldgul propp</a:t>
            </a:r>
          </a:p>
          <a:p>
            <a:r>
              <a:rPr lang="sv-SE" sz="2600" dirty="0" smtClean="0"/>
              <a:t>Etikett sätts på längden, på mitten och </a:t>
            </a:r>
            <a:br>
              <a:rPr lang="sv-SE" sz="2600" dirty="0" smtClean="0"/>
            </a:br>
            <a:r>
              <a:rPr lang="sv-SE" sz="2600" dirty="0" smtClean="0"/>
              <a:t>texten ”Upp” närmast proppen</a:t>
            </a:r>
          </a:p>
          <a:p>
            <a:r>
              <a:rPr lang="sv-SE" sz="2600" dirty="0" smtClean="0"/>
              <a:t>Ange alltid klinisk frågeställning, underlättar bedömning av analysresultat</a:t>
            </a:r>
            <a:r>
              <a:rPr lang="sv-SE" altLang="sv-SE" sz="2600" dirty="0" smtClean="0"/>
              <a:t>.</a:t>
            </a:r>
          </a:p>
          <a:p>
            <a:r>
              <a:rPr lang="sv-SE" altLang="sv-SE" sz="2600" dirty="0" smtClean="0"/>
              <a:t>Kylförvaring i väntan på transport</a:t>
            </a:r>
          </a:p>
          <a:p>
            <a:r>
              <a:rPr lang="sv-SE" altLang="sv-SE" sz="2600" dirty="0" smtClean="0"/>
              <a:t>Värmeinaktiverade eller </a:t>
            </a:r>
            <a:r>
              <a:rPr lang="sv-SE" altLang="sv-SE" sz="2600" dirty="0" err="1" smtClean="0"/>
              <a:t>hemolyserade</a:t>
            </a:r>
            <a:r>
              <a:rPr lang="sv-SE" altLang="sv-SE" sz="2600" dirty="0" smtClean="0"/>
              <a:t> prover kan ej analyseras</a:t>
            </a:r>
          </a:p>
          <a:p>
            <a:r>
              <a:rPr lang="sv-SE" altLang="sv-SE" sz="2600" dirty="0"/>
              <a:t>Proverna får inte innehålla fibrin, röda blodkroppar eller andra partiklar. </a:t>
            </a:r>
            <a:endParaRPr lang="sv-SE" altLang="sv-SE" sz="2600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2022-10-19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354" y="1825625"/>
            <a:ext cx="4046646" cy="113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0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Diagnostik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Sensitivitet (känslighet) = hur stor andel sjuka/smittade som testas positiv</a:t>
            </a:r>
          </a:p>
          <a:p>
            <a:r>
              <a:rPr lang="sv-SE" dirty="0" smtClean="0"/>
              <a:t>Specificitet = hur stor andel som inte är sjuka/smittade som testas negativ</a:t>
            </a:r>
          </a:p>
          <a:p>
            <a:r>
              <a:rPr lang="sv-SE" dirty="0" smtClean="0"/>
              <a:t>Mycket hög känslighet, bra specificitet</a:t>
            </a:r>
          </a:p>
          <a:p>
            <a:pPr lvl="1"/>
            <a:r>
              <a:rPr lang="sv-SE" dirty="0"/>
              <a:t>B</a:t>
            </a:r>
            <a:r>
              <a:rPr lang="sv-SE" dirty="0" smtClean="0"/>
              <a:t>lodscreening</a:t>
            </a:r>
          </a:p>
          <a:p>
            <a:pPr lvl="1"/>
            <a:r>
              <a:rPr lang="sv-SE" dirty="0" smtClean="0"/>
              <a:t>Gonorré</a:t>
            </a:r>
          </a:p>
          <a:p>
            <a:r>
              <a:rPr lang="sv-SE" dirty="0" smtClean="0"/>
              <a:t>Hög känslighet, hög specificitet	</a:t>
            </a:r>
          </a:p>
          <a:p>
            <a:pPr lvl="1"/>
            <a:r>
              <a:rPr lang="sv-SE" dirty="0" smtClean="0"/>
              <a:t>Klamydia</a:t>
            </a:r>
          </a:p>
          <a:p>
            <a:r>
              <a:rPr lang="sv-SE" dirty="0" smtClean="0"/>
              <a:t>Pre-analys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2022-10-19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9286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Molekylärbiologisk diagnostik	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Letar efter DNA eller RNA hos virus och bakterier</a:t>
            </a:r>
          </a:p>
          <a:p>
            <a:r>
              <a:rPr lang="sv-SE" dirty="0" smtClean="0"/>
              <a:t>Snabbt</a:t>
            </a:r>
          </a:p>
          <a:p>
            <a:r>
              <a:rPr lang="sv-SE" dirty="0" smtClean="0"/>
              <a:t>Hög sensitivitet och hög specificitet</a:t>
            </a:r>
          </a:p>
          <a:p>
            <a:r>
              <a:rPr lang="sv-SE" dirty="0" smtClean="0"/>
              <a:t>Får bara svar på det man frågar efter</a:t>
            </a:r>
          </a:p>
          <a:p>
            <a:r>
              <a:rPr lang="sv-SE" dirty="0"/>
              <a:t>L</a:t>
            </a:r>
            <a:r>
              <a:rPr lang="sv-SE" dirty="0" smtClean="0"/>
              <a:t>ångsamväxande bakterier, intracellulära bakterier, virus eller speciella gener t.ex. </a:t>
            </a:r>
            <a:r>
              <a:rPr lang="sv-SE" dirty="0"/>
              <a:t>r</a:t>
            </a:r>
            <a:r>
              <a:rPr lang="sv-SE" dirty="0" smtClean="0"/>
              <a:t>esistensgener.</a:t>
            </a:r>
          </a:p>
          <a:p>
            <a:r>
              <a:rPr lang="sv-SE" dirty="0" smtClean="0"/>
              <a:t>Ofta dyrare än andra tekniker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2022-10-19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3990875"/>
      </p:ext>
    </p:extLst>
  </p:cSld>
  <p:clrMapOvr>
    <a:masterClrMapping/>
  </p:clrMapOvr>
</p:sld>
</file>

<file path=ppt/theme/theme1.xml><?xml version="1.0" encoding="utf-8"?>
<a:theme xmlns:a="http://schemas.openxmlformats.org/drawingml/2006/main" name="VCdag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151680F3-6FC2-4960-B137-648106B7FBF2}" vid="{FDF325D6-299B-47C8-B8D0-086DBBEE1ED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125def9988a4544907fddb4a09b1af5 xmlns="2f901946-e264-40a9-b252-19c7dedd3add">
      <Terms xmlns="http://schemas.microsoft.com/office/infopath/2007/PartnerControls"/>
    </j125def9988a4544907fddb4a09b1af5>
    <d35d67994db9475aa58636ebfce59533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sv - svenska</TermName>
          <TermId xmlns="http://schemas.microsoft.com/office/infopath/2007/PartnerControls">fc4bf42e-8ca5-492e-bdac-5e5e0115cfa8</TermId>
        </TermInfo>
      </Terms>
    </d35d67994db9475aa58636ebfce59533>
    <ib8be5378b304cd19503fe0f13c962e4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powerpointmall</TermName>
          <TermId xmlns="http://schemas.microsoft.com/office/infopath/2007/PartnerControls">8a709a16-dce5-48c9-b324-adb936197cd8</TermId>
        </TermInfo>
      </Terms>
    </ib8be5378b304cd19503fe0f13c962e4>
    <b949fc07257b40f7b02b2d246d41368f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LD</TermName>
          <TermId xmlns="http://schemas.microsoft.com/office/infopath/2007/PartnerControls">30ac7822-68c2-42d2-8d58-accf1e3539f2</TermId>
        </TermInfo>
      </Terms>
    </b949fc07257b40f7b02b2d246d41368f>
    <TaxCatchAll xmlns="2f901946-e264-40a9-b252-19c7dedd3add">
      <Value>33</Value>
      <Value>620</Value>
      <Value>24</Value>
      <Value>38</Value>
      <Value>1</Value>
    </TaxCatchAll>
    <LD_Informationsklass xmlns="2f901946-e264-40a9-b252-19c7dedd3add">Intern alla</LD_Informationsklass>
    <ib626626c2604ac096d2606abc0b50e1 xmlns="2f901946-e264-40a9-b252-19c7dedd3add">
      <Terms xmlns="http://schemas.microsoft.com/office/infopath/2007/PartnerControls"/>
    </ib626626c2604ac096d2606abc0b50e1>
    <LD_Dokumentansvarig xmlns="2f901946-e264-40a9-b252-19c7dedd3add">
      <UserInfo>
        <DisplayName>Jansson Markus /Central förvaltning Personalenhet /Falun</DisplayName>
        <AccountId>34</AccountId>
        <AccountType/>
      </UserInfo>
    </LD_Dokumentansvarig>
    <l94247903c2249fd91f98a10a58087d0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Standarddokument</TermName>
          <TermId xmlns="http://schemas.microsoft.com/office/infopath/2007/PartnerControls">4d12e0b9-1967-41ec-b4ec-5579d11176b8</TermId>
        </TermInfo>
      </Terms>
    </l94247903c2249fd91f98a10a58087d0>
    <LD_GranskatAv xmlns="2f901946-e264-40a9-b252-19c7dedd3add">
      <UserInfo>
        <DisplayName/>
        <AccountId xsi:nil="true"/>
        <AccountType/>
      </UserInfo>
    </LD_GranskatAv>
    <LD_OldPubliceringsstatus xmlns="2f901946-e264-40a9-b252-19c7dedd3add">Revidering pågår</LD_OldPubliceringsstatus>
    <LD_Publiceringsstatus xmlns="2f901946-e264-40a9-b252-19c7dedd3add">Publicering pågår</LD_Publiceringsstatus>
    <LD_Version xmlns="2f901946-e264-40a9-b252-19c7dedd3add">1.0</LD_Version>
    <LD_ArbetsrumID xmlns="2f901946-e264-40a9-b252-19c7dedd3add">
      <Url xsi:nil="true"/>
      <Description xsi:nil="true"/>
    </LD_ArbetsrumID>
    <LD_Faktaagare xmlns="2f901946-e264-40a9-b252-19c7dedd3add">
      <Url xsi:nil="true"/>
      <Description xsi:nil="true"/>
    </LD_Faktaagare>
    <LD_DokumentID xmlns="2f901946-e264-40a9-b252-19c7dedd3add">
      <Url>http://ar.ltdalarna.se/arbetsrum/OHAR4G1Q/_layouts/15/DocIdRedir.aspx?ID=JHXJTDKSTMXR-638439718-50</Url>
      <Description>JHXJTDKSTMXR-638439718-50</Description>
    </LD_DokumentID>
    <LD_Dokumentstatus xmlns="2f901946-e264-40a9-b252-19c7dedd3add">Godkänt</LD_Dokumentstatus>
    <LD_OldDokumentstatus xmlns="2f901946-e264-40a9-b252-19c7dedd3add">Godkännande pågår</LD_OldDokumentstatus>
    <_dlc_DocId xmlns="c6056b2c-9b66-4941-ba4f-b114eec7ed26">JHXJTDKSTMXR-2145828690-717</_dlc_DocId>
    <_dlc_DocIdUrl xmlns="c6056b2c-9b66-4941-ba4f-b114eec7ed26">
      <Url>http://ar.ltdalarna.se/arbetsrum/OHAR4G1Q/publicerat/_layouts/15/DocIdRedir.aspx?ID=JHXJTDKSTMXR-2145828690-717</Url>
      <Description>JHXJTDKSTMXR-2145828690-717</Description>
    </_dlc_DocIdUrl>
    <LD_Diarienummer xmlns="2f901946-e264-40a9-b252-19c7dedd3add" xsi:nil="true"/>
    <LD_GodkantDatum xmlns="2f901946-e264-40a9-b252-19c7dedd3add">2019-01-14T13:10:16+00:00</LD_GodkantDatum>
    <LD_GodkantAv xmlns="2f901946-e264-40a9-b252-19c7dedd3add">
      <UserInfo>
        <DisplayName>Jansson Markus /Central förvaltning Personalenhet /Falun</DisplayName>
        <AccountId>34</AccountId>
        <AccountType/>
      </UserInfo>
    </LD_GodkantAv>
    <LD_Beslutsnummer xmlns="2f901946-e264-40a9-b252-19c7dedd3add" xsi:nil="true"/>
    <nf66689e3cec4bcc9e3f4977582c706c xmlns="2f901946-e264-40a9-b252-19c7dedd3add">
      <Terms xmlns="http://schemas.microsoft.com/office/infopath/2007/PartnerControls"/>
    </nf66689e3cec4bcc9e3f4977582c706c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e7769dcc-5dd1-4f02-a71f-f2e47d1eab4e" ContentTypeId="0x010100AC92CF2061C10240851FF38CAA99F4B802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Blankett" ma:contentTypeID="0x010100AC92CF2061C10240851FF38CAA99F4B8020100F310B003C35C654C864C96586056CDEC" ma:contentTypeVersion="505" ma:contentTypeDescription="Skapa ett nytt dokument." ma:contentTypeScope="" ma:versionID="01c7696be3ffc67249f150fe52fd8a85">
  <xsd:schema xmlns:xsd="http://www.w3.org/2001/XMLSchema" xmlns:xs="http://www.w3.org/2001/XMLSchema" xmlns:p="http://schemas.microsoft.com/office/2006/metadata/properties" xmlns:ns2="2f901946-e264-40a9-b252-19c7dedd3add" xmlns:ns3="c6056b2c-9b66-4941-ba4f-b114eec7ed26" targetNamespace="http://schemas.microsoft.com/office/2006/metadata/properties" ma:root="true" ma:fieldsID="13a4b6cef850c624f293be0b4fe5a156" ns2:_="" ns3:_="">
    <xsd:import namespace="2f901946-e264-40a9-b252-19c7dedd3add"/>
    <xsd:import namespace="c6056b2c-9b66-4941-ba4f-b114eec7ed26"/>
    <xsd:element name="properties">
      <xsd:complexType>
        <xsd:sequence>
          <xsd:element name="documentManagement">
            <xsd:complexType>
              <xsd:all>
                <xsd:element ref="ns2:LD_Dokumentansvarig"/>
                <xsd:element ref="ns2:LD_Informationsklass"/>
                <xsd:element ref="ns2:LD_ArbetsrumID" minOccurs="0"/>
                <xsd:element ref="ns2:LD_DokumentID" minOccurs="0"/>
                <xsd:element ref="ns2:LD_Faktaagare" minOccurs="0"/>
                <xsd:element ref="ns2:LD_Version" minOccurs="0"/>
                <xsd:element ref="ns2:LD_GranskatAv" minOccurs="0"/>
                <xsd:element ref="ns2:LD_Dokumentstatus" minOccurs="0"/>
                <xsd:element ref="ns2:LD_Publiceringsstatus" minOccurs="0"/>
                <xsd:element ref="ns2:LD_GodkantAv" minOccurs="0"/>
                <xsd:element ref="ns2:LD_GodkantDatum" minOccurs="0"/>
                <xsd:element ref="ns2:LD_Diarienummer" minOccurs="0"/>
                <xsd:element ref="ns2:LD_Beslutsnummer" minOccurs="0"/>
                <xsd:element ref="ns2:l94247903c2249fd91f98a10a58087d0" minOccurs="0"/>
                <xsd:element ref="ns2:b949fc07257b40f7b02b2d246d41368f" minOccurs="0"/>
                <xsd:element ref="ns2:d35d67994db9475aa58636ebfce59533" minOccurs="0"/>
                <xsd:element ref="ns2:TaxCatchAll" minOccurs="0"/>
                <xsd:element ref="ns2:j125def9988a4544907fddb4a09b1af5" minOccurs="0"/>
                <xsd:element ref="ns2:ib8be5378b304cd19503fe0f13c962e4" minOccurs="0"/>
                <xsd:element ref="ns2:ib626626c2604ac096d2606abc0b50e1" minOccurs="0"/>
                <xsd:element ref="ns2:LD_OldDokumentstatus" minOccurs="0"/>
                <xsd:element ref="ns2:TaxCatchAllLabel" minOccurs="0"/>
                <xsd:element ref="ns2:nf66689e3cec4bcc9e3f4977582c706c" minOccurs="0"/>
                <xsd:element ref="ns2:LD_OldPubliceringsstatu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01946-e264-40a9-b252-19c7dedd3add" elementFormDefault="qualified">
    <xsd:import namespace="http://schemas.microsoft.com/office/2006/documentManagement/types"/>
    <xsd:import namespace="http://schemas.microsoft.com/office/infopath/2007/PartnerControls"/>
    <xsd:element name="LD_Dokumentansvarig" ma:index="2" ma:displayName="Dokumentansvarig" ma:list="UserInfo" ma:internalName="LD_Dokumentansvarig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Informationsklass" ma:index="4" ma:displayName="Informationsklass" ma:default="Intern alla" ma:internalName="LD_Informationsklass" ma:readOnly="false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LD_ArbetsrumID" ma:index="8" nillable="true" ma:displayName="ArbetsrumID" ma:hidden="true" ma:internalName="LD_Arbetsrum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DokumentID" ma:index="9" nillable="true" ma:displayName="LD DokumentID" ma:hidden="true" ma:internalName="LD_Dok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Faktaagare" ma:index="10" nillable="true" ma:displayName="Faktaägare" ma:hidden="true" ma:internalName="LD_Faktaagar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Version" ma:index="11" nillable="true" ma:displayName="Version" ma:internalName="LD_Version" ma:readOnly="false">
      <xsd:simpleType>
        <xsd:restriction base="dms:Text"/>
      </xsd:simpleType>
    </xsd:element>
    <xsd:element name="LD_GranskatAv" ma:index="12" nillable="true" ma:displayName="Granskat av" ma:list="UserInfo" ma:internalName="LD_GranskatAv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Dokumentstatus" ma:index="13" nillable="true" ma:displayName="Dokumentstatus" ma:default="Utkast" ma:hidden="true" ma:internalName="LD_Dokumentstatus" ma:readOnly="false">
      <xsd:simpleType>
        <xsd:restriction base="dms:Choice">
          <xsd:enumeration value="Utkast"/>
          <xsd:enumeration value="Granskning pågår"/>
          <xsd:enumeration value="Granskat"/>
          <xsd:enumeration value="Godkännande pågår"/>
          <xsd:enumeration value="Godkänt"/>
          <xsd:enumeration value="Ej godkänt"/>
          <xsd:enumeration value="Publicerat"/>
          <xsd:enumeration value="Godkänt och publicerat"/>
        </xsd:restriction>
      </xsd:simpleType>
    </xsd:element>
    <xsd:element name="LD_Publiceringsstatus" ma:index="14" nillable="true" ma:displayName="Publiceringsstatus" ma:default="Ej publicerat" ma:hidden="true" ma:internalName="LD_Publiceringsstatus" ma:readOnly="false">
      <xsd:simpleType>
        <xsd:restriction base="dms:Choice">
          <xsd:enumeration value="Ej publicerat"/>
          <xsd:enumeration value="Publicering pågår"/>
          <xsd:enumeration value="Publicerat"/>
          <xsd:enumeration value="Avpublicerat"/>
          <xsd:enumeration value="Revidering krävs"/>
          <xsd:enumeration value="Revidering pågår"/>
        </xsd:restriction>
      </xsd:simpleType>
    </xsd:element>
    <xsd:element name="LD_GodkantAv" ma:index="16" nillable="true" ma:displayName="Godkänt av" ma:list="UserInfo" ma:internalName="LD_GodkantAv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GodkantDatum" ma:index="17" nillable="true" ma:displayName="Godkänt datum" ma:internalName="LD_GodkantDatum" ma:readOnly="false">
      <xsd:simpleType>
        <xsd:restriction base="dms:DateTime"/>
      </xsd:simpleType>
    </xsd:element>
    <xsd:element name="LD_Diarienummer" ma:index="18" nillable="true" ma:displayName="Diarienummer" ma:internalName="LD_Diarienummer" ma:readOnly="false">
      <xsd:simpleType>
        <xsd:restriction base="dms:Text"/>
      </xsd:simpleType>
    </xsd:element>
    <xsd:element name="LD_Beslutsnummer" ma:index="19" nillable="true" ma:displayName="Beslutsnummer" ma:internalName="LD_Beslutsnummer" ma:readOnly="false">
      <xsd:simpleType>
        <xsd:restriction base="dms:Text"/>
      </xsd:simpleType>
    </xsd:element>
    <xsd:element name="l94247903c2249fd91f98a10a58087d0" ma:index="22" nillable="true" ma:taxonomy="true" ma:internalName="l94247903c2249fd91f98a10a58087d0" ma:taxonomyFieldName="LD_Dokumenttyp" ma:displayName="Dokumenttyp" ma:readOnly="false" ma:fieldId="{59424790-3c22-49fd-91f9-8a10a58087d0}" ma:sspId="e7769dcc-5dd1-4f02-a71f-f2e47d1eab4e" ma:termSetId="0f652e80-21f1-4db9-823c-0c440e78a0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49fc07257b40f7b02b2d246d41368f" ma:index="24" ma:taxonomy="true" ma:internalName="b949fc07257b40f7b02b2d246d41368f" ma:taxonomyFieldName="LD_GallerForVerksamhet" ma:displayName="Gäller för verksamhet" ma:readOnly="false" ma:default="" ma:fieldId="{b949fc07-257b-40f7-b02b-2d246d41368f}" ma:taxonomyMulti="true" ma:sspId="e7769dcc-5dd1-4f02-a71f-f2e47d1eab4e" ma:termSetId="fdc1c8bc-96b8-4ad1-a7fe-19ec9003ab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35d67994db9475aa58636ebfce59533" ma:index="25" nillable="true" ma:taxonomy="true" ma:internalName="d35d67994db9475aa58636ebfce59533" ma:taxonomyFieldName="LD_Sprak" ma:displayName="Språk" ma:readOnly="false" ma:default="1;#sv - svenska|fc4bf42e-8ca5-492e-bdac-5e5e0115cfa8" ma:fieldId="{d35d6799-4db9-475a-a586-36ebfce59533}" ma:sspId="e7769dcc-5dd1-4f02-a71f-f2e47d1eab4e" ma:termSetId="34bdb1d3-4598-4ab4-b025-869b2700dd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6" nillable="true" ma:displayName="Taxonomy Catch All Column" ma:hidden="true" ma:list="{590d8321-ec3a-46c9-8bb0-088c8a285ba7}" ma:internalName="TaxCatchAll" ma:showField="CatchAllData" ma:web="c6056b2c-9b66-4941-ba4f-b114eec7ed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125def9988a4544907fddb4a09b1af5" ma:index="29" nillable="true" ma:taxonomy="true" ma:internalName="j125def9988a4544907fddb4a09b1af5" ma:taxonomyFieldName="LD_Nyckelord" ma:displayName="Nyckelord" ma:readOnly="false" ma:fieldId="{3125def9-988a-4544-907f-ddb4a09b1af5}" ma:taxonomyMulti="true" ma:sspId="e7769dcc-5dd1-4f02-a71f-f2e47d1eab4e" ma:termSetId="4e71d024-632f-4c5c-a02d-6b344a2d399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8be5378b304cd19503fe0f13c962e4" ma:index="31" nillable="true" ma:taxonomy="true" ma:internalName="ib8be5378b304cd19503fe0f13c962e4" ma:taxonomyFieldName="LD_Dokumentsamling" ma:displayName="Dokumentsamling" ma:readOnly="false" ma:default="" ma:fieldId="{2b8be537-8b30-4cd1-9503-fe0f13c962e4}" ma:taxonomyMulti="true" ma:sspId="e7769dcc-5dd1-4f02-a71f-f2e47d1eab4e" ma:termSetId="616aacf0-f681-4ad1-9a56-1a611ffe041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626626c2604ac096d2606abc0b50e1" ma:index="33" nillable="true" ma:taxonomy="true" ma:internalName="ib626626c2604ac096d2606abc0b50e1" ma:taxonomyFieldName="LD_Process" ma:displayName="Process" ma:readOnly="false" ma:fieldId="{2b626626-c260-4ac0-96d2-606abc0b50e1}" ma:sspId="e7769dcc-5dd1-4f02-a71f-f2e47d1eab4e" ma:termSetId="76f4019a-91e2-4560-b452-ad5219d430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_OldDokumentstatus" ma:index="34" nillable="true" ma:displayName="Old Dokumentstatus" ma:hidden="true" ma:internalName="LD_OldDokumentstatus" ma:readOnly="false">
      <xsd:simpleType>
        <xsd:restriction base="dms:Text"/>
      </xsd:simpleType>
    </xsd:element>
    <xsd:element name="TaxCatchAllLabel" ma:index="35" nillable="true" ma:displayName="Taxonomy Catch All Column1" ma:hidden="true" ma:list="{590d8321-ec3a-46c9-8bb0-088c8a285ba7}" ma:internalName="TaxCatchAllLabel" ma:readOnly="true" ma:showField="CatchAllDataLabel" ma:web="c6056b2c-9b66-4941-ba4f-b114eec7ed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f66689e3cec4bcc9e3f4977582c706c" ma:index="37" nillable="true" ma:taxonomy="true" ma:internalName="nf66689e3cec4bcc9e3f4977582c706c" ma:taxonomyFieldName="LD_Ledningssytem" ma:displayName="Ledningssystem" ma:default="" ma:fieldId="{7f66689e-3cec-4bcc-9e3f-4977582c706c}" ma:sspId="e7769dcc-5dd1-4f02-a71f-f2e47d1eab4e" ma:termSetId="829eac8a-34d8-46a0-90b2-b520bdf7847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_OldPubliceringsstatus" ma:index="38" nillable="true" ma:displayName="Old Publiceringsstatus" ma:hidden="true" ma:internalName="LD_OldPubliceringsstatu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56b2c-9b66-4941-ba4f-b114eec7ed26" elementFormDefault="qualified">
    <xsd:import namespace="http://schemas.microsoft.com/office/2006/documentManagement/types"/>
    <xsd:import namespace="http://schemas.microsoft.com/office/infopath/2007/PartnerControls"/>
    <xsd:element name="_dlc_DocId" ma:index="39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40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1" nillable="true" ma:displayName="Spara ID" ma:description="Behåll ID vid tilläg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6" ma:displayName="Innehållstyp"/>
        <xsd:element ref="dc:title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6FB3ADD-DCDF-4A07-9C45-CA476A044990}">
  <ds:schemaRefs>
    <ds:schemaRef ds:uri="http://schemas.microsoft.com/office/2006/documentManagement/types"/>
    <ds:schemaRef ds:uri="http://schemas.microsoft.com/office/infopath/2007/PartnerControls"/>
    <ds:schemaRef ds:uri="c6056b2c-9b66-4941-ba4f-b114eec7ed26"/>
    <ds:schemaRef ds:uri="http://purl.org/dc/elements/1.1/"/>
    <ds:schemaRef ds:uri="http://schemas.microsoft.com/office/2006/metadata/properties"/>
    <ds:schemaRef ds:uri="2f901946-e264-40a9-b252-19c7dedd3add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024E15-E290-4AB3-AE13-73E4633A1C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908D4C-69A5-4436-ADFD-061832FB1A44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4EE7BB0C-25DB-40F9-ACA7-7C87072459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901946-e264-40a9-b252-19c7dedd3add"/>
    <ds:schemaRef ds:uri="c6056b2c-9b66-4941-ba4f-b114eec7ed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10EFA16D-6D67-4242-869E-4B66269C396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9777</TotalTime>
  <Words>1346</Words>
  <Application>Microsoft Office PowerPoint</Application>
  <PresentationFormat>Bredbild</PresentationFormat>
  <Paragraphs>351</Paragraphs>
  <Slides>28</Slides>
  <Notes>10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VCdag</vt:lpstr>
      <vt:lpstr>Photo Editor-foto</vt:lpstr>
      <vt:lpstr>Provtagning, Diagnostik &amp; Statistik</vt:lpstr>
      <vt:lpstr>Aktuella smittor </vt:lpstr>
      <vt:lpstr>Provtagning</vt:lpstr>
      <vt:lpstr>PowerPoint-presentation</vt:lpstr>
      <vt:lpstr>Provtagning</vt:lpstr>
      <vt:lpstr>Provtagning - klamydia/gonorré</vt:lpstr>
      <vt:lpstr>Provtagning – hepatit, HIV, syfilis</vt:lpstr>
      <vt:lpstr>Diagnostik</vt:lpstr>
      <vt:lpstr>Molekylärbiologisk diagnostik </vt:lpstr>
      <vt:lpstr>Molekylärbiologisk diagnostik </vt:lpstr>
      <vt:lpstr>Molekylärbiologisk diagnostik</vt:lpstr>
      <vt:lpstr>Diagnostik – klamydia/gonorré</vt:lpstr>
      <vt:lpstr>Diagnostik – Mycoplasma genitalium</vt:lpstr>
      <vt:lpstr>Resultat chlamydia/gonorré</vt:lpstr>
      <vt:lpstr>Serologisk diagnostik </vt:lpstr>
      <vt:lpstr>Serologisk diagnostik</vt:lpstr>
      <vt:lpstr>Diagnostik-Hepatit, HIV, Syfilis</vt:lpstr>
      <vt:lpstr>Diagnostik - Syfilis</vt:lpstr>
      <vt:lpstr>PowerPoint-presentation</vt:lpstr>
      <vt:lpstr>Diagnostik - Hepatit</vt:lpstr>
      <vt:lpstr>Diagnostik - Hepatit</vt:lpstr>
      <vt:lpstr>Diagnostik - HIV</vt:lpstr>
      <vt:lpstr>Statistik STI</vt:lpstr>
      <vt:lpstr>PowerPoint-presentation</vt:lpstr>
      <vt:lpstr>Egenprovtagning klamydia/gonorré</vt:lpstr>
      <vt:lpstr>Egenprovtagning via 1177.se</vt:lpstr>
      <vt:lpstr>Statistik – blodscreen</vt:lpstr>
      <vt:lpstr>Tack, och välkomna att höra av er eller göra studiebesök på mikrobiologen i Falun!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Dalarna - Standard Powerpointmall</dc:title>
  <dc:creator>Jansson Markus /Central förvaltning Kommunikationsenhet /Falun</dc:creator>
  <cp:lastModifiedBy>Haqwinzon Pia /Central förvaltning Hälso- och sjukvårdsenhet Smittskydd /Falun</cp:lastModifiedBy>
  <cp:revision>118</cp:revision>
  <cp:lastPrinted>2022-10-17T07:40:19Z</cp:lastPrinted>
  <dcterms:created xsi:type="dcterms:W3CDTF">2016-11-14T14:16:14Z</dcterms:created>
  <dcterms:modified xsi:type="dcterms:W3CDTF">2022-10-18T07:34:34Z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35d67994db9475aa58636ebfce59533">
    <vt:lpwstr>sv - svenska|fc4bf42e-8ca5-492e-bdac-5e5e0115cfa8</vt:lpwstr>
  </property>
  <property fmtid="{D5CDD505-2E9C-101B-9397-08002B2CF9AE}" pid="3" name="ContentTypeId">
    <vt:lpwstr>0x010100AC92CF2061C10240851FF38CAA99F4B8020100F310B003C35C654C864C96586056CDEC</vt:lpwstr>
  </property>
  <property fmtid="{D5CDD505-2E9C-101B-9397-08002B2CF9AE}" pid="4" name="TaxCatchAll">
    <vt:lpwstr>7;#sv - svenska</vt:lpwstr>
  </property>
  <property fmtid="{D5CDD505-2E9C-101B-9397-08002B2CF9AE}" pid="5" name="LD_GallerForVerksamhet">
    <vt:lpwstr>33;#LD|30ac7822-68c2-42d2-8d58-accf1e3539f2</vt:lpwstr>
  </property>
  <property fmtid="{D5CDD505-2E9C-101B-9397-08002B2CF9AE}" pid="6" name="LD_Process">
    <vt:lpwstr/>
  </property>
  <property fmtid="{D5CDD505-2E9C-101B-9397-08002B2CF9AE}" pid="7" name="LD_Forfattning">
    <vt:lpwstr/>
  </property>
  <property fmtid="{D5CDD505-2E9C-101B-9397-08002B2CF9AE}" pid="8" name="LD_Nyckelord">
    <vt:lpwstr/>
  </property>
  <property fmtid="{D5CDD505-2E9C-101B-9397-08002B2CF9AE}" pid="9" name="LD_Dokumentsamling">
    <vt:lpwstr>620;#powerpointmall|8a709a16-dce5-48c9-b324-adb936197cd8</vt:lpwstr>
  </property>
  <property fmtid="{D5CDD505-2E9C-101B-9397-08002B2CF9AE}" pid="10" name="LD_Dokumenttyp">
    <vt:lpwstr>24;#Standarddokument|4d12e0b9-1967-41ec-b4ec-5579d11176b8</vt:lpwstr>
  </property>
  <property fmtid="{D5CDD505-2E9C-101B-9397-08002B2CF9AE}" pid="11" name="eb7deb89d2814b7b90e1fef0bccd24ec">
    <vt:lpwstr/>
  </property>
  <property fmtid="{D5CDD505-2E9C-101B-9397-08002B2CF9AE}" pid="12" name="c37888536a3e4198892c360a23f46821">
    <vt:lpwstr/>
  </property>
  <property fmtid="{D5CDD505-2E9C-101B-9397-08002B2CF9AE}" pid="13" name="e4631235004c4161a9f23c41f2f2c9d6">
    <vt:lpwstr/>
  </property>
  <property fmtid="{D5CDD505-2E9C-101B-9397-08002B2CF9AE}" pid="14" name="LD_Diagnos">
    <vt:lpwstr/>
  </property>
  <property fmtid="{D5CDD505-2E9C-101B-9397-08002B2CF9AE}" pid="15" name="LD_Sprak">
    <vt:lpwstr>1;#sv - svenska|fc4bf42e-8ca5-492e-bdac-5e5e0115cfa8</vt:lpwstr>
  </property>
  <property fmtid="{D5CDD505-2E9C-101B-9397-08002B2CF9AE}" pid="16" name="LD_MeSHterm">
    <vt:lpwstr/>
  </property>
  <property fmtid="{D5CDD505-2E9C-101B-9397-08002B2CF9AE}" pid="17" name="_dlc_DocIdItemGuid">
    <vt:lpwstr>478ac456-debb-4762-9ea7-ef009ac3d5d6</vt:lpwstr>
  </property>
  <property fmtid="{D5CDD505-2E9C-101B-9397-08002B2CF9AE}" pid="18" name="Granskning">
    <vt:lpwstr/>
  </property>
  <property fmtid="{D5CDD505-2E9C-101B-9397-08002B2CF9AE}" pid="19" name="Order">
    <vt:r8>13100</vt:r8>
  </property>
  <property fmtid="{D5CDD505-2E9C-101B-9397-08002B2CF9AE}" pid="20" name="xd_ProgID">
    <vt:lpwstr/>
  </property>
  <property fmtid="{D5CDD505-2E9C-101B-9397-08002B2CF9AE}" pid="21" name="TemplateUrl">
    <vt:lpwstr/>
  </property>
  <property fmtid="{D5CDD505-2E9C-101B-9397-08002B2CF9AE}" pid="22" name="_CopySource">
    <vt:lpwstr>http://ar.ltdalarna.se/arbetsrum/OHAR4G1Q/4G8V/Lists/informerande/Region Dalarna - Standard Powerpointmall.pptx</vt:lpwstr>
  </property>
  <property fmtid="{D5CDD505-2E9C-101B-9397-08002B2CF9AE}" pid="23" name="Godkännande och publicering">
    <vt:lpwstr>http://ar.ltdalarna.se/arbetsrum/OHAR4G1Q/_layouts/15/wrkstat.aspx?List=897c8b83-9ffe-46c2-b9b4-7cbdc1558ee9&amp;WorkflowInstanceName=23b98503-3154-493f-9ae5-e4c37136ec7d, Godkänt</vt:lpwstr>
  </property>
  <property fmtid="{D5CDD505-2E9C-101B-9397-08002B2CF9AE}" pid="24" name="LD_GiltigtTill">
    <vt:filetime>2022-01-14T13:12:34Z</vt:filetime>
  </property>
  <property fmtid="{D5CDD505-2E9C-101B-9397-08002B2CF9AE}" pid="25" name="LD_Gallringsfrist">
    <vt:lpwstr>38;#3 år|8a73ccd2-b425-41f1-973a-0e59e31951c0</vt:lpwstr>
  </property>
  <property fmtid="{D5CDD505-2E9C-101B-9397-08002B2CF9AE}" pid="26" name="maa9fd36c38347e1a5ddfad159d25a0c">
    <vt:lpwstr>3 år|8a73ccd2-b425-41f1-973a-0e59e31951c0</vt:lpwstr>
  </property>
</Properties>
</file>