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80" r:id="rId6"/>
    <p:sldId id="261" r:id="rId7"/>
    <p:sldId id="263" r:id="rId8"/>
    <p:sldId id="260" r:id="rId9"/>
    <p:sldId id="264" r:id="rId10"/>
    <p:sldId id="259" r:id="rId11"/>
    <p:sldId id="265" r:id="rId12"/>
    <p:sldId id="266" r:id="rId13"/>
    <p:sldId id="267" r:id="rId14"/>
    <p:sldId id="268" r:id="rId15"/>
    <p:sldId id="271" r:id="rId16"/>
    <p:sldId id="270" r:id="rId17"/>
    <p:sldId id="272" r:id="rId18"/>
    <p:sldId id="274" r:id="rId19"/>
    <p:sldId id="276" r:id="rId20"/>
    <p:sldId id="275" r:id="rId21"/>
    <p:sldId id="283" r:id="rId22"/>
    <p:sldId id="284" r:id="rId23"/>
    <p:sldId id="277" r:id="rId24"/>
    <p:sldId id="278"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55902EDF-4F81-4ED1-A447-DBC0474E9C2E}" type="datetimeFigureOut">
              <a:rPr lang="sv-SE" smtClean="0"/>
              <a:t>2022-10-20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289077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5902EDF-4F81-4ED1-A447-DBC0474E9C2E}" type="datetimeFigureOut">
              <a:rPr lang="sv-SE" smtClean="0"/>
              <a:t>2022-10-20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175394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5902EDF-4F81-4ED1-A447-DBC0474E9C2E}" type="datetimeFigureOut">
              <a:rPr lang="sv-SE" smtClean="0"/>
              <a:t>2022-10-20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151248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5902EDF-4F81-4ED1-A447-DBC0474E9C2E}" type="datetimeFigureOut">
              <a:rPr lang="sv-SE" smtClean="0"/>
              <a:t>2022-10-20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13261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55902EDF-4F81-4ED1-A447-DBC0474E9C2E}" type="datetimeFigureOut">
              <a:rPr lang="sv-SE" smtClean="0"/>
              <a:t>2022-10-20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56967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55902EDF-4F81-4ED1-A447-DBC0474E9C2E}" type="datetimeFigureOut">
              <a:rPr lang="sv-SE" smtClean="0"/>
              <a:t>2022-10-20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383014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55902EDF-4F81-4ED1-A447-DBC0474E9C2E}" type="datetimeFigureOut">
              <a:rPr lang="sv-SE" smtClean="0"/>
              <a:t>2022-10-20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303286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5902EDF-4F81-4ED1-A447-DBC0474E9C2E}" type="datetimeFigureOut">
              <a:rPr lang="sv-SE" smtClean="0"/>
              <a:t>2022-10-20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2415334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5902EDF-4F81-4ED1-A447-DBC0474E9C2E}" type="datetimeFigureOut">
              <a:rPr lang="sv-SE" smtClean="0"/>
              <a:t>2022-10-20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170901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5902EDF-4F81-4ED1-A447-DBC0474E9C2E}" type="datetimeFigureOut">
              <a:rPr lang="sv-SE" smtClean="0"/>
              <a:t>2022-10-20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12761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55902EDF-4F81-4ED1-A447-DBC0474E9C2E}" type="datetimeFigureOut">
              <a:rPr lang="sv-SE" smtClean="0"/>
              <a:t>2022-10-20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FD1B94E-C810-4F33-BD39-1C7C564058DF}" type="slidenum">
              <a:rPr lang="sv-SE" smtClean="0"/>
              <a:t>‹#›</a:t>
            </a:fld>
            <a:endParaRPr lang="sv-SE"/>
          </a:p>
        </p:txBody>
      </p:sp>
    </p:spTree>
    <p:extLst>
      <p:ext uri="{BB962C8B-B14F-4D97-AF65-F5344CB8AC3E}">
        <p14:creationId xmlns:p14="http://schemas.microsoft.com/office/powerpoint/2010/main" val="333877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02EDF-4F81-4ED1-A447-DBC0474E9C2E}" type="datetimeFigureOut">
              <a:rPr lang="sv-SE" smtClean="0"/>
              <a:t>2022-10-20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1B94E-C810-4F33-BD39-1C7C564058DF}" type="slidenum">
              <a:rPr lang="sv-SE" smtClean="0"/>
              <a:t>‹#›</a:t>
            </a:fld>
            <a:endParaRPr lang="sv-SE"/>
          </a:p>
        </p:txBody>
      </p:sp>
    </p:spTree>
    <p:extLst>
      <p:ext uri="{BB962C8B-B14F-4D97-AF65-F5344CB8AC3E}">
        <p14:creationId xmlns:p14="http://schemas.microsoft.com/office/powerpoint/2010/main" val="333936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olkhalsomyndigheten.se/smittskydd-beredskap/overvakning-och-rapportering/anmalningspliktiga-sjukdomar/"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Smittskyddslagen</a:t>
            </a:r>
            <a:endParaRPr lang="sv-SE" dirty="0"/>
          </a:p>
        </p:txBody>
      </p:sp>
      <p:sp>
        <p:nvSpPr>
          <p:cNvPr id="3" name="Underrubrik 2"/>
          <p:cNvSpPr>
            <a:spLocks noGrp="1"/>
          </p:cNvSpPr>
          <p:nvPr>
            <p:ph type="subTitle" idx="1"/>
          </p:nvPr>
        </p:nvSpPr>
        <p:spPr/>
        <p:txBody>
          <a:bodyPr/>
          <a:lstStyle/>
          <a:p>
            <a:r>
              <a:rPr lang="sv-SE" dirty="0" smtClean="0"/>
              <a:t>HIV och </a:t>
            </a:r>
            <a:r>
              <a:rPr lang="sv-SE" dirty="0" err="1"/>
              <a:t>a</a:t>
            </a:r>
            <a:r>
              <a:rPr lang="sv-SE" dirty="0" err="1" smtClean="0"/>
              <a:t>pkoppor</a:t>
            </a:r>
            <a:r>
              <a:rPr lang="sv-SE" dirty="0" smtClean="0"/>
              <a:t> om vi hinner</a:t>
            </a:r>
            <a:endParaRPr lang="sv-SE" dirty="0"/>
          </a:p>
        </p:txBody>
      </p:sp>
      <p:sp>
        <p:nvSpPr>
          <p:cNvPr id="4" name="textruta 3"/>
          <p:cNvSpPr txBox="1"/>
          <p:nvPr/>
        </p:nvSpPr>
        <p:spPr>
          <a:xfrm flipH="1">
            <a:off x="3789127" y="6273579"/>
            <a:ext cx="4613745" cy="369332"/>
          </a:xfrm>
          <a:prstGeom prst="rect">
            <a:avLst/>
          </a:prstGeom>
          <a:noFill/>
        </p:spPr>
        <p:txBody>
          <a:bodyPr wrap="square" rtlCol="0">
            <a:spAutoFit/>
          </a:bodyPr>
          <a:lstStyle/>
          <a:p>
            <a:r>
              <a:rPr lang="sv-SE" dirty="0" smtClean="0"/>
              <a:t>Fredrik Rücker, smittskyddsläkare 2022-10-19</a:t>
            </a: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4124" y="0"/>
            <a:ext cx="1708150" cy="1701800"/>
          </a:xfrm>
          <a:prstGeom prst="rect">
            <a:avLst/>
          </a:prstGeom>
        </p:spPr>
      </p:pic>
    </p:spTree>
    <p:extLst>
      <p:ext uri="{BB962C8B-B14F-4D97-AF65-F5344CB8AC3E}">
        <p14:creationId xmlns:p14="http://schemas.microsoft.com/office/powerpoint/2010/main" val="17805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Smittskyddslagen</a:t>
            </a:r>
            <a:endParaRPr lang="sv-SE" dirty="0"/>
          </a:p>
        </p:txBody>
      </p:sp>
      <p:sp>
        <p:nvSpPr>
          <p:cNvPr id="3" name="Platshållare för innehåll 2"/>
          <p:cNvSpPr>
            <a:spLocks noGrp="1"/>
          </p:cNvSpPr>
          <p:nvPr>
            <p:ph idx="1"/>
          </p:nvPr>
        </p:nvSpPr>
        <p:spPr/>
        <p:txBody>
          <a:bodyPr/>
          <a:lstStyle/>
          <a:p>
            <a:pPr marL="0" indent="0">
              <a:buNone/>
            </a:pPr>
            <a:r>
              <a:rPr lang="sv-SE" dirty="0"/>
              <a:t>Samhällets smittskydd skall med respekt för alla människors lika värde och enskildas integritet tillgodose befolkningens behov av skydd mot spridning av smittsamma </a:t>
            </a:r>
            <a:r>
              <a:rPr lang="sv-SE" dirty="0" smtClean="0"/>
              <a:t>sjukdomar</a:t>
            </a:r>
            <a:endParaRPr lang="sv-SE" dirty="0"/>
          </a:p>
        </p:txBody>
      </p:sp>
      <p:pic>
        <p:nvPicPr>
          <p:cNvPr id="8" name="Bildobjekt 7"/>
          <p:cNvPicPr>
            <a:picLocks noChangeAspect="1"/>
          </p:cNvPicPr>
          <p:nvPr/>
        </p:nvPicPr>
        <p:blipFill>
          <a:blip r:embed="rId2"/>
          <a:stretch>
            <a:fillRect/>
          </a:stretch>
        </p:blipFill>
        <p:spPr>
          <a:xfrm>
            <a:off x="4091074" y="3310857"/>
            <a:ext cx="3332221" cy="3338899"/>
          </a:xfrm>
          <a:prstGeom prst="rect">
            <a:avLst/>
          </a:prstGeom>
        </p:spPr>
      </p:pic>
    </p:spTree>
    <p:extLst>
      <p:ext uri="{BB962C8B-B14F-4D97-AF65-F5344CB8AC3E}">
        <p14:creationId xmlns:p14="http://schemas.microsoft.com/office/powerpoint/2010/main" val="3037158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Smittskyddslagen</a:t>
            </a:r>
            <a:endParaRPr lang="sv-SE" dirty="0"/>
          </a:p>
        </p:txBody>
      </p:sp>
      <p:sp>
        <p:nvSpPr>
          <p:cNvPr id="3" name="Platshållare för innehåll 2"/>
          <p:cNvSpPr>
            <a:spLocks noGrp="1"/>
          </p:cNvSpPr>
          <p:nvPr>
            <p:ph idx="1"/>
          </p:nvPr>
        </p:nvSpPr>
        <p:spPr/>
        <p:txBody>
          <a:bodyPr/>
          <a:lstStyle/>
          <a:p>
            <a:r>
              <a:rPr lang="sv-SE" dirty="0" smtClean="0"/>
              <a:t>Mål</a:t>
            </a:r>
          </a:p>
          <a:p>
            <a:pPr lvl="1"/>
            <a:r>
              <a:rPr lang="sv-SE" b="1" dirty="0"/>
              <a:t>1 §</a:t>
            </a:r>
            <a:r>
              <a:rPr lang="sv-SE" dirty="0"/>
              <a:t>Samhällets smittskydd skall tillgodose befolkningens behov av skydd mot spridning av smittsamma </a:t>
            </a:r>
            <a:r>
              <a:rPr lang="sv-SE" dirty="0" smtClean="0"/>
              <a:t>sjukdomar</a:t>
            </a:r>
          </a:p>
          <a:p>
            <a:r>
              <a:rPr lang="sv-SE" dirty="0" smtClean="0"/>
              <a:t>Tillämpningsområde</a:t>
            </a:r>
          </a:p>
          <a:p>
            <a:pPr lvl="1"/>
            <a:r>
              <a:rPr lang="sv-SE" b="1" dirty="0"/>
              <a:t>2 §</a:t>
            </a:r>
            <a:r>
              <a:rPr lang="sv-SE" dirty="0"/>
              <a:t>I denna lag ges föreskrifter om smittskyddsåtgärder som riktar sig till </a:t>
            </a:r>
            <a:r>
              <a:rPr lang="sv-SE" dirty="0" smtClean="0"/>
              <a:t>människor. </a:t>
            </a:r>
          </a:p>
          <a:p>
            <a:pPr lvl="1"/>
            <a:r>
              <a:rPr lang="sv-SE" dirty="0" smtClean="0"/>
              <a:t>Bestämmelser </a:t>
            </a:r>
            <a:r>
              <a:rPr lang="sv-SE" dirty="0"/>
              <a:t>om smittskyddsåtgärder som rör djur eller livsmedel eller andra objekt finns i miljöbalken, livsmedelslagen (2006:804), lagen (2006:806)) om provtagning på djur, m.m., epizootilagen (1999: 657) och zoonoslagen (1999:658).</a:t>
            </a:r>
          </a:p>
        </p:txBody>
      </p:sp>
    </p:spTree>
    <p:extLst>
      <p:ext uri="{BB962C8B-B14F-4D97-AF65-F5344CB8AC3E}">
        <p14:creationId xmlns:p14="http://schemas.microsoft.com/office/powerpoint/2010/main" val="160696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Smittskyddslagen </a:t>
            </a:r>
            <a:r>
              <a:rPr lang="sv-SE" dirty="0"/>
              <a:t>- </a:t>
            </a:r>
            <a:r>
              <a:rPr lang="sv-SE" dirty="0" smtClean="0"/>
              <a:t>definitioner</a:t>
            </a:r>
            <a:r>
              <a:rPr lang="sv-SE" dirty="0"/>
              <a:t/>
            </a:r>
            <a:br>
              <a:rPr lang="sv-SE" dirty="0"/>
            </a:br>
            <a:endParaRPr lang="sv-SE" dirty="0"/>
          </a:p>
        </p:txBody>
      </p:sp>
      <p:sp>
        <p:nvSpPr>
          <p:cNvPr id="3" name="Platshållare för innehåll 2"/>
          <p:cNvSpPr>
            <a:spLocks noGrp="1"/>
          </p:cNvSpPr>
          <p:nvPr>
            <p:ph idx="1"/>
          </p:nvPr>
        </p:nvSpPr>
        <p:spPr/>
        <p:txBody>
          <a:bodyPr>
            <a:normAutofit fontScale="92500" lnSpcReduction="20000"/>
          </a:bodyPr>
          <a:lstStyle/>
          <a:p>
            <a:r>
              <a:rPr lang="sv-SE" b="1" dirty="0" smtClean="0"/>
              <a:t>3 </a:t>
            </a:r>
            <a:r>
              <a:rPr lang="sv-SE" b="1" dirty="0"/>
              <a:t>§</a:t>
            </a:r>
            <a:r>
              <a:rPr lang="sv-SE" dirty="0"/>
              <a:t>Med </a:t>
            </a:r>
            <a:r>
              <a:rPr lang="sv-SE" b="1" dirty="0"/>
              <a:t>smittsamma sjukdomar </a:t>
            </a:r>
            <a:r>
              <a:rPr lang="sv-SE" dirty="0"/>
              <a:t>avses i denna lag alla sjukdomar som kan överföras till eller mellan människor.</a:t>
            </a:r>
          </a:p>
          <a:p>
            <a:r>
              <a:rPr lang="sv-SE" dirty="0"/>
              <a:t>Med </a:t>
            </a:r>
            <a:r>
              <a:rPr lang="sv-SE" b="1" dirty="0"/>
              <a:t>allmänfarliga sjukdomar </a:t>
            </a:r>
            <a:r>
              <a:rPr lang="sv-SE" dirty="0"/>
              <a:t>avses smittsamma sjukdomar som kan vara livshotande, innebära långvarig sjukdom eller svårt lidande eller medföra andra allvarliga konsekvenser och där det finns möjlighet att förebygga smittspridning genom åtgärder som riktas till den smittade.</a:t>
            </a:r>
          </a:p>
          <a:p>
            <a:r>
              <a:rPr lang="sv-SE" dirty="0"/>
              <a:t>Med </a:t>
            </a:r>
            <a:r>
              <a:rPr lang="sv-SE" b="1" dirty="0"/>
              <a:t>samhällsfarliga sjukdomar </a:t>
            </a:r>
            <a:r>
              <a:rPr lang="sv-SE" dirty="0"/>
              <a:t>avses allmänfarliga sjukdomar som kan få en spridning i samhället som innebär en allvarlig störning eller risk för en allvarlig störning i viktiga samhällsfunktioner.</a:t>
            </a:r>
          </a:p>
          <a:p>
            <a:r>
              <a:rPr lang="sv-SE" dirty="0"/>
              <a:t>De allmänfarliga sjukdomarna och vissa andra smittsamma sjukdomar skall anmälas eller bli föremål för smittspårning enligt bestämmelserna i denna lag. Sådana sjukdomar benämns </a:t>
            </a:r>
            <a:r>
              <a:rPr lang="sv-SE" b="1" dirty="0"/>
              <a:t>anmälningspliktiga sjukdomar </a:t>
            </a:r>
            <a:r>
              <a:rPr lang="sv-SE" dirty="0"/>
              <a:t>respektive</a:t>
            </a:r>
            <a:r>
              <a:rPr lang="sv-SE" b="1" dirty="0"/>
              <a:t> smittspårningspliktiga sjukdomar.</a:t>
            </a:r>
            <a:endParaRPr lang="sv-SE" dirty="0"/>
          </a:p>
        </p:txBody>
      </p:sp>
    </p:spTree>
    <p:extLst>
      <p:ext uri="{BB962C8B-B14F-4D97-AF65-F5344CB8AC3E}">
        <p14:creationId xmlns:p14="http://schemas.microsoft.com/office/powerpoint/2010/main" val="359218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Smittskyddslagen - definitioner</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240" y="1817977"/>
            <a:ext cx="5019371" cy="4158059"/>
          </a:xfrm>
          <a:prstGeom prst="rect">
            <a:avLst/>
          </a:prstGeom>
        </p:spPr>
      </p:pic>
      <p:sp>
        <p:nvSpPr>
          <p:cNvPr id="6" name="textruta 5"/>
          <p:cNvSpPr txBox="1"/>
          <p:nvPr/>
        </p:nvSpPr>
        <p:spPr>
          <a:xfrm>
            <a:off x="2065240" y="6035040"/>
            <a:ext cx="6719957" cy="646331"/>
          </a:xfrm>
          <a:prstGeom prst="rect">
            <a:avLst/>
          </a:prstGeom>
          <a:noFill/>
        </p:spPr>
        <p:txBody>
          <a:bodyPr wrap="square" rtlCol="0">
            <a:spAutoFit/>
          </a:bodyPr>
          <a:lstStyle/>
          <a:p>
            <a:r>
              <a:rPr lang="sv-SE" dirty="0">
                <a:hlinkClick r:id="rId3"/>
              </a:rPr>
              <a:t>Anmälningspliktiga sjukdomar — Folkhälsomyndigheten (folkhalsomyndigheten.se)</a:t>
            </a:r>
            <a:endParaRPr lang="sv-SE" dirty="0"/>
          </a:p>
        </p:txBody>
      </p:sp>
    </p:spTree>
    <p:extLst>
      <p:ext uri="{BB962C8B-B14F-4D97-AF65-F5344CB8AC3E}">
        <p14:creationId xmlns:p14="http://schemas.microsoft.com/office/powerpoint/2010/main" val="347897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Smittskyddslagen</a:t>
            </a:r>
            <a:endParaRPr lang="sv-SE" dirty="0"/>
          </a:p>
        </p:txBody>
      </p:sp>
      <p:sp>
        <p:nvSpPr>
          <p:cNvPr id="3" name="Platshållare för innehåll 2"/>
          <p:cNvSpPr>
            <a:spLocks noGrp="1"/>
          </p:cNvSpPr>
          <p:nvPr>
            <p:ph idx="1"/>
          </p:nvPr>
        </p:nvSpPr>
        <p:spPr/>
        <p:txBody>
          <a:bodyPr>
            <a:normAutofit/>
          </a:bodyPr>
          <a:lstStyle/>
          <a:p>
            <a:r>
              <a:rPr lang="sv-SE" dirty="0" smtClean="0"/>
              <a:t>Paragrafer som reglerar smittspårning</a:t>
            </a:r>
          </a:p>
          <a:p>
            <a:endParaRPr lang="sv-SE" dirty="0"/>
          </a:p>
          <a:p>
            <a:pPr lvl="1"/>
            <a:r>
              <a:rPr lang="sv-SE" b="1" dirty="0"/>
              <a:t>SmL 2 kap 2 §</a:t>
            </a:r>
            <a:r>
              <a:rPr lang="sv-SE" dirty="0"/>
              <a:t>Den som vet eller har anledning att misstänka att han eller hon bär på en smittsam sjukdom är skyldig att vidta de åtgärder som krävs för att skydda andra mot smittrisk</a:t>
            </a:r>
            <a:r>
              <a:rPr lang="sv-SE" dirty="0" smtClean="0"/>
              <a:t>.</a:t>
            </a:r>
          </a:p>
        </p:txBody>
      </p:sp>
    </p:spTree>
    <p:extLst>
      <p:ext uri="{BB962C8B-B14F-4D97-AF65-F5344CB8AC3E}">
        <p14:creationId xmlns:p14="http://schemas.microsoft.com/office/powerpoint/2010/main" val="1701998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Smittskyddslagen</a:t>
            </a:r>
            <a:endParaRPr lang="sv-SE" dirty="0"/>
          </a:p>
        </p:txBody>
      </p:sp>
      <p:sp>
        <p:nvSpPr>
          <p:cNvPr id="3" name="Platshållare för innehåll 2"/>
          <p:cNvSpPr>
            <a:spLocks noGrp="1"/>
          </p:cNvSpPr>
          <p:nvPr>
            <p:ph idx="1"/>
          </p:nvPr>
        </p:nvSpPr>
        <p:spPr/>
        <p:txBody>
          <a:bodyPr>
            <a:normAutofit/>
          </a:bodyPr>
          <a:lstStyle/>
          <a:p>
            <a:r>
              <a:rPr lang="sv-SE" dirty="0" smtClean="0"/>
              <a:t>Paragrafer som reglerar smittspårning</a:t>
            </a:r>
          </a:p>
          <a:p>
            <a:endParaRPr lang="sv-SE" dirty="0"/>
          </a:p>
          <a:p>
            <a:pPr lvl="1"/>
            <a:r>
              <a:rPr lang="sv-SE" b="1" dirty="0" smtClean="0"/>
              <a:t>SmL </a:t>
            </a:r>
            <a:r>
              <a:rPr lang="sv-SE" b="1" dirty="0"/>
              <a:t>3 kap 1 §</a:t>
            </a:r>
            <a:r>
              <a:rPr lang="sv-SE" dirty="0"/>
              <a:t>Den som vet eller har anledning att misstänka att han eller hon bär på en allmänfarlig sjukdom eller en annan smittspårningspliktig sjukdom är skyldig att utan dröjsmål söka läkare och låta läkaren göra de undersökningar och ta de prover som behövs för att konstatera om smittsamhet </a:t>
            </a:r>
            <a:r>
              <a:rPr lang="sv-SE" dirty="0" smtClean="0"/>
              <a:t>föreligger. En </a:t>
            </a:r>
            <a:r>
              <a:rPr lang="sv-SE" dirty="0"/>
              <a:t>läkare som misstänker att en patient bär på en sådan sjukdom skall skyndsamt undersöka patienten och ta de prover som </a:t>
            </a:r>
            <a:r>
              <a:rPr lang="sv-SE" dirty="0" smtClean="0"/>
              <a:t>behövs</a:t>
            </a:r>
          </a:p>
        </p:txBody>
      </p:sp>
    </p:spTree>
    <p:extLst>
      <p:ext uri="{BB962C8B-B14F-4D97-AF65-F5344CB8AC3E}">
        <p14:creationId xmlns:p14="http://schemas.microsoft.com/office/powerpoint/2010/main" val="2130011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Smittskyddslagen</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smtClean="0"/>
              <a:t>Paragrafer som reglerar smittspårning</a:t>
            </a:r>
          </a:p>
          <a:p>
            <a:endParaRPr lang="sv-SE" dirty="0"/>
          </a:p>
          <a:p>
            <a:pPr lvl="1"/>
            <a:r>
              <a:rPr lang="sv-SE" b="1" dirty="0" smtClean="0"/>
              <a:t>SmL </a:t>
            </a:r>
            <a:r>
              <a:rPr lang="sv-SE" b="1" dirty="0"/>
              <a:t>3 kap 4 §Smittspårning</a:t>
            </a:r>
            <a:endParaRPr lang="sv-SE" dirty="0"/>
          </a:p>
          <a:p>
            <a:pPr marL="457200" lvl="1" indent="0">
              <a:buNone/>
            </a:pPr>
            <a:r>
              <a:rPr lang="sv-SE" dirty="0" smtClean="0"/>
              <a:t>	Om </a:t>
            </a:r>
            <a:r>
              <a:rPr lang="sv-SE" dirty="0"/>
              <a:t>en behandlande läkare konstaterar eller misstänker att en undersökt patient har smittats av en allmänfarlig sjukdom eller en annan smittspårningspliktig sjukdom, skall läkaren eller annan hälso-och sjukvårdspersonal med särskild kompetens för uppgiften försöka få </a:t>
            </a:r>
            <a:r>
              <a:rPr lang="sv-SE" b="1" dirty="0"/>
              <a:t>upplysningar från patienten om vem eller vad som kan ha överfört smittan och om andra personer som kan ha smittats</a:t>
            </a:r>
            <a:r>
              <a:rPr lang="sv-SE" dirty="0"/>
              <a:t>. Den enskilde patienten är skyldig att lämna de upplysningar som han eller hon förmår lämna.</a:t>
            </a:r>
          </a:p>
          <a:p>
            <a:pPr marL="457200" lvl="1" indent="0">
              <a:buNone/>
            </a:pPr>
            <a:r>
              <a:rPr lang="sv-SE" dirty="0" smtClean="0"/>
              <a:t>	Om </a:t>
            </a:r>
            <a:r>
              <a:rPr lang="sv-SE" dirty="0"/>
              <a:t>den som enligt första stycket ansvarar för smittspårning på grund av uppgifter från patienten </a:t>
            </a:r>
            <a:r>
              <a:rPr lang="sv-SE" b="1" dirty="0"/>
              <a:t>misstänker att andra personer kan ha smittats skall han eller hon se till att dessa underrättas</a:t>
            </a:r>
            <a:r>
              <a:rPr lang="sv-SE" dirty="0"/>
              <a:t> om att de kan ha smittats av sjukdomen och uppmanas att uppsöka läkare.</a:t>
            </a:r>
          </a:p>
        </p:txBody>
      </p:sp>
    </p:spTree>
    <p:extLst>
      <p:ext uri="{BB962C8B-B14F-4D97-AF65-F5344CB8AC3E}">
        <p14:creationId xmlns:p14="http://schemas.microsoft.com/office/powerpoint/2010/main" val="3766705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Förhållningsregler</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Patienten </a:t>
            </a:r>
            <a:r>
              <a:rPr lang="sv-SE" dirty="0"/>
              <a:t>är skyldig att följa de förhållningsregler som behandlande läkare beslutat om (beroende på diagnos) 4 kap, 2 §SmL</a:t>
            </a:r>
          </a:p>
          <a:p>
            <a:pPr lvl="1"/>
            <a:r>
              <a:rPr lang="sv-SE" b="1" dirty="0"/>
              <a:t>Allmänfarliga </a:t>
            </a:r>
            <a:r>
              <a:rPr lang="sv-SE" b="1" dirty="0" smtClean="0"/>
              <a:t>sjukdomar</a:t>
            </a:r>
            <a:endParaRPr lang="sv-SE" dirty="0"/>
          </a:p>
          <a:p>
            <a:pPr lvl="1"/>
            <a:r>
              <a:rPr lang="sv-SE" dirty="0"/>
              <a:t>inskränkningar i arbete, skolgång etc</a:t>
            </a:r>
            <a:r>
              <a:rPr lang="sv-SE" dirty="0" smtClean="0"/>
              <a:t>.</a:t>
            </a:r>
          </a:p>
          <a:p>
            <a:pPr lvl="1"/>
            <a:r>
              <a:rPr lang="sv-SE" dirty="0" smtClean="0"/>
              <a:t>förbud att donera </a:t>
            </a:r>
            <a:r>
              <a:rPr lang="sv-SE" dirty="0"/>
              <a:t>blod och organ</a:t>
            </a:r>
          </a:p>
          <a:p>
            <a:pPr lvl="1"/>
            <a:r>
              <a:rPr lang="sv-SE" dirty="0" smtClean="0"/>
              <a:t>förbud att dela </a:t>
            </a:r>
            <a:r>
              <a:rPr lang="sv-SE" dirty="0"/>
              <a:t>injektionsverktyg</a:t>
            </a:r>
          </a:p>
          <a:p>
            <a:pPr lvl="1"/>
            <a:r>
              <a:rPr lang="sv-SE" dirty="0" smtClean="0"/>
              <a:t>informera </a:t>
            </a:r>
            <a:r>
              <a:rPr lang="sv-SE" dirty="0"/>
              <a:t>vårdgivare, även icke-medicinska ingrepp</a:t>
            </a:r>
          </a:p>
          <a:p>
            <a:pPr lvl="1"/>
            <a:r>
              <a:rPr lang="sv-SE" dirty="0" smtClean="0"/>
              <a:t>informera </a:t>
            </a:r>
            <a:r>
              <a:rPr lang="sv-SE" dirty="0"/>
              <a:t>sexualpartner</a:t>
            </a:r>
          </a:p>
          <a:p>
            <a:pPr lvl="1"/>
            <a:r>
              <a:rPr lang="sv-SE" dirty="0" smtClean="0"/>
              <a:t>minimera </a:t>
            </a:r>
            <a:r>
              <a:rPr lang="sv-SE" dirty="0"/>
              <a:t>risk för smittspridning vid sex (ej </a:t>
            </a:r>
            <a:r>
              <a:rPr lang="sv-SE" dirty="0" smtClean="0"/>
              <a:t>samlagsförbud)</a:t>
            </a:r>
            <a:endParaRPr lang="sv-SE" dirty="0"/>
          </a:p>
          <a:p>
            <a:pPr lvl="1"/>
            <a:r>
              <a:rPr lang="sv-SE" dirty="0" smtClean="0"/>
              <a:t>iaktta </a:t>
            </a:r>
            <a:r>
              <a:rPr lang="sv-SE" dirty="0"/>
              <a:t>särskilda hygienrutiner</a:t>
            </a:r>
          </a:p>
          <a:p>
            <a:pPr lvl="1"/>
            <a:r>
              <a:rPr lang="sv-SE" dirty="0" smtClean="0"/>
              <a:t>regelbunden </a:t>
            </a:r>
            <a:r>
              <a:rPr lang="sv-SE" dirty="0"/>
              <a:t>kontakt med behandlande läkare</a:t>
            </a:r>
          </a:p>
        </p:txBody>
      </p:sp>
    </p:spTree>
    <p:extLst>
      <p:ext uri="{BB962C8B-B14F-4D97-AF65-F5344CB8AC3E}">
        <p14:creationId xmlns:p14="http://schemas.microsoft.com/office/powerpoint/2010/main" val="2706908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Smittspårning – av vem?</a:t>
            </a:r>
            <a:endParaRPr lang="sv-SE" dirty="0"/>
          </a:p>
        </p:txBody>
      </p:sp>
      <p:sp>
        <p:nvSpPr>
          <p:cNvPr id="3" name="Platshållare för innehåll 2"/>
          <p:cNvSpPr>
            <a:spLocks noGrp="1"/>
          </p:cNvSpPr>
          <p:nvPr>
            <p:ph idx="1"/>
          </p:nvPr>
        </p:nvSpPr>
        <p:spPr/>
        <p:txBody>
          <a:bodyPr>
            <a:normAutofit/>
          </a:bodyPr>
          <a:lstStyle/>
          <a:p>
            <a:r>
              <a:rPr lang="sv-SE" b="1" dirty="0"/>
              <a:t>SmL 3 Kap 4 §</a:t>
            </a:r>
            <a:endParaRPr lang="sv-SE" dirty="0"/>
          </a:p>
          <a:p>
            <a:pPr lvl="1"/>
            <a:r>
              <a:rPr lang="sv-SE" dirty="0"/>
              <a:t>Om en behandlande läkare konstaterar eller misstänker </a:t>
            </a:r>
            <a:r>
              <a:rPr lang="sv-SE" dirty="0" smtClean="0"/>
              <a:t>att en </a:t>
            </a:r>
            <a:r>
              <a:rPr lang="sv-SE" dirty="0"/>
              <a:t>undersökt patient har smittats av en </a:t>
            </a:r>
            <a:r>
              <a:rPr lang="sv-SE" dirty="0" smtClean="0"/>
              <a:t>allmänfarlig sjukdom </a:t>
            </a:r>
            <a:r>
              <a:rPr lang="sv-SE" dirty="0"/>
              <a:t>eller en annan smittspårningspliktig sjukdom </a:t>
            </a:r>
            <a:r>
              <a:rPr lang="sv-SE" dirty="0" smtClean="0"/>
              <a:t>skall </a:t>
            </a:r>
            <a:r>
              <a:rPr lang="sv-SE" b="1" dirty="0" smtClean="0"/>
              <a:t>läkaren </a:t>
            </a:r>
            <a:r>
              <a:rPr lang="sv-SE" b="1" dirty="0"/>
              <a:t>eller annan hälso-och sjukvårdspersonal </a:t>
            </a:r>
            <a:r>
              <a:rPr lang="sv-SE" b="1" dirty="0" smtClean="0"/>
              <a:t>med</a:t>
            </a:r>
            <a:r>
              <a:rPr lang="sv-SE" dirty="0"/>
              <a:t> </a:t>
            </a:r>
            <a:r>
              <a:rPr lang="sv-SE" b="1" dirty="0" smtClean="0"/>
              <a:t>särskild kompetens </a:t>
            </a:r>
            <a:r>
              <a:rPr lang="sv-SE" dirty="0" smtClean="0"/>
              <a:t>försöka </a:t>
            </a:r>
            <a:r>
              <a:rPr lang="sv-SE" dirty="0"/>
              <a:t>få upplysningar från </a:t>
            </a:r>
            <a:r>
              <a:rPr lang="sv-SE" dirty="0" smtClean="0"/>
              <a:t>patienten om </a:t>
            </a:r>
            <a:r>
              <a:rPr lang="sv-SE" dirty="0"/>
              <a:t>vem eller vad som kan ha överfört smittan och om </a:t>
            </a:r>
            <a:r>
              <a:rPr lang="sv-SE" dirty="0" smtClean="0"/>
              <a:t>andra personer </a:t>
            </a:r>
            <a:r>
              <a:rPr lang="sv-SE" dirty="0"/>
              <a:t>kan ha smittats. Den enskilde är skyldig att </a:t>
            </a:r>
            <a:r>
              <a:rPr lang="sv-SE" dirty="0" smtClean="0"/>
              <a:t>lämna de </a:t>
            </a:r>
            <a:r>
              <a:rPr lang="sv-SE" dirty="0"/>
              <a:t>upplysningar han eller hon förmår lämna.</a:t>
            </a:r>
          </a:p>
        </p:txBody>
      </p:sp>
    </p:spTree>
    <p:extLst>
      <p:ext uri="{BB962C8B-B14F-4D97-AF65-F5344CB8AC3E}">
        <p14:creationId xmlns:p14="http://schemas.microsoft.com/office/powerpoint/2010/main" val="165901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Smittspårning – av vem?</a:t>
            </a:r>
            <a:endParaRPr lang="sv-SE" dirty="0"/>
          </a:p>
        </p:txBody>
      </p:sp>
      <p:sp>
        <p:nvSpPr>
          <p:cNvPr id="3" name="Platshållare för innehåll 2"/>
          <p:cNvSpPr>
            <a:spLocks noGrp="1"/>
          </p:cNvSpPr>
          <p:nvPr>
            <p:ph idx="1"/>
          </p:nvPr>
        </p:nvSpPr>
        <p:spPr/>
        <p:txBody>
          <a:bodyPr>
            <a:normAutofit/>
          </a:bodyPr>
          <a:lstStyle/>
          <a:p>
            <a:r>
              <a:rPr lang="sv-SE" b="1" dirty="0"/>
              <a:t>Med särskild kompetens avses någon som har:</a:t>
            </a:r>
            <a:endParaRPr lang="sv-SE" dirty="0"/>
          </a:p>
          <a:p>
            <a:pPr lvl="1"/>
            <a:r>
              <a:rPr lang="sv-SE" dirty="0" smtClean="0"/>
              <a:t>viss </a:t>
            </a:r>
            <a:r>
              <a:rPr lang="sv-SE" dirty="0"/>
              <a:t>medicinsk kunskap </a:t>
            </a:r>
            <a:r>
              <a:rPr lang="sv-SE" dirty="0" smtClean="0"/>
              <a:t>om infektionernas </a:t>
            </a:r>
            <a:r>
              <a:rPr lang="sv-SE" dirty="0"/>
              <a:t>smittsamhet, smittvägar, inkubationstider </a:t>
            </a:r>
          </a:p>
          <a:p>
            <a:pPr lvl="1"/>
            <a:r>
              <a:rPr lang="sv-SE" dirty="0" smtClean="0"/>
              <a:t>kompetens </a:t>
            </a:r>
            <a:r>
              <a:rPr lang="sv-SE" dirty="0"/>
              <a:t>i samtalsmetodik </a:t>
            </a:r>
          </a:p>
          <a:p>
            <a:pPr lvl="1"/>
            <a:r>
              <a:rPr lang="sv-SE" dirty="0" smtClean="0"/>
              <a:t>kunskap </a:t>
            </a:r>
            <a:r>
              <a:rPr lang="sv-SE" dirty="0"/>
              <a:t>om gällande regelverk</a:t>
            </a:r>
          </a:p>
          <a:p>
            <a:pPr lvl="1"/>
            <a:r>
              <a:rPr lang="sv-SE" dirty="0" smtClean="0"/>
              <a:t>lämpliga </a:t>
            </a:r>
            <a:r>
              <a:rPr lang="sv-SE" dirty="0"/>
              <a:t>personliga egenskaper och, när det t.ex. gäller STI, ett förhållningssätt som inger förtroende och motiverar till delaktighet i </a:t>
            </a:r>
            <a:r>
              <a:rPr lang="sv-SE" dirty="0" smtClean="0"/>
              <a:t>utredningen</a:t>
            </a:r>
            <a:endParaRPr lang="sv-SE" dirty="0"/>
          </a:p>
        </p:txBody>
      </p:sp>
    </p:spTree>
    <p:extLst>
      <p:ext uri="{BB962C8B-B14F-4D97-AF65-F5344CB8AC3E}">
        <p14:creationId xmlns:p14="http://schemas.microsoft.com/office/powerpoint/2010/main" val="331174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sprids smittsamma sjukdomar?</a:t>
            </a:r>
            <a:endParaRPr lang="sv-SE" dirty="0"/>
          </a:p>
        </p:txBody>
      </p:sp>
      <p:sp>
        <p:nvSpPr>
          <p:cNvPr id="3" name="Platshållare för innehåll 2"/>
          <p:cNvSpPr>
            <a:spLocks noGrp="1"/>
          </p:cNvSpPr>
          <p:nvPr>
            <p:ph idx="1"/>
          </p:nvPr>
        </p:nvSpPr>
        <p:spPr>
          <a:xfrm>
            <a:off x="838200" y="2560319"/>
            <a:ext cx="10515600" cy="3616643"/>
          </a:xfrm>
        </p:spPr>
        <p:txBody>
          <a:bodyPr/>
          <a:lstStyle/>
          <a:p>
            <a:pPr marL="457200" lvl="1" indent="0">
              <a:buNone/>
            </a:pPr>
            <a:endParaRPr lang="en-US" dirty="0"/>
          </a:p>
        </p:txBody>
      </p:sp>
    </p:spTree>
    <p:extLst>
      <p:ext uri="{BB962C8B-B14F-4D97-AF65-F5344CB8AC3E}">
        <p14:creationId xmlns:p14="http://schemas.microsoft.com/office/powerpoint/2010/main" val="5763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Anmälan till smittskyddsläkaren - paragrafanmälan</a:t>
            </a:r>
            <a:endParaRPr lang="sv-SE" dirty="0"/>
          </a:p>
        </p:txBody>
      </p:sp>
      <p:sp>
        <p:nvSpPr>
          <p:cNvPr id="3" name="Platshållare för innehåll 2"/>
          <p:cNvSpPr>
            <a:spLocks noGrp="1"/>
          </p:cNvSpPr>
          <p:nvPr>
            <p:ph idx="1"/>
          </p:nvPr>
        </p:nvSpPr>
        <p:spPr/>
        <p:txBody>
          <a:bodyPr>
            <a:normAutofit/>
          </a:bodyPr>
          <a:lstStyle/>
          <a:p>
            <a:r>
              <a:rPr lang="sv-SE" dirty="0" smtClean="0"/>
              <a:t>Person </a:t>
            </a:r>
            <a:r>
              <a:rPr lang="sv-SE" dirty="0"/>
              <a:t>som av läkare misstänks bära på en allmänfarlig sjukdom och inte samtycker till undersökning (3 kap 1 §SmL) </a:t>
            </a:r>
          </a:p>
          <a:p>
            <a:r>
              <a:rPr lang="sv-SE" dirty="0" smtClean="0"/>
              <a:t>Person </a:t>
            </a:r>
            <a:r>
              <a:rPr lang="sv-SE" dirty="0"/>
              <a:t>som inte kunnat identifieras vid smittspårning ( 3 kap 5 §SmL) </a:t>
            </a:r>
          </a:p>
          <a:p>
            <a:r>
              <a:rPr lang="sv-SE" dirty="0" smtClean="0"/>
              <a:t>Person </a:t>
            </a:r>
            <a:r>
              <a:rPr lang="sv-SE" dirty="0"/>
              <a:t>som i egenskap av kontakt kallats till undersökning efter smittspårning men inte inställt sig (3 kap 6 §SmL) </a:t>
            </a:r>
          </a:p>
          <a:p>
            <a:r>
              <a:rPr lang="sv-SE" dirty="0" smtClean="0"/>
              <a:t>Patient </a:t>
            </a:r>
            <a:r>
              <a:rPr lang="sv-SE" dirty="0"/>
              <a:t>som inte följer givna förhållningsregler (4 kap 4 §SmL) </a:t>
            </a:r>
          </a:p>
          <a:p>
            <a:r>
              <a:rPr lang="sv-SE" dirty="0" smtClean="0"/>
              <a:t>Patient </a:t>
            </a:r>
            <a:r>
              <a:rPr lang="sv-SE" dirty="0"/>
              <a:t>som inte följer erbjuden medicinsk behandling och detta medför smittrisk för andra (4 kap 7 §</a:t>
            </a:r>
          </a:p>
          <a:p>
            <a:endParaRPr lang="sv-SE" dirty="0"/>
          </a:p>
        </p:txBody>
      </p:sp>
    </p:spTree>
    <p:extLst>
      <p:ext uri="{BB962C8B-B14F-4D97-AF65-F5344CB8AC3E}">
        <p14:creationId xmlns:p14="http://schemas.microsoft.com/office/powerpoint/2010/main" val="3645975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6600" dirty="0"/>
              <a:t>Tack för att ni lyssnade</a:t>
            </a:r>
            <a:r>
              <a:rPr lang="sv-SE" sz="6600" dirty="0" smtClean="0"/>
              <a:t>!</a:t>
            </a:r>
            <a:endParaRPr lang="en-GB" sz="6600"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414" y="1825625"/>
            <a:ext cx="5439172" cy="4351338"/>
          </a:xfrm>
        </p:spPr>
      </p:pic>
    </p:spTree>
    <p:extLst>
      <p:ext uri="{BB962C8B-B14F-4D97-AF65-F5344CB8AC3E}">
        <p14:creationId xmlns:p14="http://schemas.microsoft.com/office/powerpoint/2010/main" val="2136626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6600" dirty="0" smtClean="0"/>
              <a:t>Frågor?</a:t>
            </a:r>
            <a:endParaRPr lang="en-GB" sz="6600"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6414" y="1825625"/>
            <a:ext cx="5439172" cy="4351338"/>
          </a:xfrm>
        </p:spPr>
      </p:pic>
    </p:spTree>
    <p:extLst>
      <p:ext uri="{BB962C8B-B14F-4D97-AF65-F5344CB8AC3E}">
        <p14:creationId xmlns:p14="http://schemas.microsoft.com/office/powerpoint/2010/main" val="228858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HIV</a:t>
            </a:r>
            <a:endParaRPr lang="sv-SE" dirty="0"/>
          </a:p>
        </p:txBody>
      </p:sp>
      <p:sp>
        <p:nvSpPr>
          <p:cNvPr id="3" name="Platshållare för innehåll 2"/>
          <p:cNvSpPr>
            <a:spLocks noGrp="1"/>
          </p:cNvSpPr>
          <p:nvPr>
            <p:ph idx="1"/>
          </p:nvPr>
        </p:nvSpPr>
        <p:spPr/>
        <p:txBody>
          <a:bodyPr/>
          <a:lstStyle/>
          <a:p>
            <a:r>
              <a:rPr lang="sv-SE" dirty="0" smtClean="0"/>
              <a:t>Allmänfarlig och smittspårningspliktig sjukdom</a:t>
            </a:r>
          </a:p>
          <a:p>
            <a:r>
              <a:rPr lang="sv-SE" dirty="0" smtClean="0"/>
              <a:t>Besked </a:t>
            </a:r>
            <a:r>
              <a:rPr lang="sv-SE" dirty="0"/>
              <a:t>om diagnos ska ges av </a:t>
            </a:r>
            <a:r>
              <a:rPr lang="sv-SE" dirty="0" smtClean="0"/>
              <a:t>provtagande </a:t>
            </a:r>
            <a:r>
              <a:rPr lang="sv-SE" dirty="0"/>
              <a:t>läkare – därefter kan ansvaret för ytterligare information och smittspårning tas över av infektionskliniken och kuratorsenheten</a:t>
            </a:r>
          </a:p>
          <a:p>
            <a:r>
              <a:rPr lang="sv-SE" dirty="0" smtClean="0"/>
              <a:t>Behandlingen är mycket effektiv</a:t>
            </a:r>
          </a:p>
          <a:p>
            <a:r>
              <a:rPr lang="sv-SE" dirty="0" smtClean="0"/>
              <a:t>Vid välinställd behandling med upprepade omätbara virusnivåer finns ingen risk för smitta vid vaginala eller anala samlag</a:t>
            </a:r>
          </a:p>
          <a:p>
            <a:r>
              <a:rPr lang="sv-SE" dirty="0" smtClean="0"/>
              <a:t>Vid välbehandlad HIV tas informationsplikten bort</a:t>
            </a:r>
            <a:endParaRPr lang="sv-SE" dirty="0"/>
          </a:p>
          <a:p>
            <a:r>
              <a:rPr lang="sv-SE" dirty="0" smtClean="0"/>
              <a:t>Diskriminering förbjuden</a:t>
            </a:r>
            <a:endParaRPr lang="sv-SE" dirty="0"/>
          </a:p>
        </p:txBody>
      </p:sp>
    </p:spTree>
    <p:extLst>
      <p:ext uri="{BB962C8B-B14F-4D97-AF65-F5344CB8AC3E}">
        <p14:creationId xmlns:p14="http://schemas.microsoft.com/office/powerpoint/2010/main" val="871673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3539" y="0"/>
            <a:ext cx="10515600" cy="1325563"/>
          </a:xfrm>
        </p:spPr>
        <p:txBody>
          <a:bodyPr/>
          <a:lstStyle/>
          <a:p>
            <a:r>
              <a:rPr lang="sv-SE" dirty="0" err="1" smtClean="0"/>
              <a:t>Apkoppor</a:t>
            </a:r>
            <a:endParaRPr lang="sv-SE" dirty="0"/>
          </a:p>
        </p:txBody>
      </p:sp>
      <p:sp>
        <p:nvSpPr>
          <p:cNvPr id="3" name="Platshållare för innehåll 2"/>
          <p:cNvSpPr>
            <a:spLocks noGrp="1"/>
          </p:cNvSpPr>
          <p:nvPr>
            <p:ph idx="1"/>
          </p:nvPr>
        </p:nvSpPr>
        <p:spPr>
          <a:xfrm>
            <a:off x="339047" y="1325563"/>
            <a:ext cx="11733088" cy="5532437"/>
          </a:xfrm>
        </p:spPr>
        <p:txBody>
          <a:bodyPr>
            <a:normAutofit fontScale="70000" lnSpcReduction="20000"/>
          </a:bodyPr>
          <a:lstStyle/>
          <a:p>
            <a:r>
              <a:rPr lang="sv-SE" dirty="0"/>
              <a:t>Allmänfarlig och smittspårningspliktig </a:t>
            </a:r>
            <a:r>
              <a:rPr lang="sv-SE" dirty="0" smtClean="0"/>
              <a:t>sjukdom</a:t>
            </a:r>
          </a:p>
          <a:p>
            <a:r>
              <a:rPr lang="sv-SE" dirty="0" smtClean="0"/>
              <a:t>Upptäcktes hos apor 1958 (reservoar däggdjur i </a:t>
            </a:r>
            <a:r>
              <a:rPr lang="sv-SE" dirty="0"/>
              <a:t>A</a:t>
            </a:r>
            <a:r>
              <a:rPr lang="sv-SE" dirty="0" smtClean="0"/>
              <a:t>frika)</a:t>
            </a:r>
          </a:p>
          <a:p>
            <a:r>
              <a:rPr lang="sv-SE" dirty="0" smtClean="0"/>
              <a:t>Utbrott sedan maj 2022: totalt 206 fall i Sverige, 20 500 fall i Europa, 73 600 fall i världen (minskande antal nya fall senaste veckorna)</a:t>
            </a:r>
          </a:p>
          <a:p>
            <a:r>
              <a:rPr lang="sv-SE" dirty="0" smtClean="0"/>
              <a:t>Övervägande sexuell smittväg i det aktuella utbrottet, de drabbade är till övervägande del MSM</a:t>
            </a:r>
          </a:p>
          <a:p>
            <a:r>
              <a:rPr lang="sv-SE" dirty="0" smtClean="0"/>
              <a:t>Smittsamhet: i det aktuella utbrottet tycks nära kontakt med symtomatisk person leda till smitta</a:t>
            </a:r>
          </a:p>
          <a:p>
            <a:r>
              <a:rPr lang="sv-SE" dirty="0" smtClean="0"/>
              <a:t>Inkubationstid 5 – 21 dagar</a:t>
            </a:r>
          </a:p>
          <a:p>
            <a:r>
              <a:rPr lang="sv-SE" dirty="0" smtClean="0"/>
              <a:t>Symtom</a:t>
            </a:r>
          </a:p>
          <a:p>
            <a:pPr lvl="1"/>
            <a:r>
              <a:rPr lang="sv-SE" dirty="0" smtClean="0"/>
              <a:t>Feber</a:t>
            </a:r>
            <a:r>
              <a:rPr lang="sv-SE" dirty="0"/>
              <a:t>, frossa</a:t>
            </a:r>
          </a:p>
          <a:p>
            <a:pPr lvl="1"/>
            <a:r>
              <a:rPr lang="sv-SE" dirty="0"/>
              <a:t>Huvudvärk, muskelvärk</a:t>
            </a:r>
          </a:p>
          <a:p>
            <a:pPr lvl="1"/>
            <a:r>
              <a:rPr lang="sv-SE" dirty="0"/>
              <a:t>Svullna lymfkörtlar</a:t>
            </a:r>
          </a:p>
          <a:p>
            <a:pPr lvl="1"/>
            <a:r>
              <a:rPr lang="sv-SE" dirty="0"/>
              <a:t>Trötthet</a:t>
            </a:r>
          </a:p>
          <a:p>
            <a:pPr lvl="1"/>
            <a:r>
              <a:rPr lang="sv-SE" dirty="0"/>
              <a:t>Utslag </a:t>
            </a:r>
            <a:r>
              <a:rPr lang="sv-SE" dirty="0" smtClean="0"/>
              <a:t>som </a:t>
            </a:r>
            <a:r>
              <a:rPr lang="sv-SE" dirty="0"/>
              <a:t>kan finnas på hela </a:t>
            </a:r>
            <a:r>
              <a:rPr lang="sv-SE" dirty="0" smtClean="0"/>
              <a:t>kroppen</a:t>
            </a:r>
            <a:r>
              <a:rPr lang="sv-SE" dirty="0"/>
              <a:t> </a:t>
            </a:r>
            <a:r>
              <a:rPr lang="sv-SE" dirty="0" smtClean="0"/>
              <a:t>men vanligast </a:t>
            </a:r>
            <a:r>
              <a:rPr lang="sv-SE" dirty="0"/>
              <a:t>på och runt könsorganen, runt analöppningen och munnen vid smitta efter intima </a:t>
            </a:r>
            <a:r>
              <a:rPr lang="sv-SE" dirty="0" smtClean="0"/>
              <a:t>kontakter</a:t>
            </a:r>
          </a:p>
          <a:p>
            <a:pPr lvl="1"/>
            <a:r>
              <a:rPr lang="sv-SE" dirty="0" smtClean="0"/>
              <a:t>Encefalit ovanlig komplikation</a:t>
            </a:r>
            <a:endParaRPr lang="sv-SE" dirty="0"/>
          </a:p>
          <a:p>
            <a:r>
              <a:rPr lang="sv-SE" dirty="0" smtClean="0"/>
              <a:t>Symtomatisk behandling i de flesta fall (</a:t>
            </a:r>
            <a:r>
              <a:rPr lang="sv-SE" dirty="0" err="1" smtClean="0"/>
              <a:t>teicovirimat</a:t>
            </a:r>
            <a:r>
              <a:rPr lang="sv-SE" dirty="0" smtClean="0"/>
              <a:t> i svåra fall/undantagsfall)</a:t>
            </a:r>
          </a:p>
          <a:p>
            <a:r>
              <a:rPr lang="sv-SE" dirty="0" smtClean="0"/>
              <a:t>Vaccin </a:t>
            </a:r>
          </a:p>
          <a:p>
            <a:pPr lvl="1"/>
            <a:r>
              <a:rPr lang="sv-SE" dirty="0" smtClean="0"/>
              <a:t>Postexpositionsprofylax helst inom 4 dagar</a:t>
            </a:r>
          </a:p>
          <a:p>
            <a:pPr lvl="1"/>
            <a:r>
              <a:rPr lang="sv-SE" dirty="0" smtClean="0"/>
              <a:t>Preexpositionsprofylax</a:t>
            </a:r>
            <a:endParaRPr lang="sv-SE" dirty="0"/>
          </a:p>
        </p:txBody>
      </p:sp>
    </p:spTree>
    <p:extLst>
      <p:ext uri="{BB962C8B-B14F-4D97-AF65-F5344CB8AC3E}">
        <p14:creationId xmlns:p14="http://schemas.microsoft.com/office/powerpoint/2010/main" val="169590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sprids smittsamma sjukdomar?</a:t>
            </a:r>
            <a:endParaRPr lang="sv-SE" dirty="0"/>
          </a:p>
        </p:txBody>
      </p:sp>
      <p:sp>
        <p:nvSpPr>
          <p:cNvPr id="3" name="Platshållare för innehåll 2"/>
          <p:cNvSpPr>
            <a:spLocks noGrp="1"/>
          </p:cNvSpPr>
          <p:nvPr>
            <p:ph idx="1"/>
          </p:nvPr>
        </p:nvSpPr>
        <p:spPr>
          <a:xfrm>
            <a:off x="838200" y="2560319"/>
            <a:ext cx="10515600" cy="3616643"/>
          </a:xfrm>
        </p:spPr>
        <p:txBody>
          <a:bodyPr/>
          <a:lstStyle/>
          <a:p>
            <a:pPr lvl="1"/>
            <a:r>
              <a:rPr lang="sv-SE" dirty="0"/>
              <a:t>Luftburen</a:t>
            </a:r>
            <a:endParaRPr lang="en-US" dirty="0"/>
          </a:p>
          <a:p>
            <a:pPr lvl="1"/>
            <a:r>
              <a:rPr lang="en-US" dirty="0" err="1"/>
              <a:t>Kontakt</a:t>
            </a:r>
            <a:r>
              <a:rPr lang="en-US" dirty="0"/>
              <a:t>. </a:t>
            </a:r>
            <a:r>
              <a:rPr lang="en-US" dirty="0" err="1"/>
              <a:t>Direkt</a:t>
            </a:r>
            <a:r>
              <a:rPr lang="en-US" dirty="0"/>
              <a:t> (</a:t>
            </a:r>
            <a:r>
              <a:rPr lang="en-US" dirty="0" err="1"/>
              <a:t>mellan</a:t>
            </a:r>
            <a:r>
              <a:rPr lang="en-US" dirty="0"/>
              <a:t> </a:t>
            </a:r>
            <a:r>
              <a:rPr lang="en-US" dirty="0" err="1"/>
              <a:t>människor</a:t>
            </a:r>
            <a:r>
              <a:rPr lang="en-US" dirty="0"/>
              <a:t>, </a:t>
            </a:r>
            <a:r>
              <a:rPr lang="sv-SE" dirty="0"/>
              <a:t>sex, </a:t>
            </a:r>
            <a:r>
              <a:rPr lang="en-US" dirty="0"/>
              <a:t>endogen) </a:t>
            </a:r>
            <a:r>
              <a:rPr lang="en-US" dirty="0" err="1"/>
              <a:t>eller</a:t>
            </a:r>
            <a:r>
              <a:rPr lang="en-US" dirty="0"/>
              <a:t> </a:t>
            </a:r>
            <a:r>
              <a:rPr lang="en-US" dirty="0" err="1"/>
              <a:t>indirekt</a:t>
            </a:r>
            <a:r>
              <a:rPr lang="en-US" dirty="0"/>
              <a:t> (</a:t>
            </a:r>
            <a:r>
              <a:rPr lang="en-US" dirty="0" err="1"/>
              <a:t>ytor</a:t>
            </a:r>
            <a:r>
              <a:rPr lang="en-US" dirty="0"/>
              <a:t>, </a:t>
            </a:r>
            <a:r>
              <a:rPr lang="en-US" dirty="0" err="1"/>
              <a:t>fekal</a:t>
            </a:r>
            <a:r>
              <a:rPr lang="en-US" dirty="0"/>
              <a:t>-oral) </a:t>
            </a:r>
          </a:p>
          <a:p>
            <a:pPr lvl="1"/>
            <a:r>
              <a:rPr lang="en-US" dirty="0" err="1"/>
              <a:t>Droppsmitta</a:t>
            </a:r>
            <a:endParaRPr lang="en-US" dirty="0"/>
          </a:p>
          <a:p>
            <a:pPr lvl="1"/>
            <a:r>
              <a:rPr lang="en-US" dirty="0" err="1"/>
              <a:t>Blod</a:t>
            </a:r>
            <a:r>
              <a:rPr lang="en-US" dirty="0"/>
              <a:t> </a:t>
            </a:r>
          </a:p>
          <a:p>
            <a:pPr lvl="1"/>
            <a:r>
              <a:rPr lang="en-US" dirty="0" err="1"/>
              <a:t>Vektorer</a:t>
            </a:r>
            <a:r>
              <a:rPr lang="en-US" dirty="0"/>
              <a:t> </a:t>
            </a:r>
            <a:r>
              <a:rPr lang="en-US" dirty="0" smtClean="0"/>
              <a:t>(ex </a:t>
            </a:r>
            <a:r>
              <a:rPr lang="en-US" dirty="0" err="1" smtClean="0"/>
              <a:t>insekter</a:t>
            </a:r>
            <a:r>
              <a:rPr lang="en-US" dirty="0" smtClean="0"/>
              <a:t>, </a:t>
            </a:r>
            <a:r>
              <a:rPr lang="en-US" dirty="0" err="1" smtClean="0"/>
              <a:t>däggdjur</a:t>
            </a:r>
            <a:r>
              <a:rPr lang="en-US" dirty="0" smtClean="0"/>
              <a:t>)</a:t>
            </a:r>
            <a:endParaRPr lang="en-US" dirty="0"/>
          </a:p>
        </p:txBody>
      </p:sp>
    </p:spTree>
    <p:extLst>
      <p:ext uri="{BB962C8B-B14F-4D97-AF65-F5344CB8AC3E}">
        <p14:creationId xmlns:p14="http://schemas.microsoft.com/office/powerpoint/2010/main" val="221755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förebygger vi att smittsamma sjukdomar sprids?</a:t>
            </a:r>
            <a:endParaRPr lang="sv-SE" dirty="0"/>
          </a:p>
        </p:txBody>
      </p:sp>
    </p:spTree>
    <p:extLst>
      <p:ext uri="{BB962C8B-B14F-4D97-AF65-F5344CB8AC3E}">
        <p14:creationId xmlns:p14="http://schemas.microsoft.com/office/powerpoint/2010/main" val="321358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5538401"/>
            <a:ext cx="9413019" cy="1551784"/>
          </a:xfrm>
        </p:spPr>
        <p:txBody>
          <a:bodyPr>
            <a:normAutofit/>
          </a:bodyPr>
          <a:lstStyle/>
          <a:p>
            <a:pPr algn="l"/>
            <a:r>
              <a:rPr lang="en-GB" sz="2400" dirty="0" err="1"/>
              <a:t>Förbättrad</a:t>
            </a:r>
            <a:r>
              <a:rPr lang="en-GB" sz="2400" dirty="0"/>
              <a:t> </a:t>
            </a:r>
            <a:r>
              <a:rPr lang="en-GB" sz="2400" dirty="0" err="1"/>
              <a:t>levnadsstandard</a:t>
            </a:r>
            <a:r>
              <a:rPr lang="en-GB" sz="2400" dirty="0"/>
              <a:t> </a:t>
            </a:r>
            <a:r>
              <a:rPr lang="en-GB" sz="2400" dirty="0" err="1"/>
              <a:t>är</a:t>
            </a:r>
            <a:r>
              <a:rPr lang="en-GB" sz="2400" dirty="0"/>
              <a:t> </a:t>
            </a:r>
            <a:r>
              <a:rPr lang="en-GB" sz="2400" dirty="0" err="1"/>
              <a:t>mycket</a:t>
            </a:r>
            <a:r>
              <a:rPr lang="en-GB" sz="2400" dirty="0"/>
              <a:t> </a:t>
            </a:r>
            <a:r>
              <a:rPr lang="en-GB" sz="2400" dirty="0" err="1"/>
              <a:t>effektivt</a:t>
            </a:r>
            <a:r>
              <a:rPr lang="en-GB" sz="2400" dirty="0"/>
              <a:t> </a:t>
            </a:r>
            <a:r>
              <a:rPr lang="en-GB" sz="2400" dirty="0" err="1"/>
              <a:t>för</a:t>
            </a:r>
            <a:r>
              <a:rPr lang="en-GB" sz="2400" dirty="0"/>
              <a:t> </a:t>
            </a:r>
            <a:r>
              <a:rPr lang="en-GB" sz="2400" dirty="0" err="1"/>
              <a:t>att</a:t>
            </a:r>
            <a:r>
              <a:rPr lang="en-GB" sz="2400" dirty="0"/>
              <a:t> </a:t>
            </a:r>
            <a:r>
              <a:rPr lang="en-GB" sz="2400" dirty="0" err="1"/>
              <a:t>förebygga</a:t>
            </a:r>
            <a:r>
              <a:rPr lang="en-GB" sz="2400" dirty="0"/>
              <a:t> </a:t>
            </a:r>
            <a:r>
              <a:rPr lang="en-GB" sz="2400" dirty="0" err="1"/>
              <a:t>tbc</a:t>
            </a:r>
            <a:r>
              <a:rPr lang="en-GB" sz="2400" dirty="0"/>
              <a:t>. </a:t>
            </a:r>
            <a:r>
              <a:rPr lang="en-GB" sz="2400" dirty="0" err="1"/>
              <a:t>Första</a:t>
            </a:r>
            <a:r>
              <a:rPr lang="en-GB" sz="2400" dirty="0"/>
              <a:t> </a:t>
            </a:r>
            <a:r>
              <a:rPr lang="en-GB" sz="2400" dirty="0" err="1"/>
              <a:t>tbc-läkemedlet</a:t>
            </a:r>
            <a:r>
              <a:rPr lang="en-GB" sz="2400" dirty="0"/>
              <a:t> </a:t>
            </a:r>
            <a:r>
              <a:rPr lang="en-GB" sz="2400" dirty="0" err="1"/>
              <a:t>kom</a:t>
            </a:r>
            <a:r>
              <a:rPr lang="en-GB" sz="2400" dirty="0"/>
              <a:t> 1946. </a:t>
            </a:r>
            <a:r>
              <a:rPr lang="en-GB" sz="2400" dirty="0" err="1"/>
              <a:t>Då</a:t>
            </a:r>
            <a:r>
              <a:rPr lang="en-GB" sz="2400" dirty="0"/>
              <a:t> </a:t>
            </a:r>
            <a:r>
              <a:rPr lang="en-GB" sz="2400" dirty="0" err="1"/>
              <a:t>var</a:t>
            </a:r>
            <a:r>
              <a:rPr lang="en-GB" sz="2400" dirty="0"/>
              <a:t> </a:t>
            </a:r>
            <a:r>
              <a:rPr lang="en-GB" sz="2400" dirty="0" err="1"/>
              <a:t>tbc</a:t>
            </a:r>
            <a:r>
              <a:rPr lang="en-GB" sz="2400" dirty="0"/>
              <a:t> </a:t>
            </a:r>
            <a:r>
              <a:rPr lang="en-GB" sz="2400" dirty="0" err="1"/>
              <a:t>redan</a:t>
            </a:r>
            <a:r>
              <a:rPr lang="en-GB" sz="2400" dirty="0"/>
              <a:t> </a:t>
            </a:r>
            <a:r>
              <a:rPr lang="en-GB" sz="2400" dirty="0" err="1"/>
              <a:t>på</a:t>
            </a:r>
            <a:r>
              <a:rPr lang="en-GB" sz="2400" dirty="0"/>
              <a:t> </a:t>
            </a:r>
            <a:r>
              <a:rPr lang="en-GB" sz="2400" dirty="0" err="1"/>
              <a:t>kraftig</a:t>
            </a:r>
            <a:r>
              <a:rPr lang="en-GB" sz="2400" dirty="0"/>
              <a:t> </a:t>
            </a:r>
            <a:r>
              <a:rPr lang="en-GB" sz="2400" dirty="0" err="1"/>
              <a:t>nedgång</a:t>
            </a:r>
            <a:r>
              <a:rPr lang="en-GB" sz="2400" dirty="0"/>
              <a:t> </a:t>
            </a:r>
            <a:r>
              <a:rPr lang="en-GB" sz="2400" dirty="0" err="1"/>
              <a:t>i</a:t>
            </a:r>
            <a:r>
              <a:rPr lang="en-GB" sz="2400" dirty="0"/>
              <a:t> </a:t>
            </a:r>
            <a:r>
              <a:rPr lang="en-GB" sz="2400" dirty="0" err="1"/>
              <a:t>Sverige</a:t>
            </a:r>
            <a:r>
              <a:rPr lang="en-GB" sz="2400" dirty="0"/>
              <a:t>.</a:t>
            </a:r>
          </a:p>
        </p:txBody>
      </p:sp>
      <p:pic>
        <p:nvPicPr>
          <p:cNvPr id="4" name="Content Placeholder 3" descr="Puranen tb.png"/>
          <p:cNvPicPr>
            <a:picLocks noGrp="1" noChangeAspect="1"/>
          </p:cNvPicPr>
          <p:nvPr>
            <p:ph idx="1"/>
          </p:nvPr>
        </p:nvPicPr>
        <p:blipFill>
          <a:blip r:embed="rId2">
            <a:extLst>
              <a:ext uri="{28A0092B-C50C-407E-A947-70E740481C1C}">
                <a14:useLocalDpi xmlns:a14="http://schemas.microsoft.com/office/drawing/2010/main" val="0"/>
              </a:ext>
            </a:extLst>
          </a:blip>
          <a:srcRect l="-12215" r="-12215"/>
          <a:stretch>
            <a:fillRect/>
          </a:stretch>
        </p:blipFill>
        <p:spPr>
          <a:xfrm>
            <a:off x="2323107" y="1570573"/>
            <a:ext cx="7433144" cy="4087943"/>
          </a:xfrm>
        </p:spPr>
      </p:pic>
      <p:sp>
        <p:nvSpPr>
          <p:cNvPr id="5" name="Rubrik 1"/>
          <p:cNvSpPr txBox="1">
            <a:spLocks/>
          </p:cNvSpPr>
          <p:nvPr/>
        </p:nvSpPr>
        <p:spPr>
          <a:xfrm>
            <a:off x="781879" y="2450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dirty="0" smtClean="0"/>
              <a:t>Tuberkulos</a:t>
            </a:r>
            <a:endParaRPr lang="sv-SE" dirty="0"/>
          </a:p>
        </p:txBody>
      </p:sp>
    </p:spTree>
    <p:extLst>
      <p:ext uri="{BB962C8B-B14F-4D97-AF65-F5344CB8AC3E}">
        <p14:creationId xmlns:p14="http://schemas.microsoft.com/office/powerpoint/2010/main" val="3253631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förebygger vi att smittsamma sjukdomar sprids?</a:t>
            </a:r>
            <a:endParaRPr lang="sv-SE" dirty="0"/>
          </a:p>
        </p:txBody>
      </p:sp>
      <p:sp>
        <p:nvSpPr>
          <p:cNvPr id="3" name="Platshållare för innehåll 2"/>
          <p:cNvSpPr>
            <a:spLocks noGrp="1"/>
          </p:cNvSpPr>
          <p:nvPr>
            <p:ph idx="1"/>
          </p:nvPr>
        </p:nvSpPr>
        <p:spPr>
          <a:xfrm>
            <a:off x="838200" y="2143677"/>
            <a:ext cx="10515600" cy="4351338"/>
          </a:xfrm>
        </p:spPr>
        <p:txBody>
          <a:bodyPr>
            <a:normAutofit fontScale="92500" lnSpcReduction="20000"/>
          </a:bodyPr>
          <a:lstStyle/>
          <a:p>
            <a:r>
              <a:rPr lang="sv-SE" dirty="0" smtClean="0"/>
              <a:t>Riksdag och regering</a:t>
            </a:r>
          </a:p>
          <a:p>
            <a:r>
              <a:rPr lang="sv-SE" dirty="0" smtClean="0"/>
              <a:t>Folkhälsomyndigheten</a:t>
            </a:r>
          </a:p>
          <a:p>
            <a:r>
              <a:rPr lang="sv-SE" dirty="0" smtClean="0"/>
              <a:t>Socialstyrelsen</a:t>
            </a:r>
          </a:p>
          <a:p>
            <a:r>
              <a:rPr lang="sv-SE" dirty="0" smtClean="0"/>
              <a:t>Livsmedelsverket</a:t>
            </a:r>
          </a:p>
          <a:p>
            <a:r>
              <a:rPr lang="sv-SE" dirty="0" smtClean="0"/>
              <a:t>Statens veterinärmedicinska anstalt</a:t>
            </a:r>
          </a:p>
          <a:p>
            <a:r>
              <a:rPr lang="sv-SE" dirty="0" smtClean="0"/>
              <a:t>Länsstyrelsen (inklusive länsveterinären)</a:t>
            </a:r>
          </a:p>
          <a:p>
            <a:r>
              <a:rPr lang="sv-SE" dirty="0"/>
              <a:t>Kommunen </a:t>
            </a:r>
            <a:r>
              <a:rPr lang="sv-SE" dirty="0" smtClean="0"/>
              <a:t>(miljö- </a:t>
            </a:r>
            <a:r>
              <a:rPr lang="sv-SE" dirty="0"/>
              <a:t>och </a:t>
            </a:r>
            <a:r>
              <a:rPr lang="sv-SE" dirty="0" smtClean="0"/>
              <a:t>samhällsbyggnadsförvaltningarna, omsorgen)</a:t>
            </a:r>
          </a:p>
          <a:p>
            <a:r>
              <a:rPr lang="sv-SE" dirty="0" smtClean="0"/>
              <a:t>Regionala hälso- </a:t>
            </a:r>
            <a:r>
              <a:rPr lang="sv-SE" dirty="0"/>
              <a:t>och </a:t>
            </a:r>
            <a:r>
              <a:rPr lang="sv-SE" dirty="0" smtClean="0"/>
              <a:t>sjukvården inklusive </a:t>
            </a:r>
            <a:r>
              <a:rPr lang="sv-SE" dirty="0" err="1" smtClean="0"/>
              <a:t>vårdhygienienheten</a:t>
            </a:r>
            <a:endParaRPr lang="sv-SE" dirty="0" smtClean="0"/>
          </a:p>
          <a:p>
            <a:r>
              <a:rPr lang="sv-SE" dirty="0" smtClean="0"/>
              <a:t>Regionens smittskyddsenhet/smittskyddsläkaren</a:t>
            </a:r>
          </a:p>
          <a:p>
            <a:r>
              <a:rPr lang="sv-SE" dirty="0" smtClean="0"/>
              <a:t>Med flera…</a:t>
            </a:r>
            <a:endParaRPr lang="sv-SE" dirty="0"/>
          </a:p>
        </p:txBody>
      </p:sp>
    </p:spTree>
    <p:extLst>
      <p:ext uri="{BB962C8B-B14F-4D97-AF65-F5344CB8AC3E}">
        <p14:creationId xmlns:p14="http://schemas.microsoft.com/office/powerpoint/2010/main" val="69181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Smittskyddsläkaren/Enheten för smittskydd och vårdhygien</a:t>
            </a:r>
            <a:endParaRPr lang="sv-SE" dirty="0"/>
          </a:p>
        </p:txBody>
      </p:sp>
      <p:sp>
        <p:nvSpPr>
          <p:cNvPr id="3" name="Platshållare för innehåll 2"/>
          <p:cNvSpPr>
            <a:spLocks noGrp="1"/>
          </p:cNvSpPr>
          <p:nvPr>
            <p:ph idx="1"/>
          </p:nvPr>
        </p:nvSpPr>
        <p:spPr>
          <a:xfrm>
            <a:off x="838200" y="2310655"/>
            <a:ext cx="10515600" cy="4351338"/>
          </a:xfrm>
        </p:spPr>
        <p:txBody>
          <a:bodyPr>
            <a:normAutofit/>
          </a:bodyPr>
          <a:lstStyle/>
          <a:p>
            <a:r>
              <a:rPr lang="sv-SE" dirty="0" smtClean="0"/>
              <a:t>Egen förvaltningsmyndighet</a:t>
            </a:r>
          </a:p>
          <a:p>
            <a:r>
              <a:rPr lang="sv-SE" dirty="0" smtClean="0"/>
              <a:t>Ska </a:t>
            </a:r>
            <a:r>
              <a:rPr lang="sv-SE" dirty="0"/>
              <a:t>tillgodose befolkningens behov av skydd mot spridning av smittsamma sjukdomar.</a:t>
            </a:r>
          </a:p>
          <a:p>
            <a:r>
              <a:rPr lang="sv-SE" dirty="0"/>
              <a:t>Med smittsamma sjukdomar </a:t>
            </a:r>
            <a:r>
              <a:rPr lang="sv-SE" dirty="0" smtClean="0"/>
              <a:t>avses </a:t>
            </a:r>
            <a:r>
              <a:rPr lang="sv-SE" dirty="0"/>
              <a:t>alla sjukdomar som kan överföras till eller mellan människor och som kan innebära ett inte ringa hot mot människors hälsa</a:t>
            </a:r>
            <a:r>
              <a:rPr lang="sv-SE" dirty="0" smtClean="0"/>
              <a:t>.</a:t>
            </a:r>
          </a:p>
          <a:p>
            <a:r>
              <a:rPr lang="sv-SE" dirty="0" smtClean="0"/>
              <a:t>I frågor som inte rör smittskyddsläkarens myndighetsutövning – ska verka under Hälso- och sjukvårdsnämnden</a:t>
            </a:r>
            <a:endParaRPr lang="sv-SE" dirty="0"/>
          </a:p>
        </p:txBody>
      </p:sp>
    </p:spTree>
    <p:extLst>
      <p:ext uri="{BB962C8B-B14F-4D97-AF65-F5344CB8AC3E}">
        <p14:creationId xmlns:p14="http://schemas.microsoft.com/office/powerpoint/2010/main" val="364639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t>Lagar som berör förebyggande/begränsning av smittsamma sjukdomar</a:t>
            </a:r>
            <a:endParaRPr lang="sv-SE" sz="4000" dirty="0"/>
          </a:p>
        </p:txBody>
      </p:sp>
      <p:pic>
        <p:nvPicPr>
          <p:cNvPr id="7" name="Bildobjekt 6"/>
          <p:cNvPicPr>
            <a:picLocks noChangeAspect="1"/>
          </p:cNvPicPr>
          <p:nvPr/>
        </p:nvPicPr>
        <p:blipFill>
          <a:blip r:embed="rId2"/>
          <a:stretch>
            <a:fillRect/>
          </a:stretch>
        </p:blipFill>
        <p:spPr>
          <a:xfrm>
            <a:off x="1649239" y="1494064"/>
            <a:ext cx="8735052" cy="4973409"/>
          </a:xfrm>
          <a:prstGeom prst="rect">
            <a:avLst/>
          </a:prstGeom>
        </p:spPr>
      </p:pic>
    </p:spTree>
    <p:extLst>
      <p:ext uri="{BB962C8B-B14F-4D97-AF65-F5344CB8AC3E}">
        <p14:creationId xmlns:p14="http://schemas.microsoft.com/office/powerpoint/2010/main" val="1227507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stretch>
            <a:fillRect/>
          </a:stretch>
        </p:blipFill>
        <p:spPr>
          <a:xfrm>
            <a:off x="1151810" y="519197"/>
            <a:ext cx="9849289" cy="5751435"/>
          </a:xfrm>
          <a:prstGeom prst="rect">
            <a:avLst/>
          </a:prstGeom>
        </p:spPr>
      </p:pic>
      <p:sp>
        <p:nvSpPr>
          <p:cNvPr id="9" name="Rectangle 10"/>
          <p:cNvSpPr>
            <a:spLocks noChangeArrowheads="1"/>
          </p:cNvSpPr>
          <p:nvPr/>
        </p:nvSpPr>
        <p:spPr bwMode="auto">
          <a:xfrm>
            <a:off x="1961654" y="5720991"/>
            <a:ext cx="7850256"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038" rIns="0" bIns="46038"/>
          <a:lstStyle/>
          <a:p>
            <a:pPr eaLnBrk="0" hangingPunct="0">
              <a:spcBef>
                <a:spcPct val="0"/>
              </a:spcBef>
              <a:buFontTx/>
              <a:buNone/>
            </a:pPr>
            <a:r>
              <a:rPr kumimoji="1" lang="sv-SE" dirty="0"/>
              <a:t>Föreskrifter är bindande regler. Särskilt bemyndigande krävs i lag eller </a:t>
            </a:r>
            <a:r>
              <a:rPr kumimoji="1" lang="sv-SE" dirty="0" smtClean="0"/>
              <a:t>förordning.</a:t>
            </a:r>
          </a:p>
          <a:p>
            <a:pPr eaLnBrk="0" hangingPunct="0">
              <a:spcBef>
                <a:spcPct val="0"/>
              </a:spcBef>
            </a:pPr>
            <a:r>
              <a:rPr kumimoji="1" lang="sv-SE" dirty="0"/>
              <a:t>Allmänna råd innehåller rekommendationer om hur </a:t>
            </a:r>
            <a:r>
              <a:rPr kumimoji="1" lang="sv-SE" dirty="0" smtClean="0"/>
              <a:t>en lag/förordning/föreskrift </a:t>
            </a:r>
            <a:r>
              <a:rPr kumimoji="1" lang="sv-SE" dirty="0"/>
              <a:t>kan eller bör tillämpas och utesluter inte andra sätt att uppnå de mål som </a:t>
            </a:r>
            <a:r>
              <a:rPr kumimoji="1" lang="sv-SE" dirty="0" smtClean="0"/>
              <a:t>avses. </a:t>
            </a:r>
            <a:endParaRPr kumimoji="1" lang="sv-SE" dirty="0"/>
          </a:p>
          <a:p>
            <a:pPr eaLnBrk="0" hangingPunct="0">
              <a:spcBef>
                <a:spcPct val="0"/>
              </a:spcBef>
              <a:buFontTx/>
              <a:buNone/>
            </a:pPr>
            <a:endParaRPr kumimoji="1" lang="sv-SE" sz="2000" dirty="0"/>
          </a:p>
        </p:txBody>
      </p:sp>
    </p:spTree>
    <p:extLst>
      <p:ext uri="{BB962C8B-B14F-4D97-AF65-F5344CB8AC3E}">
        <p14:creationId xmlns:p14="http://schemas.microsoft.com/office/powerpoint/2010/main" val="2081154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1261</TotalTime>
  <Words>1200</Words>
  <Application>Microsoft Office PowerPoint</Application>
  <PresentationFormat>Bredbild</PresentationFormat>
  <Paragraphs>114</Paragraphs>
  <Slides>24</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Arial</vt:lpstr>
      <vt:lpstr>Calibri</vt:lpstr>
      <vt:lpstr>Calibri Light</vt:lpstr>
      <vt:lpstr>Office-tema</vt:lpstr>
      <vt:lpstr>Smittskyddslagen</vt:lpstr>
      <vt:lpstr>Hur sprids smittsamma sjukdomar?</vt:lpstr>
      <vt:lpstr>Hur sprids smittsamma sjukdomar?</vt:lpstr>
      <vt:lpstr>Hur förebygger vi att smittsamma sjukdomar sprids?</vt:lpstr>
      <vt:lpstr>Förbättrad levnadsstandard är mycket effektivt för att förebygga tbc. Första tbc-läkemedlet kom 1946. Då var tbc redan på kraftig nedgång i Sverige.</vt:lpstr>
      <vt:lpstr>Hur förebygger vi att smittsamma sjukdomar sprids?</vt:lpstr>
      <vt:lpstr>Smittskyddsläkaren/Enheten för smittskydd och vårdhygien</vt:lpstr>
      <vt:lpstr>Lagar som berör förebyggande/begränsning av smittsamma sjukdomar</vt:lpstr>
      <vt:lpstr>PowerPoint-presentation</vt:lpstr>
      <vt:lpstr>Smittskyddslagen</vt:lpstr>
      <vt:lpstr>Smittskyddslagen</vt:lpstr>
      <vt:lpstr>Smittskyddslagen - definitioner </vt:lpstr>
      <vt:lpstr>Smittskyddslagen - definitioner</vt:lpstr>
      <vt:lpstr>Smittskyddslagen</vt:lpstr>
      <vt:lpstr>Smittskyddslagen</vt:lpstr>
      <vt:lpstr>Smittskyddslagen</vt:lpstr>
      <vt:lpstr>Förhållningsregler</vt:lpstr>
      <vt:lpstr>Smittspårning – av vem?</vt:lpstr>
      <vt:lpstr>Smittspårning – av vem?</vt:lpstr>
      <vt:lpstr>Anmälan till smittskyddsläkaren - paragrafanmälan</vt:lpstr>
      <vt:lpstr>Tack för att ni lyssnade!</vt:lpstr>
      <vt:lpstr>Frågor?</vt:lpstr>
      <vt:lpstr>HIV</vt:lpstr>
      <vt:lpstr>Apkoppor</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Smittskyddslagen</dc:title>
  <dc:creator>Rücker Fredrik /Infektionssjukvård Falun /Falun</dc:creator>
  <cp:lastModifiedBy>Haqwinzon Pia /Central förvaltning Hälso- och sjukvårdsenhet Smittskydd /Falun</cp:lastModifiedBy>
  <cp:revision>55</cp:revision>
  <dcterms:created xsi:type="dcterms:W3CDTF">2022-10-17T19:05:23Z</dcterms:created>
  <dcterms:modified xsi:type="dcterms:W3CDTF">2022-10-20T11:53:14Z</dcterms:modified>
</cp:coreProperties>
</file>