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6"/>
  </p:sldMasterIdLst>
  <p:notesMasterIdLst>
    <p:notesMasterId r:id="rId71"/>
  </p:notesMasterIdLst>
  <p:handoutMasterIdLst>
    <p:handoutMasterId r:id="rId72"/>
  </p:handoutMasterIdLst>
  <p:sldIdLst>
    <p:sldId id="256" r:id="rId7"/>
    <p:sldId id="260" r:id="rId8"/>
    <p:sldId id="311" r:id="rId9"/>
    <p:sldId id="269" r:id="rId10"/>
    <p:sldId id="272" r:id="rId11"/>
    <p:sldId id="350" r:id="rId12"/>
    <p:sldId id="299" r:id="rId13"/>
    <p:sldId id="291" r:id="rId14"/>
    <p:sldId id="312" r:id="rId15"/>
    <p:sldId id="347" r:id="rId16"/>
    <p:sldId id="348" r:id="rId17"/>
    <p:sldId id="349" r:id="rId18"/>
    <p:sldId id="288" r:id="rId19"/>
    <p:sldId id="289" r:id="rId20"/>
    <p:sldId id="290" r:id="rId21"/>
    <p:sldId id="302" r:id="rId22"/>
    <p:sldId id="275" r:id="rId23"/>
    <p:sldId id="303" r:id="rId24"/>
    <p:sldId id="262" r:id="rId25"/>
    <p:sldId id="263" r:id="rId26"/>
    <p:sldId id="267" r:id="rId27"/>
    <p:sldId id="264" r:id="rId28"/>
    <p:sldId id="265" r:id="rId29"/>
    <p:sldId id="266" r:id="rId30"/>
    <p:sldId id="274" r:id="rId31"/>
    <p:sldId id="282" r:id="rId32"/>
    <p:sldId id="283" r:id="rId33"/>
    <p:sldId id="292" r:id="rId34"/>
    <p:sldId id="317" r:id="rId35"/>
    <p:sldId id="273" r:id="rId36"/>
    <p:sldId id="346" r:id="rId37"/>
    <p:sldId id="340" r:id="rId38"/>
    <p:sldId id="341" r:id="rId39"/>
    <p:sldId id="343" r:id="rId40"/>
    <p:sldId id="342" r:id="rId41"/>
    <p:sldId id="344" r:id="rId42"/>
    <p:sldId id="345" r:id="rId43"/>
    <p:sldId id="276" r:id="rId44"/>
    <p:sldId id="277" r:id="rId45"/>
    <p:sldId id="270" r:id="rId46"/>
    <p:sldId id="271" r:id="rId47"/>
    <p:sldId id="300" r:id="rId48"/>
    <p:sldId id="301" r:id="rId49"/>
    <p:sldId id="298" r:id="rId50"/>
    <p:sldId id="284" r:id="rId51"/>
    <p:sldId id="286" r:id="rId52"/>
    <p:sldId id="287" r:id="rId53"/>
    <p:sldId id="285" r:id="rId54"/>
    <p:sldId id="304" r:id="rId55"/>
    <p:sldId id="335" r:id="rId56"/>
    <p:sldId id="337" r:id="rId57"/>
    <p:sldId id="308" r:id="rId58"/>
    <p:sldId id="297" r:id="rId59"/>
    <p:sldId id="295" r:id="rId60"/>
    <p:sldId id="293" r:id="rId61"/>
    <p:sldId id="315" r:id="rId62"/>
    <p:sldId id="310" r:id="rId63"/>
    <p:sldId id="306" r:id="rId64"/>
    <p:sldId id="339" r:id="rId65"/>
    <p:sldId id="261" r:id="rId66"/>
    <p:sldId id="305" r:id="rId67"/>
    <p:sldId id="259" r:id="rId68"/>
    <p:sldId id="309" r:id="rId69"/>
    <p:sldId id="314" r:id="rId7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256"/>
            <p14:sldId id="260"/>
            <p14:sldId id="311"/>
            <p14:sldId id="269"/>
            <p14:sldId id="272"/>
            <p14:sldId id="350"/>
            <p14:sldId id="299"/>
            <p14:sldId id="291"/>
            <p14:sldId id="312"/>
            <p14:sldId id="347"/>
            <p14:sldId id="348"/>
            <p14:sldId id="349"/>
            <p14:sldId id="288"/>
            <p14:sldId id="289"/>
            <p14:sldId id="290"/>
            <p14:sldId id="302"/>
            <p14:sldId id="275"/>
            <p14:sldId id="303"/>
            <p14:sldId id="262"/>
            <p14:sldId id="263"/>
            <p14:sldId id="267"/>
            <p14:sldId id="264"/>
            <p14:sldId id="265"/>
            <p14:sldId id="266"/>
            <p14:sldId id="274"/>
            <p14:sldId id="282"/>
            <p14:sldId id="283"/>
            <p14:sldId id="292"/>
            <p14:sldId id="317"/>
            <p14:sldId id="273"/>
            <p14:sldId id="346"/>
            <p14:sldId id="340"/>
            <p14:sldId id="341"/>
            <p14:sldId id="343"/>
            <p14:sldId id="342"/>
            <p14:sldId id="344"/>
            <p14:sldId id="345"/>
            <p14:sldId id="276"/>
            <p14:sldId id="277"/>
            <p14:sldId id="270"/>
            <p14:sldId id="271"/>
            <p14:sldId id="300"/>
            <p14:sldId id="301"/>
            <p14:sldId id="298"/>
            <p14:sldId id="284"/>
            <p14:sldId id="286"/>
            <p14:sldId id="287"/>
            <p14:sldId id="285"/>
            <p14:sldId id="304"/>
            <p14:sldId id="335"/>
            <p14:sldId id="337"/>
            <p14:sldId id="308"/>
            <p14:sldId id="297"/>
            <p14:sldId id="295"/>
            <p14:sldId id="293"/>
            <p14:sldId id="315"/>
            <p14:sldId id="310"/>
            <p14:sldId id="306"/>
            <p14:sldId id="339"/>
            <p14:sldId id="261"/>
            <p14:sldId id="305"/>
            <p14:sldId id="259"/>
            <p14:sldId id="309"/>
            <p14:sldId id="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qwinzon Pia /Central förvaltning Hälso- och sjukvårdsenhet Smittskydd /Falun" initials="HP/fHosS/" lastIdx="0" clrIdx="0">
    <p:extLst>
      <p:ext uri="{19B8F6BF-5375-455C-9EA6-DF929625EA0E}">
        <p15:presenceInfo xmlns:p15="http://schemas.microsoft.com/office/powerpoint/2012/main" userId="S-1-5-21-910452376-877226765-825688854-3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326" autoAdjust="0"/>
  </p:normalViewPr>
  <p:slideViewPr>
    <p:cSldViewPr snapToGrid="0">
      <p:cViewPr varScale="1">
        <p:scale>
          <a:sx n="106" d="100"/>
          <a:sy n="106" d="100"/>
        </p:scale>
        <p:origin x="678"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452"/>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2022-10-18</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2022-10-18</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a:t>
            </a:fld>
            <a:endParaRPr lang="sv-SE"/>
          </a:p>
        </p:txBody>
      </p:sp>
    </p:spTree>
    <p:extLst>
      <p:ext uri="{BB962C8B-B14F-4D97-AF65-F5344CB8AC3E}">
        <p14:creationId xmlns:p14="http://schemas.microsoft.com/office/powerpoint/2010/main" val="148416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Får</a:t>
            </a:r>
            <a:r>
              <a:rPr lang="sv-SE" baseline="0" dirty="0" smtClean="0"/>
              <a:t> jag…?</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16</a:t>
            </a:fld>
            <a:endParaRPr lang="sv-SE" dirty="0"/>
          </a:p>
        </p:txBody>
      </p:sp>
    </p:spTree>
    <p:extLst>
      <p:ext uri="{BB962C8B-B14F-4D97-AF65-F5344CB8AC3E}">
        <p14:creationId xmlns:p14="http://schemas.microsoft.com/office/powerpoint/2010/main" val="116373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17</a:t>
            </a:fld>
            <a:endParaRPr lang="sv-SE" dirty="0"/>
          </a:p>
        </p:txBody>
      </p:sp>
    </p:spTree>
    <p:extLst>
      <p:ext uri="{BB962C8B-B14F-4D97-AF65-F5344CB8AC3E}">
        <p14:creationId xmlns:p14="http://schemas.microsoft.com/office/powerpoint/2010/main" val="93285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18</a:t>
            </a:fld>
            <a:endParaRPr lang="sv-SE" dirty="0"/>
          </a:p>
        </p:txBody>
      </p:sp>
    </p:spTree>
    <p:extLst>
      <p:ext uri="{BB962C8B-B14F-4D97-AF65-F5344CB8AC3E}">
        <p14:creationId xmlns:p14="http://schemas.microsoft.com/office/powerpoint/2010/main" val="256017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19</a:t>
            </a:fld>
            <a:endParaRPr lang="sv-SE" dirty="0"/>
          </a:p>
        </p:txBody>
      </p:sp>
    </p:spTree>
    <p:extLst>
      <p:ext uri="{BB962C8B-B14F-4D97-AF65-F5344CB8AC3E}">
        <p14:creationId xmlns:p14="http://schemas.microsoft.com/office/powerpoint/2010/main" val="78143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20</a:t>
            </a:fld>
            <a:endParaRPr lang="sv-SE" dirty="0"/>
          </a:p>
        </p:txBody>
      </p:sp>
    </p:spTree>
    <p:extLst>
      <p:ext uri="{BB962C8B-B14F-4D97-AF65-F5344CB8AC3E}">
        <p14:creationId xmlns:p14="http://schemas.microsoft.com/office/powerpoint/2010/main" val="101775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Hör med era</a:t>
            </a:r>
            <a:r>
              <a:rPr lang="sv-SE" baseline="0" dirty="0" smtClean="0"/>
              <a:t> </a:t>
            </a:r>
            <a:r>
              <a:rPr lang="sv-SE" baseline="0" dirty="0" err="1" smtClean="0"/>
              <a:t>administrarörer</a:t>
            </a:r>
            <a:r>
              <a:rPr lang="sv-SE" baseline="0" dirty="0" smtClean="0"/>
              <a:t> som har tillgång till självbetjäningsportalen. De kan beställa så att ni får tillgång till </a:t>
            </a:r>
            <a:r>
              <a:rPr lang="sv-SE" baseline="0" dirty="0" err="1" smtClean="0"/>
              <a:t>SKatteverket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21</a:t>
            </a:fld>
            <a:endParaRPr lang="sv-SE" dirty="0"/>
          </a:p>
        </p:txBody>
      </p:sp>
    </p:spTree>
    <p:extLst>
      <p:ext uri="{BB962C8B-B14F-4D97-AF65-F5344CB8AC3E}">
        <p14:creationId xmlns:p14="http://schemas.microsoft.com/office/powerpoint/2010/main" val="189907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22</a:t>
            </a:fld>
            <a:endParaRPr lang="sv-SE" dirty="0"/>
          </a:p>
        </p:txBody>
      </p:sp>
    </p:spTree>
    <p:extLst>
      <p:ext uri="{BB962C8B-B14F-4D97-AF65-F5344CB8AC3E}">
        <p14:creationId xmlns:p14="http://schemas.microsoft.com/office/powerpoint/2010/main" val="71146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Asterisk</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23</a:t>
            </a:fld>
            <a:endParaRPr lang="sv-SE" dirty="0"/>
          </a:p>
        </p:txBody>
      </p:sp>
    </p:spTree>
    <p:extLst>
      <p:ext uri="{BB962C8B-B14F-4D97-AF65-F5344CB8AC3E}">
        <p14:creationId xmlns:p14="http://schemas.microsoft.com/office/powerpoint/2010/main" val="312863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Tänk på att skilja på tilltalsnamn och mellannamn</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24</a:t>
            </a:fld>
            <a:endParaRPr lang="sv-SE" dirty="0"/>
          </a:p>
        </p:txBody>
      </p:sp>
    </p:spTree>
    <p:extLst>
      <p:ext uri="{BB962C8B-B14F-4D97-AF65-F5344CB8AC3E}">
        <p14:creationId xmlns:p14="http://schemas.microsoft.com/office/powerpoint/2010/main" val="236454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25</a:t>
            </a:fld>
            <a:endParaRPr lang="sv-SE" dirty="0"/>
          </a:p>
        </p:txBody>
      </p:sp>
    </p:spTree>
    <p:extLst>
      <p:ext uri="{BB962C8B-B14F-4D97-AF65-F5344CB8AC3E}">
        <p14:creationId xmlns:p14="http://schemas.microsoft.com/office/powerpoint/2010/main" val="292927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Men</a:t>
            </a:r>
            <a:r>
              <a:rPr lang="sv-SE" baseline="0" dirty="0" smtClean="0"/>
              <a:t> nu pratar vi om STI-diagnoserna som ingår i SmL, dvs klamydia, gonorré, syfilis, hepatit B samt hiv. Dessa sjukdomar är </a:t>
            </a:r>
            <a:r>
              <a:rPr lang="sv-SE" b="1" baseline="0" dirty="0" smtClean="0"/>
              <a:t>allmänfarliga</a:t>
            </a:r>
            <a:r>
              <a:rPr lang="sv-SE" baseline="0" dirty="0" smtClean="0"/>
              <a:t> och därmed </a:t>
            </a:r>
            <a:r>
              <a:rPr lang="sv-SE" b="1" baseline="0" dirty="0" smtClean="0"/>
              <a:t>smittspårningspliktiga</a:t>
            </a:r>
            <a:r>
              <a:rPr lang="sv-SE" baseline="0" dirty="0" smtClean="0"/>
              <a:t>. Således skall varje nytt </a:t>
            </a:r>
            <a:r>
              <a:rPr lang="sv-SE" baseline="0" dirty="0" err="1" smtClean="0"/>
              <a:t>pos</a:t>
            </a:r>
            <a:r>
              <a:rPr lang="sv-SE" baseline="0" dirty="0" smtClean="0"/>
              <a:t> fall </a:t>
            </a:r>
            <a:r>
              <a:rPr lang="sv-SE" baseline="0" dirty="0" err="1" smtClean="0"/>
              <a:t>smittspåras</a:t>
            </a:r>
            <a:r>
              <a:rPr lang="sv-SE" baseline="0" dirty="0" smtClean="0"/>
              <a:t>. </a:t>
            </a:r>
            <a:endParaRPr lang="sv-SE" dirty="0" smtClean="0"/>
          </a:p>
          <a:p>
            <a:r>
              <a:rPr lang="sv-SE" dirty="0" smtClean="0"/>
              <a:t>Det har hänt</a:t>
            </a:r>
            <a:r>
              <a:rPr lang="sv-SE" baseline="0" dirty="0" smtClean="0"/>
              <a:t> att pat blivit nekade, ifrågasatta eller hänvisade till annan enhet på </a:t>
            </a:r>
            <a:r>
              <a:rPr lang="sv-SE" baseline="0" dirty="0" err="1" smtClean="0"/>
              <a:t>vc</a:t>
            </a:r>
            <a:r>
              <a:rPr lang="sv-SE" baseline="0" dirty="0" smtClean="0"/>
              <a:t>. Det får man inte göra. Sen finns det undantag. Om Agda 83 år kommer varje vecka och vill ta prov på allt så får man kanske ta ett samtal med henne….</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a:t>
            </a:fld>
            <a:endParaRPr lang="sv-SE" dirty="0"/>
          </a:p>
        </p:txBody>
      </p:sp>
    </p:spTree>
    <p:extLst>
      <p:ext uri="{BB962C8B-B14F-4D97-AF65-F5344CB8AC3E}">
        <p14:creationId xmlns:p14="http://schemas.microsoft.com/office/powerpoint/2010/main" val="47550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smtClean="0"/>
              <a:t>Förvånansvärt många svarar inte om det står hemligt eller dolt nummer. ”Då vet man att det är något lurt..” Numret ska inte vara registrerat på hitta eller Eniro men ställ in så att numret syns. Då svara helt plötsligt många. </a:t>
            </a:r>
          </a:p>
          <a:p>
            <a:pPr eaLnBrk="1" hangingPunct="1"/>
            <a:r>
              <a:rPr lang="sv-SE" altLang="sv-SE" dirty="0" smtClean="0"/>
              <a:t>Svara inte med mottagningens namn. Det kan vara någon annan än den sökte som ringer senast slagna nummer. Ställ en motfråga; -Är det Gustaf jag talar med?</a:t>
            </a:r>
          </a:p>
          <a:p>
            <a:pPr eaLnBrk="1" hangingPunct="1"/>
            <a:r>
              <a:rPr lang="sv-SE" altLang="sv-SE" dirty="0" smtClean="0"/>
              <a:t>Man kan möjligen lämna meddelande i stil med Hej jag heter Pia och har sökt dig. Du kan nå mig på detta nummer. Lämna inga uppgifter om vart du ringer ifrån eller varför du söker denna person. </a:t>
            </a:r>
          </a:p>
          <a:p>
            <a:pPr eaLnBrk="1" hangingPunct="1"/>
            <a:endParaRPr lang="sv-SE" altLang="sv-SE" dirty="0" smtClean="0"/>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26</a:t>
            </a:fld>
            <a:endParaRPr lang="sv-SE" dirty="0"/>
          </a:p>
        </p:txBody>
      </p:sp>
    </p:spTree>
    <p:extLst>
      <p:ext uri="{BB962C8B-B14F-4D97-AF65-F5344CB8AC3E}">
        <p14:creationId xmlns:p14="http://schemas.microsoft.com/office/powerpoint/2010/main" val="1622453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smtClean="0"/>
              <a:t>Inget är så gott som 100% säker id. Sök på fler olika sätt och lägg ett pussel av det du får fram. Ibland söker man t ex på Facebook för att utesluta vem det inte kan vara. </a:t>
            </a:r>
          </a:p>
          <a:p>
            <a:pPr eaLnBrk="1" hangingPunct="1"/>
            <a:r>
              <a:rPr lang="sv-SE" altLang="sv-SE" dirty="0" smtClean="0"/>
              <a:t>Jo det har hänt. Alla som hette ett visst namn i ett område fick brev…. Inte bra. </a:t>
            </a:r>
          </a:p>
          <a:p>
            <a:pPr eaLnBrk="1" hangingPunct="1"/>
            <a:r>
              <a:rPr lang="sv-SE" altLang="sv-SE" dirty="0" smtClean="0"/>
              <a:t>Viktigt med för eller mellannamn. Vad kallas personen för? </a:t>
            </a:r>
            <a:r>
              <a:rPr lang="sv-SE" altLang="sv-SE" dirty="0" err="1" smtClean="0"/>
              <a:t>Pga</a:t>
            </a:r>
            <a:r>
              <a:rPr lang="sv-SE" altLang="sv-SE" dirty="0" smtClean="0"/>
              <a:t> hopblandning av dessa blev det rejält fel en gång, gravid kvinna fick brev som hette något i andranamn. </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27</a:t>
            </a:fld>
            <a:endParaRPr lang="sv-SE" dirty="0"/>
          </a:p>
        </p:txBody>
      </p:sp>
    </p:spTree>
    <p:extLst>
      <p:ext uri="{BB962C8B-B14F-4D97-AF65-F5344CB8AC3E}">
        <p14:creationId xmlns:p14="http://schemas.microsoft.com/office/powerpoint/2010/main" val="648406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28</a:t>
            </a:fld>
            <a:endParaRPr lang="sv-SE" dirty="0"/>
          </a:p>
        </p:txBody>
      </p:sp>
    </p:spTree>
    <p:extLst>
      <p:ext uri="{BB962C8B-B14F-4D97-AF65-F5344CB8AC3E}">
        <p14:creationId xmlns:p14="http://schemas.microsoft.com/office/powerpoint/2010/main" val="379763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 på fall: Kalle får klamydia</a:t>
            </a:r>
            <a:r>
              <a:rPr lang="sv-SE" baseline="0" dirty="0" smtClean="0"/>
              <a:t> igen efter nyligen avlutad behandling. Trots att det är nära i tid från förra klamydiainfektionen skall en ny klinisk anmälan göras i </a:t>
            </a:r>
            <a:r>
              <a:rPr lang="sv-SE" baseline="0" dirty="0" err="1" smtClean="0"/>
              <a:t>sminet</a:t>
            </a:r>
            <a:r>
              <a:rPr lang="sv-SE" baseline="0" dirty="0" smtClean="0"/>
              <a:t>. Nämn falldefinitioner – klamydia=0 dagar innan nytt fall. Motsvarande anmälan skickas från laboratorium direkt in till </a:t>
            </a:r>
            <a:r>
              <a:rPr lang="sv-SE" baseline="0" dirty="0" err="1" smtClean="0"/>
              <a:t>sminet</a:t>
            </a:r>
            <a:r>
              <a:rPr lang="sv-SE" baseline="0" dirty="0" smtClean="0"/>
              <a:t>. </a:t>
            </a:r>
          </a:p>
          <a:p>
            <a:r>
              <a:rPr lang="sv-SE" baseline="0" dirty="0" smtClean="0"/>
              <a:t>Vad är en riks-kod?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30</a:t>
            </a:fld>
            <a:endParaRPr lang="sv-SE" dirty="0"/>
          </a:p>
        </p:txBody>
      </p:sp>
    </p:spTree>
    <p:extLst>
      <p:ext uri="{BB962C8B-B14F-4D97-AF65-F5344CB8AC3E}">
        <p14:creationId xmlns:p14="http://schemas.microsoft.com/office/powerpoint/2010/main" val="3205919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Enkla</a:t>
            </a:r>
            <a:r>
              <a:rPr lang="sv-SE" baseline="0" dirty="0" smtClean="0"/>
              <a:t> svaret är vår externa webbplats. Googla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31</a:t>
            </a:fld>
            <a:endParaRPr lang="sv-SE" dirty="0"/>
          </a:p>
        </p:txBody>
      </p:sp>
    </p:spTree>
    <p:extLst>
      <p:ext uri="{BB962C8B-B14F-4D97-AF65-F5344CB8AC3E}">
        <p14:creationId xmlns:p14="http://schemas.microsoft.com/office/powerpoint/2010/main" val="129749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Logga</a:t>
            </a:r>
            <a:r>
              <a:rPr lang="sv-SE" baseline="0" dirty="0" smtClean="0"/>
              <a:t> in på </a:t>
            </a:r>
            <a:r>
              <a:rPr lang="sv-SE" baseline="0" dirty="0" err="1" smtClean="0"/>
              <a:t>sminet</a:t>
            </a:r>
            <a:r>
              <a:rPr lang="sv-SE" baseline="0" dirty="0" smtClean="0"/>
              <a:t> med ditt </a:t>
            </a:r>
            <a:r>
              <a:rPr lang="sv-SE" baseline="0" dirty="0" err="1" smtClean="0"/>
              <a:t>siths</a:t>
            </a:r>
            <a:r>
              <a:rPr lang="sv-SE" baseline="0" dirty="0" smtClean="0"/>
              <a:t> kort.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32</a:t>
            </a:fld>
            <a:endParaRPr lang="sv-SE" dirty="0"/>
          </a:p>
        </p:txBody>
      </p:sp>
    </p:spTree>
    <p:extLst>
      <p:ext uri="{BB962C8B-B14F-4D97-AF65-F5344CB8AC3E}">
        <p14:creationId xmlns:p14="http://schemas.microsoft.com/office/powerpoint/2010/main" val="3375774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Välj</a:t>
            </a:r>
            <a:r>
              <a:rPr lang="sv-SE" baseline="0" dirty="0" smtClean="0"/>
              <a:t> vad du vill göra.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33</a:t>
            </a:fld>
            <a:endParaRPr lang="sv-SE" dirty="0"/>
          </a:p>
        </p:txBody>
      </p:sp>
    </p:spTree>
    <p:extLst>
      <p:ext uri="{BB962C8B-B14F-4D97-AF65-F5344CB8AC3E}">
        <p14:creationId xmlns:p14="http://schemas.microsoft.com/office/powerpoint/2010/main" val="398919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Skilj på de uppgifter</a:t>
            </a:r>
            <a:r>
              <a:rPr lang="sv-SE" baseline="0" dirty="0" smtClean="0"/>
              <a:t> som index har lämnat och de uppgifter du som </a:t>
            </a:r>
            <a:r>
              <a:rPr lang="sv-SE" baseline="0" dirty="0" err="1" smtClean="0"/>
              <a:t>smittspårare</a:t>
            </a:r>
            <a:r>
              <a:rPr lang="sv-SE" baseline="0" dirty="0" smtClean="0"/>
              <a:t> kommit fram till.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36</a:t>
            </a:fld>
            <a:endParaRPr lang="sv-SE" dirty="0"/>
          </a:p>
        </p:txBody>
      </p:sp>
    </p:spTree>
    <p:extLst>
      <p:ext uri="{BB962C8B-B14F-4D97-AF65-F5344CB8AC3E}">
        <p14:creationId xmlns:p14="http://schemas.microsoft.com/office/powerpoint/2010/main" val="48857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38</a:t>
            </a:fld>
            <a:endParaRPr lang="sv-SE" dirty="0"/>
          </a:p>
        </p:txBody>
      </p:sp>
    </p:spTree>
    <p:extLst>
      <p:ext uri="{BB962C8B-B14F-4D97-AF65-F5344CB8AC3E}">
        <p14:creationId xmlns:p14="http://schemas.microsoft.com/office/powerpoint/2010/main" val="4098551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39</a:t>
            </a:fld>
            <a:endParaRPr lang="sv-SE" dirty="0"/>
          </a:p>
        </p:txBody>
      </p:sp>
    </p:spTree>
    <p:extLst>
      <p:ext uri="{BB962C8B-B14F-4D97-AF65-F5344CB8AC3E}">
        <p14:creationId xmlns:p14="http://schemas.microsoft.com/office/powerpoint/2010/main" val="365907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Fördelen med att en diagnos hamnar inom SML. Inte lätt att få</a:t>
            </a:r>
            <a:r>
              <a:rPr lang="sv-SE" baseline="0" dirty="0" smtClean="0"/>
              <a:t> in en ny diagnos i </a:t>
            </a:r>
            <a:r>
              <a:rPr lang="sv-SE" baseline="0" dirty="0" err="1" smtClean="0"/>
              <a:t>sml</a:t>
            </a:r>
            <a:r>
              <a:rPr lang="sv-SE" baseline="0" dirty="0" smtClean="0"/>
              <a:t>. </a:t>
            </a:r>
            <a:r>
              <a:rPr lang="sv-SE" baseline="0" dirty="0" err="1" smtClean="0"/>
              <a:t>Skilland</a:t>
            </a:r>
            <a:r>
              <a:rPr lang="sv-SE" baseline="0" dirty="0" smtClean="0"/>
              <a:t> på </a:t>
            </a:r>
            <a:r>
              <a:rPr lang="sv-SE" baseline="0" dirty="0" err="1" smtClean="0"/>
              <a:t>labpliktig</a:t>
            </a:r>
            <a:r>
              <a:rPr lang="sv-SE" baseline="0" dirty="0" smtClean="0"/>
              <a:t> och </a:t>
            </a:r>
            <a:r>
              <a:rPr lang="sv-SE" baseline="0" dirty="0" err="1" smtClean="0"/>
              <a:t>klin</a:t>
            </a:r>
            <a:r>
              <a:rPr lang="sv-SE" baseline="0" dirty="0" smtClean="0"/>
              <a:t> anmälan pliktig jmf </a:t>
            </a:r>
            <a:r>
              <a:rPr lang="sv-SE" baseline="0" dirty="0" err="1" smtClean="0"/>
              <a:t>esbl</a:t>
            </a:r>
            <a:r>
              <a:rPr lang="sv-SE" baseline="0" dirty="0" smtClean="0"/>
              <a:t>, influensa.. </a:t>
            </a:r>
            <a:r>
              <a:rPr lang="sv-SE" baseline="0" dirty="0" err="1" smtClean="0"/>
              <a:t>Alllmänfarlig</a:t>
            </a:r>
            <a:r>
              <a:rPr lang="sv-SE" baseline="0" dirty="0" smtClean="0"/>
              <a:t> och anmälningspliktig. Samhälle – </a:t>
            </a:r>
            <a:r>
              <a:rPr lang="sv-SE" baseline="0" dirty="0" err="1" smtClean="0"/>
              <a:t>ebola</a:t>
            </a:r>
            <a:r>
              <a:rPr lang="sv-SE" baseline="0" dirty="0" smtClean="0"/>
              <a:t>, smittkoppor, sars</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a:t>
            </a:fld>
            <a:endParaRPr lang="sv-SE" dirty="0"/>
          </a:p>
        </p:txBody>
      </p:sp>
    </p:spTree>
    <p:extLst>
      <p:ext uri="{BB962C8B-B14F-4D97-AF65-F5344CB8AC3E}">
        <p14:creationId xmlns:p14="http://schemas.microsoft.com/office/powerpoint/2010/main" val="563655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är direkt</a:t>
            </a:r>
            <a:r>
              <a:rPr lang="sv-SE" baseline="0" dirty="0" smtClean="0"/>
              <a:t> taget från SmL. Gäller samtliga diagnoser bland allmänfarliga sjukdomar.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40</a:t>
            </a:fld>
            <a:endParaRPr lang="sv-SE" dirty="0"/>
          </a:p>
        </p:txBody>
      </p:sp>
    </p:spTree>
    <p:extLst>
      <p:ext uri="{BB962C8B-B14F-4D97-AF65-F5344CB8AC3E}">
        <p14:creationId xmlns:p14="http://schemas.microsoft.com/office/powerpoint/2010/main" val="1710296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måste finnas en klar smittkedja. Lägg bort den egna moralen. Nämn möjligen exemplet med snubben i Borlänge som hade så många paragrafärenden</a:t>
            </a:r>
            <a:r>
              <a:rPr lang="sv-SE" baseline="0" dirty="0" smtClean="0"/>
              <a:t> – Anders åkte dit och pratade med honom. OBS vissa regioners SME vill ha </a:t>
            </a:r>
            <a:r>
              <a:rPr lang="sv-SE" baseline="0" dirty="0" err="1" smtClean="0"/>
              <a:t>toppluvefallen</a:t>
            </a:r>
            <a:r>
              <a:rPr lang="sv-SE" baseline="0" dirty="0" smtClean="0"/>
              <a:t> för </a:t>
            </a:r>
            <a:r>
              <a:rPr lang="sv-SE" baseline="0" dirty="0" err="1" smtClean="0"/>
              <a:t>statstiken</a:t>
            </a:r>
            <a:r>
              <a:rPr lang="sv-SE" baseline="0" dirty="0" smtClean="0"/>
              <a:t> skull. Vi bara om det gäller hiv eller </a:t>
            </a:r>
            <a:r>
              <a:rPr lang="sv-SE" baseline="0" dirty="0" err="1" smtClean="0"/>
              <a:t>gc</a:t>
            </a:r>
            <a:endParaRPr lang="sv-SE" baseline="0" dirty="0" smtClean="0"/>
          </a:p>
          <a:p>
            <a:r>
              <a:rPr lang="sv-SE" baseline="0" dirty="0" smtClean="0"/>
              <a:t>Rykten  - det måste finnas den tydlig smittkedja</a:t>
            </a:r>
          </a:p>
          <a:p>
            <a:r>
              <a:rPr lang="sv-SE" baseline="0" dirty="0" smtClean="0"/>
              <a:t>Man får ha klamydia om man vill men man får inte sex på ett sådant sätt att man smittar andra. Vi kan inte tvinga någon att ta </a:t>
            </a:r>
            <a:r>
              <a:rPr lang="sv-SE" baseline="0" dirty="0" err="1" smtClean="0"/>
              <a:t>beh</a:t>
            </a:r>
            <a:r>
              <a:rPr lang="sv-SE" baseline="0" dirty="0" smtClean="0"/>
              <a:t> eller berätta om partners. </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41</a:t>
            </a:fld>
            <a:endParaRPr lang="sv-SE" dirty="0"/>
          </a:p>
        </p:txBody>
      </p:sp>
    </p:spTree>
    <p:extLst>
      <p:ext uri="{BB962C8B-B14F-4D97-AF65-F5344CB8AC3E}">
        <p14:creationId xmlns:p14="http://schemas.microsoft.com/office/powerpoint/2010/main" val="29017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42</a:t>
            </a:fld>
            <a:endParaRPr lang="sv-SE" dirty="0"/>
          </a:p>
        </p:txBody>
      </p:sp>
    </p:spTree>
    <p:extLst>
      <p:ext uri="{BB962C8B-B14F-4D97-AF65-F5344CB8AC3E}">
        <p14:creationId xmlns:p14="http://schemas.microsoft.com/office/powerpoint/2010/main" val="66203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Medskick till polisen</a:t>
            </a:r>
            <a:r>
              <a:rPr lang="sv-SE" baseline="0" dirty="0" smtClean="0"/>
              <a:t> ett förslutet brev till v b provtagare med information om vad som ska </a:t>
            </a:r>
            <a:r>
              <a:rPr lang="sv-SE" baseline="0" dirty="0" err="1" smtClean="0"/>
              <a:t>provtas</a:t>
            </a:r>
            <a:r>
              <a:rPr lang="sv-SE" baseline="0" dirty="0" smtClean="0"/>
              <a:t>. Polis får ej veta diagnos men upplyses om att ingen risk för smitta finns vid handräckning. TB, hiv…</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43</a:t>
            </a:fld>
            <a:endParaRPr lang="sv-SE" dirty="0"/>
          </a:p>
        </p:txBody>
      </p:sp>
    </p:spTree>
    <p:extLst>
      <p:ext uri="{BB962C8B-B14F-4D97-AF65-F5344CB8AC3E}">
        <p14:creationId xmlns:p14="http://schemas.microsoft.com/office/powerpoint/2010/main" val="460589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a:t>
            </a:r>
            <a:r>
              <a:rPr lang="sv-SE" baseline="0" dirty="0" smtClean="0"/>
              <a:t> om klamydia enlig </a:t>
            </a:r>
            <a:r>
              <a:rPr lang="sv-SE" baseline="0" dirty="0" err="1" smtClean="0"/>
              <a:t>SMl</a:t>
            </a:r>
            <a:r>
              <a:rPr lang="sv-SE" baseline="0" dirty="0" smtClean="0"/>
              <a:t> klassa som gc och hiv bägge allmänfarlig så gör man annorlunda vid de tyngre diagnoserna.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44</a:t>
            </a:fld>
            <a:endParaRPr lang="sv-SE" dirty="0"/>
          </a:p>
        </p:txBody>
      </p:sp>
    </p:spTree>
    <p:extLst>
      <p:ext uri="{BB962C8B-B14F-4D97-AF65-F5344CB8AC3E}">
        <p14:creationId xmlns:p14="http://schemas.microsoft.com/office/powerpoint/2010/main" val="490386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Provsvar syns numer i </a:t>
            </a:r>
            <a:r>
              <a:rPr lang="sv-SE" dirty="0" err="1" smtClean="0"/>
              <a:t>Takecare</a:t>
            </a:r>
            <a:r>
              <a:rPr lang="sv-SE" dirty="0" smtClean="0"/>
              <a:t> – viktigt ändå att kontakta STI-mott för att bekräfta att </a:t>
            </a:r>
            <a:r>
              <a:rPr lang="sv-SE" dirty="0" err="1" smtClean="0"/>
              <a:t>pat</a:t>
            </a:r>
            <a:r>
              <a:rPr lang="sv-SE" dirty="0" smtClean="0"/>
              <a:t> är omhändertagen.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45</a:t>
            </a:fld>
            <a:endParaRPr lang="sv-SE" dirty="0"/>
          </a:p>
        </p:txBody>
      </p:sp>
    </p:spTree>
    <p:extLst>
      <p:ext uri="{BB962C8B-B14F-4D97-AF65-F5344CB8AC3E}">
        <p14:creationId xmlns:p14="http://schemas.microsoft.com/office/powerpoint/2010/main" val="4078275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Säkra och tillförlitliga.</a:t>
            </a:r>
            <a:r>
              <a:rPr lang="sv-SE" baseline="0" dirty="0" smtClean="0"/>
              <a:t> Pat måste kunna visa upp provsvar. Kan </a:t>
            </a:r>
            <a:r>
              <a:rPr lang="sv-SE" baseline="0" dirty="0" err="1" smtClean="0"/>
              <a:t>veriferas</a:t>
            </a:r>
            <a:r>
              <a:rPr lang="sv-SE" baseline="0" dirty="0" smtClean="0"/>
              <a:t> av oss på smittskydd om vi ringer SME i respektive län.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46</a:t>
            </a:fld>
            <a:endParaRPr lang="sv-SE" dirty="0"/>
          </a:p>
        </p:txBody>
      </p:sp>
    </p:spTree>
    <p:extLst>
      <p:ext uri="{BB962C8B-B14F-4D97-AF65-F5344CB8AC3E}">
        <p14:creationId xmlns:p14="http://schemas.microsoft.com/office/powerpoint/2010/main" val="3753272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riktigt test av ackrediterat lab. Kan pat visa upp provsvar</a:t>
            </a:r>
            <a:r>
              <a:rPr lang="sv-SE" baseline="0" dirty="0" smtClean="0"/>
              <a:t>  behövs inget nytt test.</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47</a:t>
            </a:fld>
            <a:endParaRPr lang="sv-SE" dirty="0"/>
          </a:p>
        </p:txBody>
      </p:sp>
    </p:spTree>
    <p:extLst>
      <p:ext uri="{BB962C8B-B14F-4D97-AF65-F5344CB8AC3E}">
        <p14:creationId xmlns:p14="http://schemas.microsoft.com/office/powerpoint/2010/main" val="3961204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osäkra</a:t>
            </a:r>
            <a:r>
              <a:rPr lang="sv-SE" baseline="0" dirty="0" smtClean="0"/>
              <a:t> test -  ta nytt test. Duger ej i </a:t>
            </a:r>
            <a:r>
              <a:rPr lang="sv-SE" baseline="0" dirty="0" err="1" smtClean="0"/>
              <a:t>smittspårningärenden</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48</a:t>
            </a:fld>
            <a:endParaRPr lang="sv-SE" dirty="0"/>
          </a:p>
        </p:txBody>
      </p:sp>
    </p:spTree>
    <p:extLst>
      <p:ext uri="{BB962C8B-B14F-4D97-AF65-F5344CB8AC3E}">
        <p14:creationId xmlns:p14="http://schemas.microsoft.com/office/powerpoint/2010/main" val="1023547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49</a:t>
            </a:fld>
            <a:endParaRPr lang="sv-SE" dirty="0"/>
          </a:p>
        </p:txBody>
      </p:sp>
    </p:spTree>
    <p:extLst>
      <p:ext uri="{BB962C8B-B14F-4D97-AF65-F5344CB8AC3E}">
        <p14:creationId xmlns:p14="http://schemas.microsoft.com/office/powerpoint/2010/main" val="242722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Syfilis – screening bort bland asylsökande</a:t>
            </a:r>
            <a:r>
              <a:rPr lang="sv-SE" baseline="0" dirty="0" smtClean="0"/>
              <a:t>, svårbedömt. OBS genitala sår inom MSM kan vara indicerat. Många unga idag vaccinerade mot hepatit B.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a:t>
            </a:fld>
            <a:endParaRPr lang="sv-SE" dirty="0"/>
          </a:p>
        </p:txBody>
      </p:sp>
    </p:spTree>
    <p:extLst>
      <p:ext uri="{BB962C8B-B14F-4D97-AF65-F5344CB8AC3E}">
        <p14:creationId xmlns:p14="http://schemas.microsoft.com/office/powerpoint/2010/main" val="2083158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50</a:t>
            </a:fld>
            <a:endParaRPr lang="sv-SE" dirty="0"/>
          </a:p>
        </p:txBody>
      </p:sp>
    </p:spTree>
    <p:extLst>
      <p:ext uri="{BB962C8B-B14F-4D97-AF65-F5344CB8AC3E}">
        <p14:creationId xmlns:p14="http://schemas.microsoft.com/office/powerpoint/2010/main" val="4100720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53</a:t>
            </a:fld>
            <a:endParaRPr lang="sv-SE" dirty="0"/>
          </a:p>
        </p:txBody>
      </p:sp>
    </p:spTree>
    <p:extLst>
      <p:ext uri="{BB962C8B-B14F-4D97-AF65-F5344CB8AC3E}">
        <p14:creationId xmlns:p14="http://schemas.microsoft.com/office/powerpoint/2010/main" val="3171267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att detta är från</a:t>
            </a:r>
            <a:r>
              <a:rPr lang="sv-SE" baseline="0" dirty="0" smtClean="0"/>
              <a:t> 2015 något gammalt. Ingen forskning att luta sig mot. Tänk på resistensen. Jag har mina </a:t>
            </a:r>
            <a:r>
              <a:rPr lang="sv-SE" baseline="0" dirty="0" err="1" smtClean="0"/>
              <a:t>STRAMa</a:t>
            </a:r>
            <a:r>
              <a:rPr lang="sv-SE" baseline="0" dirty="0" smtClean="0"/>
              <a:t>-glasögon.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54</a:t>
            </a:fld>
            <a:endParaRPr lang="sv-SE" dirty="0"/>
          </a:p>
        </p:txBody>
      </p:sp>
    </p:spTree>
    <p:extLst>
      <p:ext uri="{BB962C8B-B14F-4D97-AF65-F5344CB8AC3E}">
        <p14:creationId xmlns:p14="http://schemas.microsoft.com/office/powerpoint/2010/main" val="1326260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Kontrollprov 4 veckor efter påbörjad</a:t>
            </a:r>
            <a:r>
              <a:rPr lang="sv-SE" baseline="0" dirty="0" smtClean="0"/>
              <a:t> </a:t>
            </a:r>
            <a:r>
              <a:rPr lang="sv-SE" baseline="0" dirty="0" err="1" smtClean="0"/>
              <a:t>beh</a:t>
            </a:r>
            <a:r>
              <a:rPr lang="sv-SE" baseline="0" dirty="0" smtClean="0"/>
              <a:t> </a:t>
            </a:r>
            <a:r>
              <a:rPr lang="sv-SE" baseline="0" dirty="0" err="1" smtClean="0"/>
              <a:t>rekommeneras</a:t>
            </a:r>
            <a:r>
              <a:rPr lang="sv-SE" baseline="0" dirty="0" smtClean="0"/>
              <a:t> av SSDV. Inget vi rekommenderar, endast vid kvarstående besvär.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55</a:t>
            </a:fld>
            <a:endParaRPr lang="sv-SE" dirty="0"/>
          </a:p>
        </p:txBody>
      </p:sp>
    </p:spTree>
    <p:extLst>
      <p:ext uri="{BB962C8B-B14F-4D97-AF65-F5344CB8AC3E}">
        <p14:creationId xmlns:p14="http://schemas.microsoft.com/office/powerpoint/2010/main" val="1864893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Inkomna frågor:</a:t>
            </a:r>
            <a:br>
              <a:rPr lang="sv-SE" dirty="0" smtClean="0"/>
            </a:br>
            <a:r>
              <a:rPr lang="sv-SE" dirty="0" smtClean="0"/>
              <a:t>Gravid kvinna med positiv klamydia vars partner vid testning inte hade klamydia. Kvinnan hade ingen annan partner. Hur kan det vara så? Alltid</a:t>
            </a:r>
            <a:r>
              <a:rPr lang="sv-SE" baseline="0" dirty="0" smtClean="0"/>
              <a:t> minst 3 i en smitta..</a:t>
            </a:r>
            <a:r>
              <a:rPr lang="sv-SE" dirty="0" smtClean="0"/>
              <a:t> </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60</a:t>
            </a:fld>
            <a:endParaRPr lang="sv-SE" dirty="0"/>
          </a:p>
        </p:txBody>
      </p:sp>
    </p:spTree>
    <p:extLst>
      <p:ext uri="{BB962C8B-B14F-4D97-AF65-F5344CB8AC3E}">
        <p14:creationId xmlns:p14="http://schemas.microsoft.com/office/powerpoint/2010/main" val="1095451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Länsövergripande. Bevaka</a:t>
            </a:r>
            <a:r>
              <a:rPr lang="sv-SE" baseline="0" dirty="0" smtClean="0"/>
              <a:t> sjukdomar som kan innebära ett inte ringa hot mot människors hälsa.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62</a:t>
            </a:fld>
            <a:endParaRPr lang="sv-SE" dirty="0"/>
          </a:p>
        </p:txBody>
      </p:sp>
    </p:spTree>
    <p:extLst>
      <p:ext uri="{BB962C8B-B14F-4D97-AF65-F5344CB8AC3E}">
        <p14:creationId xmlns:p14="http://schemas.microsoft.com/office/powerpoint/2010/main" val="287461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Vårdpersonal har rätt att neka att utföra</a:t>
            </a:r>
            <a:r>
              <a:rPr lang="sv-SE" baseline="0" dirty="0" smtClean="0"/>
              <a:t> uppgifter som man inte har kompetens för. Skulle ha gjorts ´på nästa bild</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7</a:t>
            </a:fld>
            <a:endParaRPr lang="sv-SE" dirty="0"/>
          </a:p>
        </p:txBody>
      </p:sp>
    </p:spTree>
    <p:extLst>
      <p:ext uri="{BB962C8B-B14F-4D97-AF65-F5344CB8AC3E}">
        <p14:creationId xmlns:p14="http://schemas.microsoft.com/office/powerpoint/2010/main" val="268415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Ssk</a:t>
            </a:r>
            <a:r>
              <a:rPr lang="sv-SE" dirty="0" smtClean="0"/>
              <a:t> skulle ha nekat att göra detta. Väldigt knepigt att hon fick personliga</a:t>
            </a:r>
            <a:r>
              <a:rPr lang="sv-SE" baseline="0" dirty="0" smtClean="0"/>
              <a:t> böter. Trots detta – var inte rädd. Gör bara enligt </a:t>
            </a:r>
            <a:r>
              <a:rPr lang="sv-SE" baseline="0" dirty="0" err="1" smtClean="0"/>
              <a:t>instuktionerna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8</a:t>
            </a:fld>
            <a:endParaRPr lang="sv-SE" dirty="0"/>
          </a:p>
        </p:txBody>
      </p:sp>
    </p:spTree>
    <p:extLst>
      <p:ext uri="{BB962C8B-B14F-4D97-AF65-F5344CB8AC3E}">
        <p14:creationId xmlns:p14="http://schemas.microsoft.com/office/powerpoint/2010/main" val="166209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smtClean="0"/>
              <a:t>Det vanligaste är i samband med behandling</a:t>
            </a:r>
          </a:p>
          <a:p>
            <a:pPr eaLnBrk="1" hangingPunct="1"/>
            <a:r>
              <a:rPr lang="sv-SE" altLang="sv-SE" dirty="0" smtClean="0"/>
              <a:t>Telefonsmittspårning har inte visat sig vara sämre. Tvärtom kan det vara lättare om man är lite anonym, man behöver inte sitta öga mot öga med smittspåraren. Dock vill vi att unga människor ska komma till mottagning/</a:t>
            </a:r>
            <a:r>
              <a:rPr lang="sv-SE" altLang="sv-SE" dirty="0" err="1" smtClean="0"/>
              <a:t>um</a:t>
            </a:r>
            <a:r>
              <a:rPr lang="sv-SE" altLang="sv-SE" dirty="0" smtClean="0"/>
              <a:t> för ett fysiskt besök, ibland behov av kurator.</a:t>
            </a:r>
          </a:p>
          <a:p>
            <a:pPr eaLnBrk="1" hangingPunct="1"/>
            <a:r>
              <a:rPr lang="sv-SE" altLang="sv-SE" dirty="0" smtClean="0"/>
              <a:t>Att upprätta en smittspårningslista redan i samband med provtagning är ok. Man kan smittspåra på misstanke om sjukdom. Gör upp med pat hur just denne vill göra. Erbjud att ta kontakter på en gång och ge löfte om att listan kastas vid negativt svar. Vid </a:t>
            </a:r>
            <a:r>
              <a:rPr lang="sv-SE" altLang="sv-SE" dirty="0" err="1" smtClean="0"/>
              <a:t>pos</a:t>
            </a:r>
            <a:r>
              <a:rPr lang="sv-SE" altLang="sv-SE" dirty="0" smtClean="0"/>
              <a:t> kan e-recept skickas och man sätta igång med spårningsarbetet. På detta sätt har pat varit på </a:t>
            </a:r>
            <a:r>
              <a:rPr lang="sv-SE" altLang="sv-SE" dirty="0" err="1" smtClean="0"/>
              <a:t>mottbesök</a:t>
            </a:r>
            <a:r>
              <a:rPr lang="sv-SE" altLang="sv-SE" dirty="0" smtClean="0"/>
              <a:t> endast 1 gång. </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13</a:t>
            </a:fld>
            <a:endParaRPr lang="sv-SE" dirty="0"/>
          </a:p>
        </p:txBody>
      </p:sp>
    </p:spTree>
    <p:extLst>
      <p:ext uri="{BB962C8B-B14F-4D97-AF65-F5344CB8AC3E}">
        <p14:creationId xmlns:p14="http://schemas.microsoft.com/office/powerpoint/2010/main" val="315884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smtClean="0"/>
              <a:t>Obs att handlingarna måste vara åtkomliga för enhetens personal. Det har hänt att man inte kommit åt smittspårningshandlingar. </a:t>
            </a:r>
          </a:p>
          <a:p>
            <a:pPr eaLnBrk="1" hangingPunct="1"/>
            <a:r>
              <a:rPr lang="sv-SE" altLang="sv-SE" dirty="0" smtClean="0"/>
              <a:t>Upprätta enhetens egna system. Gör det enkelt- te x årtal plus löpnummer. STI har bokstav för extern smittspårning</a:t>
            </a:r>
          </a:p>
          <a:p>
            <a:pPr eaLnBrk="1" hangingPunct="1"/>
            <a:r>
              <a:rPr lang="sv-SE" altLang="sv-SE" dirty="0" smtClean="0"/>
              <a:t>Gallringsbeslut upprättat mellan Smittskyddsläkare och landstingsarkivarie</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14</a:t>
            </a:fld>
            <a:endParaRPr lang="sv-SE" dirty="0"/>
          </a:p>
        </p:txBody>
      </p:sp>
    </p:spTree>
    <p:extLst>
      <p:ext uri="{BB962C8B-B14F-4D97-AF65-F5344CB8AC3E}">
        <p14:creationId xmlns:p14="http://schemas.microsoft.com/office/powerpoint/2010/main" val="308418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15</a:t>
            </a:fld>
            <a:endParaRPr lang="sv-SE" dirty="0"/>
          </a:p>
        </p:txBody>
      </p:sp>
    </p:spTree>
    <p:extLst>
      <p:ext uri="{BB962C8B-B14F-4D97-AF65-F5344CB8AC3E}">
        <p14:creationId xmlns:p14="http://schemas.microsoft.com/office/powerpoint/2010/main" val="288658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smtClean="0"/>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smtClean="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4E8FFD60-B79F-4193-B07E-CE71F98CACF4}" type="datetime1">
              <a:rPr lang="sv-SE" smtClean="0"/>
              <a:t>2022-10-18</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1030178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83BE901-2574-4B3A-92CD-0C9DA1307DBC}" type="datetime1">
              <a:rPr lang="sv-SE" smtClean="0"/>
              <a:t>2022-10-18</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08237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5A998BC3-80BD-45D4-81DD-FAB10E33F227}" type="datetime1">
              <a:rPr lang="sv-SE" smtClean="0"/>
              <a:t>2022-10-18</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18051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199" y="1825625"/>
            <a:ext cx="5609253"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5DF62413-AD44-414F-A66B-66E97843D1EE}" type="datetime1">
              <a:rPr lang="sv-SE" smtClean="0"/>
              <a:t>2022-10-18</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622771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10548" y="2505075"/>
            <a:ext cx="558702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9FA79262-9B42-4153-A2F2-0346179E9884}" type="datetime1">
              <a:rPr lang="sv-SE" smtClean="0"/>
              <a:t>2022-10-18</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19049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smtClean="0"/>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9BB2093F-468F-439C-815C-89330AC01FA1}" type="datetime1">
              <a:rPr lang="sv-SE" smtClean="0"/>
              <a:t>2022-10-18</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248399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EA1F28CD-EC6A-489C-9D41-05B64C967C0B}" type="datetime1">
              <a:rPr lang="sv-SE" smtClean="0"/>
              <a:t>2022-10-18</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250620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0918A96D-CB49-460F-A66D-595CEAED93D2}" type="datetime1">
              <a:rPr lang="sv-SE" smtClean="0"/>
              <a:t>2022-10-18</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6283547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BE3792A-E0A2-41B1-85D0-C3FA23FCC6A0}" type="datetime1">
              <a:rPr lang="sv-SE" smtClean="0"/>
              <a:t>2022-10-18</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345207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5C80B-DEFA-4CC7-9D54-1A7929E283EA}" type="datetime1">
              <a:rPr lang="sv-SE" smtClean="0"/>
              <a:t>2022-10-18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0692006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regiondalarna.se/smittskydd"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Vad gör dom på smittskydd hela dagarna?</a:t>
            </a:r>
            <a:endParaRPr lang="sv-SE" dirty="0"/>
          </a:p>
        </p:txBody>
      </p:sp>
      <p:sp>
        <p:nvSpPr>
          <p:cNvPr id="3" name="Underrubrik 2"/>
          <p:cNvSpPr>
            <a:spLocks noGrp="1"/>
          </p:cNvSpPr>
          <p:nvPr>
            <p:ph type="subTitle" idx="1"/>
          </p:nvPr>
        </p:nvSpPr>
        <p:spPr/>
        <p:txBody>
          <a:bodyPr/>
          <a:lstStyle/>
          <a:p>
            <a:r>
              <a:rPr lang="sv-SE" dirty="0" smtClean="0"/>
              <a:t>Föreläsning smittspårningsutbildning</a:t>
            </a:r>
          </a:p>
          <a:p>
            <a:r>
              <a:rPr lang="sv-SE" dirty="0" smtClean="0"/>
              <a:t>2022-10-19</a:t>
            </a:r>
            <a:endParaRPr lang="sv-SE" dirty="0" smtClean="0"/>
          </a:p>
          <a:p>
            <a:endParaRPr lang="sv-SE" dirty="0"/>
          </a:p>
        </p:txBody>
      </p:sp>
    </p:spTree>
    <p:extLst>
      <p:ext uri="{BB962C8B-B14F-4D97-AF65-F5344CB8AC3E}">
        <p14:creationId xmlns:p14="http://schemas.microsoft.com/office/powerpoint/2010/main" val="39883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3" name="Bildobjekt 2"/>
          <p:cNvPicPr>
            <a:picLocks noChangeAspect="1"/>
          </p:cNvPicPr>
          <p:nvPr/>
        </p:nvPicPr>
        <p:blipFill>
          <a:blip r:embed="rId2"/>
          <a:stretch>
            <a:fillRect/>
          </a:stretch>
        </p:blipFill>
        <p:spPr>
          <a:xfrm>
            <a:off x="2260885" y="89554"/>
            <a:ext cx="6777368" cy="6648582"/>
          </a:xfrm>
          <a:prstGeom prst="rect">
            <a:avLst/>
          </a:prstGeom>
        </p:spPr>
      </p:pic>
    </p:spTree>
    <p:extLst>
      <p:ext uri="{BB962C8B-B14F-4D97-AF65-F5344CB8AC3E}">
        <p14:creationId xmlns:p14="http://schemas.microsoft.com/office/powerpoint/2010/main" val="212465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11</a:t>
            </a:fld>
            <a:endParaRPr lang="sv-SE" dirty="0"/>
          </a:p>
        </p:txBody>
      </p:sp>
      <p:pic>
        <p:nvPicPr>
          <p:cNvPr id="3" name="Bildobjekt 2"/>
          <p:cNvPicPr>
            <a:picLocks noChangeAspect="1"/>
          </p:cNvPicPr>
          <p:nvPr/>
        </p:nvPicPr>
        <p:blipFill rotWithShape="1">
          <a:blip r:embed="rId2"/>
          <a:srcRect l="1684" t="708" r="2747" b="-1"/>
          <a:stretch/>
        </p:blipFill>
        <p:spPr>
          <a:xfrm>
            <a:off x="2906163" y="9871"/>
            <a:ext cx="5667469" cy="6346479"/>
          </a:xfrm>
          <a:prstGeom prst="rect">
            <a:avLst/>
          </a:prstGeom>
        </p:spPr>
      </p:pic>
    </p:spTree>
    <p:extLst>
      <p:ext uri="{BB962C8B-B14F-4D97-AF65-F5344CB8AC3E}">
        <p14:creationId xmlns:p14="http://schemas.microsoft.com/office/powerpoint/2010/main" val="747314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12</a:t>
            </a:fld>
            <a:endParaRPr lang="sv-SE" dirty="0"/>
          </a:p>
        </p:txBody>
      </p:sp>
      <p:pic>
        <p:nvPicPr>
          <p:cNvPr id="3" name="Bildobjekt 2"/>
          <p:cNvPicPr>
            <a:picLocks noChangeAspect="1"/>
          </p:cNvPicPr>
          <p:nvPr/>
        </p:nvPicPr>
        <p:blipFill>
          <a:blip r:embed="rId2"/>
          <a:stretch>
            <a:fillRect/>
          </a:stretch>
        </p:blipFill>
        <p:spPr>
          <a:xfrm rot="16200000">
            <a:off x="3072132" y="-1533551"/>
            <a:ext cx="5866667" cy="9400000"/>
          </a:xfrm>
          <a:prstGeom prst="rect">
            <a:avLst/>
          </a:prstGeom>
        </p:spPr>
      </p:pic>
    </p:spTree>
    <p:extLst>
      <p:ext uri="{BB962C8B-B14F-4D97-AF65-F5344CB8AC3E}">
        <p14:creationId xmlns:p14="http://schemas.microsoft.com/office/powerpoint/2010/main" val="631664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Smittspåra - när?</a:t>
            </a:r>
            <a:endParaRPr lang="sv-SE" dirty="0"/>
          </a:p>
        </p:txBody>
      </p:sp>
      <p:sp>
        <p:nvSpPr>
          <p:cNvPr id="3" name="Platshållare för innehåll 2"/>
          <p:cNvSpPr>
            <a:spLocks noGrp="1"/>
          </p:cNvSpPr>
          <p:nvPr>
            <p:ph idx="1"/>
          </p:nvPr>
        </p:nvSpPr>
        <p:spPr/>
        <p:txBody>
          <a:bodyPr/>
          <a:lstStyle/>
          <a:p>
            <a:pPr lvl="0" fontAlgn="base">
              <a:spcAft>
                <a:spcPct val="0"/>
              </a:spcAft>
            </a:pPr>
            <a:r>
              <a:rPr lang="sv-SE" altLang="sv-SE" sz="3600" dirty="0">
                <a:solidFill>
                  <a:prstClr val="black"/>
                </a:solidFill>
                <a:latin typeface="Calibri" panose="020F0502020204030204"/>
              </a:rPr>
              <a:t>I samband med att pat återkommer för behandling </a:t>
            </a:r>
          </a:p>
          <a:p>
            <a:pPr lvl="0" fontAlgn="base">
              <a:spcAft>
                <a:spcPct val="0"/>
              </a:spcAft>
            </a:pPr>
            <a:r>
              <a:rPr lang="sv-SE" altLang="sv-SE" sz="3600" dirty="0">
                <a:solidFill>
                  <a:prstClr val="black"/>
                </a:solidFill>
                <a:latin typeface="Calibri" panose="020F0502020204030204"/>
              </a:rPr>
              <a:t>Telefonsmittspårning – finns ingen evidens på att det är sämre, kan tom vara bättre</a:t>
            </a:r>
          </a:p>
          <a:p>
            <a:pPr lvl="0" fontAlgn="base">
              <a:spcAft>
                <a:spcPct val="0"/>
              </a:spcAft>
            </a:pPr>
            <a:r>
              <a:rPr lang="sv-SE" altLang="sv-SE" sz="3600" dirty="0">
                <a:solidFill>
                  <a:prstClr val="black"/>
                </a:solidFill>
                <a:latin typeface="Calibri" panose="020F0502020204030204"/>
              </a:rPr>
              <a:t>Smittspåra redan vid första besöket</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pic>
        <p:nvPicPr>
          <p:cNvPr id="7" name="Bildobjekt 6"/>
          <p:cNvPicPr>
            <a:picLocks noChangeAspect="1"/>
          </p:cNvPicPr>
          <p:nvPr/>
        </p:nvPicPr>
        <p:blipFill>
          <a:blip r:embed="rId3"/>
          <a:stretch>
            <a:fillRect/>
          </a:stretch>
        </p:blipFill>
        <p:spPr>
          <a:xfrm>
            <a:off x="7808496" y="3452311"/>
            <a:ext cx="2776036" cy="2776036"/>
          </a:xfrm>
          <a:prstGeom prst="rect">
            <a:avLst/>
          </a:prstGeom>
        </p:spPr>
      </p:pic>
    </p:spTree>
    <p:extLst>
      <p:ext uri="{BB962C8B-B14F-4D97-AF65-F5344CB8AC3E}">
        <p14:creationId xmlns:p14="http://schemas.microsoft.com/office/powerpoint/2010/main" val="11416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Särskild smittspårningsjournal</a:t>
            </a:r>
            <a:endParaRPr lang="sv-SE" dirty="0"/>
          </a:p>
        </p:txBody>
      </p:sp>
      <p:sp>
        <p:nvSpPr>
          <p:cNvPr id="3" name="Platshållare för innehåll 2"/>
          <p:cNvSpPr>
            <a:spLocks noGrp="1"/>
          </p:cNvSpPr>
          <p:nvPr>
            <p:ph idx="1"/>
          </p:nvPr>
        </p:nvSpPr>
        <p:spPr/>
        <p:txBody>
          <a:bodyPr/>
          <a:lstStyle/>
          <a:p>
            <a:pPr lvl="0" fontAlgn="base">
              <a:spcAft>
                <a:spcPct val="0"/>
              </a:spcAft>
            </a:pPr>
            <a:r>
              <a:rPr lang="sv-SE" altLang="sv-SE" sz="3600" dirty="0">
                <a:solidFill>
                  <a:prstClr val="black"/>
                </a:solidFill>
                <a:latin typeface="Calibri" panose="020F0502020204030204"/>
              </a:rPr>
              <a:t>Förvaras åtskilt från vanliga patientjournalen. </a:t>
            </a:r>
          </a:p>
          <a:p>
            <a:pPr lvl="0" fontAlgn="base">
              <a:spcAft>
                <a:spcPct val="0"/>
              </a:spcAft>
            </a:pPr>
            <a:r>
              <a:rPr lang="sv-SE" altLang="sv-SE" sz="3600" dirty="0" err="1">
                <a:solidFill>
                  <a:prstClr val="black"/>
                </a:solidFill>
                <a:latin typeface="Calibri" panose="020F0502020204030204"/>
              </a:rPr>
              <a:t>Diarie</a:t>
            </a:r>
            <a:r>
              <a:rPr lang="sv-SE" altLang="sv-SE" sz="3600" dirty="0">
                <a:solidFill>
                  <a:prstClr val="black"/>
                </a:solidFill>
                <a:latin typeface="Calibri" panose="020F0502020204030204"/>
              </a:rPr>
              <a:t>/löpnummer – koppling skall kunna göras mellan smittspårningsjournal och </a:t>
            </a:r>
            <a:r>
              <a:rPr lang="sv-SE" altLang="sv-SE" sz="3600" dirty="0" err="1">
                <a:solidFill>
                  <a:prstClr val="black"/>
                </a:solidFill>
                <a:latin typeface="Calibri" panose="020F0502020204030204"/>
              </a:rPr>
              <a:t>pat.journal</a:t>
            </a:r>
            <a:endParaRPr lang="sv-SE" altLang="sv-SE" sz="3600" dirty="0">
              <a:solidFill>
                <a:prstClr val="black"/>
              </a:solidFill>
              <a:latin typeface="Calibri" panose="020F0502020204030204"/>
            </a:endParaRPr>
          </a:p>
          <a:p>
            <a:pPr lvl="0" fontAlgn="base">
              <a:spcAft>
                <a:spcPct val="0"/>
              </a:spcAft>
            </a:pPr>
            <a:r>
              <a:rPr lang="sv-SE" altLang="sv-SE" sz="3600" dirty="0">
                <a:solidFill>
                  <a:prstClr val="black"/>
                </a:solidFill>
                <a:latin typeface="Calibri" panose="020F0502020204030204"/>
              </a:rPr>
              <a:t>Bevaras i 3 år – därefter gallring</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pic>
        <p:nvPicPr>
          <p:cNvPr id="8" name="Bildobjekt 7"/>
          <p:cNvPicPr>
            <a:picLocks noChangeAspect="1"/>
          </p:cNvPicPr>
          <p:nvPr/>
        </p:nvPicPr>
        <p:blipFill>
          <a:blip r:embed="rId3"/>
          <a:stretch>
            <a:fillRect/>
          </a:stretch>
        </p:blipFill>
        <p:spPr>
          <a:xfrm>
            <a:off x="7086601" y="3532020"/>
            <a:ext cx="3844340" cy="2558234"/>
          </a:xfrm>
          <a:prstGeom prst="rect">
            <a:avLst/>
          </a:prstGeom>
        </p:spPr>
      </p:pic>
    </p:spTree>
    <p:extLst>
      <p:ext uri="{BB962C8B-B14F-4D97-AF65-F5344CB8AC3E}">
        <p14:creationId xmlns:p14="http://schemas.microsoft.com/office/powerpoint/2010/main" val="175195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Smittspårningshandlingarna ska innehålla:</a:t>
            </a:r>
            <a:endParaRPr lang="sv-SE" dirty="0"/>
          </a:p>
        </p:txBody>
      </p:sp>
      <p:sp>
        <p:nvSpPr>
          <p:cNvPr id="3" name="Platshållare för innehåll 2"/>
          <p:cNvSpPr>
            <a:spLocks noGrp="1"/>
          </p:cNvSpPr>
          <p:nvPr>
            <p:ph idx="1"/>
          </p:nvPr>
        </p:nvSpPr>
        <p:spPr/>
        <p:txBody>
          <a:bodyPr/>
          <a:lstStyle/>
          <a:p>
            <a:pPr lvl="0" fontAlgn="base">
              <a:spcAft>
                <a:spcPct val="0"/>
              </a:spcAft>
            </a:pPr>
            <a:r>
              <a:rPr lang="sv-SE" altLang="sv-SE" dirty="0">
                <a:solidFill>
                  <a:prstClr val="black"/>
                </a:solidFill>
                <a:latin typeface="Calibri" panose="020F0502020204030204"/>
              </a:rPr>
              <a:t>Pat (indexfallets) identitet adress, telefon m.m.</a:t>
            </a:r>
          </a:p>
          <a:p>
            <a:pPr lvl="0" fontAlgn="base">
              <a:spcAft>
                <a:spcPct val="0"/>
              </a:spcAft>
            </a:pPr>
            <a:r>
              <a:rPr lang="sv-SE" altLang="sv-SE" dirty="0">
                <a:solidFill>
                  <a:prstClr val="black"/>
                </a:solidFill>
                <a:latin typeface="Calibri" panose="020F0502020204030204"/>
              </a:rPr>
              <a:t>Motsvarande uppgifter för varje kontakt</a:t>
            </a:r>
          </a:p>
          <a:p>
            <a:pPr lvl="0" fontAlgn="base">
              <a:spcAft>
                <a:spcPct val="0"/>
              </a:spcAft>
            </a:pPr>
            <a:r>
              <a:rPr lang="sv-SE" altLang="sv-SE" dirty="0">
                <a:solidFill>
                  <a:prstClr val="black"/>
                </a:solidFill>
                <a:latin typeface="Calibri" panose="020F0502020204030204"/>
              </a:rPr>
              <a:t>När och hur kontakter underrättats </a:t>
            </a:r>
          </a:p>
          <a:p>
            <a:pPr lvl="0" fontAlgn="base">
              <a:spcAft>
                <a:spcPct val="0"/>
              </a:spcAft>
            </a:pPr>
            <a:r>
              <a:rPr lang="sv-SE" altLang="sv-SE" dirty="0">
                <a:solidFill>
                  <a:prstClr val="black"/>
                </a:solidFill>
                <a:latin typeface="Calibri" panose="020F0502020204030204"/>
              </a:rPr>
              <a:t>Om ärendet skickats till Smittskydd</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15</a:t>
            </a:fld>
            <a:endParaRPr lang="sv-SE" dirty="0"/>
          </a:p>
        </p:txBody>
      </p:sp>
      <p:pic>
        <p:nvPicPr>
          <p:cNvPr id="7" name="Bildobjekt 6"/>
          <p:cNvPicPr>
            <a:picLocks noChangeAspect="1"/>
          </p:cNvPicPr>
          <p:nvPr/>
        </p:nvPicPr>
        <p:blipFill>
          <a:blip r:embed="rId3"/>
          <a:stretch>
            <a:fillRect/>
          </a:stretch>
        </p:blipFill>
        <p:spPr>
          <a:xfrm>
            <a:off x="9097351" y="1755095"/>
            <a:ext cx="1932599" cy="3517697"/>
          </a:xfrm>
          <a:prstGeom prst="rect">
            <a:avLst/>
          </a:prstGeom>
        </p:spPr>
      </p:pic>
    </p:spTree>
    <p:extLst>
      <p:ext uri="{BB962C8B-B14F-4D97-AF65-F5344CB8AC3E}">
        <p14:creationId xmlns:p14="http://schemas.microsoft.com/office/powerpoint/2010/main" val="5641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16</a:t>
            </a:fld>
            <a:endParaRPr lang="sv-SE" dirty="0"/>
          </a:p>
        </p:txBody>
      </p:sp>
      <p:pic>
        <p:nvPicPr>
          <p:cNvPr id="5" name="Bildobjekt 4"/>
          <p:cNvPicPr>
            <a:picLocks noChangeAspect="1"/>
          </p:cNvPicPr>
          <p:nvPr/>
        </p:nvPicPr>
        <p:blipFill>
          <a:blip r:embed="rId3"/>
          <a:stretch>
            <a:fillRect/>
          </a:stretch>
        </p:blipFill>
        <p:spPr>
          <a:xfrm>
            <a:off x="1746914" y="846161"/>
            <a:ext cx="8723407" cy="4741643"/>
          </a:xfrm>
          <a:prstGeom prst="rect">
            <a:avLst/>
          </a:prstGeom>
        </p:spPr>
      </p:pic>
    </p:spTree>
    <p:extLst>
      <p:ext uri="{BB962C8B-B14F-4D97-AF65-F5344CB8AC3E}">
        <p14:creationId xmlns:p14="http://schemas.microsoft.com/office/powerpoint/2010/main" val="243655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Sökning av identitet</a:t>
            </a:r>
            <a:endParaRPr lang="sv-SE" dirty="0"/>
          </a:p>
        </p:txBody>
      </p:sp>
      <p:sp>
        <p:nvSpPr>
          <p:cNvPr id="3" name="Platshållare för innehåll 2"/>
          <p:cNvSpPr>
            <a:spLocks noGrp="1"/>
          </p:cNvSpPr>
          <p:nvPr>
            <p:ph idx="1"/>
          </p:nvPr>
        </p:nvSpPr>
        <p:spPr>
          <a:xfrm>
            <a:off x="410547" y="1385678"/>
            <a:ext cx="11370906" cy="4351337"/>
          </a:xfrm>
        </p:spPr>
        <p:txBody>
          <a:bodyPr>
            <a:normAutofit lnSpcReduction="10000"/>
          </a:bodyPr>
          <a:lstStyle/>
          <a:p>
            <a:r>
              <a:rPr lang="sv-SE" altLang="sv-SE" dirty="0"/>
              <a:t>Folkbokföring ex Skatteverket, Infotorg, Folke, </a:t>
            </a:r>
            <a:r>
              <a:rPr lang="sv-SE" altLang="sv-SE" dirty="0" err="1"/>
              <a:t>Populus</a:t>
            </a:r>
            <a:endParaRPr lang="sv-SE" altLang="sv-SE" dirty="0"/>
          </a:p>
          <a:p>
            <a:r>
              <a:rPr lang="sv-SE" altLang="sv-SE" dirty="0" smtClean="0"/>
              <a:t>Eniro</a:t>
            </a:r>
          </a:p>
          <a:p>
            <a:r>
              <a:rPr lang="sv-SE" altLang="sv-SE" dirty="0" smtClean="0"/>
              <a:t>Hitta.se</a:t>
            </a:r>
            <a:endParaRPr lang="sv-SE" altLang="sv-SE" dirty="0"/>
          </a:p>
          <a:p>
            <a:r>
              <a:rPr lang="sv-SE" altLang="sv-SE" dirty="0" err="1"/>
              <a:t>Ratsit</a:t>
            </a:r>
            <a:r>
              <a:rPr lang="sv-SE" altLang="sv-SE" dirty="0"/>
              <a:t> </a:t>
            </a:r>
          </a:p>
          <a:p>
            <a:r>
              <a:rPr lang="sv-SE" altLang="sv-SE" dirty="0"/>
              <a:t>Facebook</a:t>
            </a:r>
          </a:p>
          <a:p>
            <a:r>
              <a:rPr lang="sv-SE" altLang="sv-SE" dirty="0" smtClean="0"/>
              <a:t>Google	</a:t>
            </a:r>
          </a:p>
          <a:p>
            <a:r>
              <a:rPr lang="sv-SE" altLang="sv-SE" dirty="0" err="1" smtClean="0"/>
              <a:t>Merinfo</a:t>
            </a:r>
            <a:endParaRPr lang="sv-SE" altLang="sv-SE" dirty="0" smtClean="0"/>
          </a:p>
          <a:p>
            <a:r>
              <a:rPr lang="sv-SE" altLang="sv-SE" dirty="0" smtClean="0"/>
              <a:t>Birthday.se</a:t>
            </a:r>
          </a:p>
          <a:p>
            <a:r>
              <a:rPr lang="sv-SE" altLang="sv-SE" dirty="0" err="1" smtClean="0"/>
              <a:t>Swish</a:t>
            </a:r>
            <a:endParaRPr lang="sv-SE" altLang="sv-SE" dirty="0"/>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17</a:t>
            </a:fld>
            <a:endParaRPr lang="sv-SE" dirty="0"/>
          </a:p>
        </p:txBody>
      </p:sp>
      <p:pic>
        <p:nvPicPr>
          <p:cNvPr id="7" name="Bildobjekt 6"/>
          <p:cNvPicPr>
            <a:picLocks noChangeAspect="1"/>
          </p:cNvPicPr>
          <p:nvPr/>
        </p:nvPicPr>
        <p:blipFill>
          <a:blip r:embed="rId3"/>
          <a:stretch>
            <a:fillRect/>
          </a:stretch>
        </p:blipFill>
        <p:spPr>
          <a:xfrm>
            <a:off x="8416156" y="2362023"/>
            <a:ext cx="1432684" cy="1426588"/>
          </a:xfrm>
          <a:prstGeom prst="rect">
            <a:avLst/>
          </a:prstGeom>
        </p:spPr>
      </p:pic>
      <p:pic>
        <p:nvPicPr>
          <p:cNvPr id="8" name="Bildobjekt 7"/>
          <p:cNvPicPr>
            <a:picLocks noChangeAspect="1"/>
          </p:cNvPicPr>
          <p:nvPr/>
        </p:nvPicPr>
        <p:blipFill>
          <a:blip r:embed="rId4"/>
          <a:stretch>
            <a:fillRect/>
          </a:stretch>
        </p:blipFill>
        <p:spPr>
          <a:xfrm>
            <a:off x="3649754" y="2409102"/>
            <a:ext cx="3218967" cy="1152244"/>
          </a:xfrm>
          <a:prstGeom prst="rect">
            <a:avLst/>
          </a:prstGeom>
        </p:spPr>
      </p:pic>
      <p:pic>
        <p:nvPicPr>
          <p:cNvPr id="9" name="Bildobjekt 8"/>
          <p:cNvPicPr>
            <a:picLocks noChangeAspect="1"/>
          </p:cNvPicPr>
          <p:nvPr/>
        </p:nvPicPr>
        <p:blipFill>
          <a:blip r:embed="rId5"/>
          <a:stretch>
            <a:fillRect/>
          </a:stretch>
        </p:blipFill>
        <p:spPr>
          <a:xfrm>
            <a:off x="9038253" y="5018751"/>
            <a:ext cx="926672" cy="926672"/>
          </a:xfrm>
          <a:prstGeom prst="rect">
            <a:avLst/>
          </a:prstGeom>
        </p:spPr>
      </p:pic>
      <p:pic>
        <p:nvPicPr>
          <p:cNvPr id="10" name="Bildobjekt 9"/>
          <p:cNvPicPr>
            <a:picLocks noChangeAspect="1"/>
          </p:cNvPicPr>
          <p:nvPr/>
        </p:nvPicPr>
        <p:blipFill>
          <a:blip r:embed="rId6"/>
          <a:stretch>
            <a:fillRect/>
          </a:stretch>
        </p:blipFill>
        <p:spPr>
          <a:xfrm>
            <a:off x="3439366" y="4857108"/>
            <a:ext cx="1847248" cy="542591"/>
          </a:xfrm>
          <a:prstGeom prst="rect">
            <a:avLst/>
          </a:prstGeom>
        </p:spPr>
      </p:pic>
      <p:pic>
        <p:nvPicPr>
          <p:cNvPr id="11" name="Bildobjekt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7158" y="3707619"/>
            <a:ext cx="2143125" cy="2133600"/>
          </a:xfrm>
          <a:prstGeom prst="rect">
            <a:avLst/>
          </a:prstGeom>
        </p:spPr>
      </p:pic>
    </p:spTree>
    <p:extLst>
      <p:ext uri="{BB962C8B-B14F-4D97-AF65-F5344CB8AC3E}">
        <p14:creationId xmlns:p14="http://schemas.microsoft.com/office/powerpoint/2010/main" val="206178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Sociala medier</a:t>
            </a:r>
            <a:endParaRPr lang="sv-SE" dirty="0"/>
          </a:p>
        </p:txBody>
      </p:sp>
      <p:sp>
        <p:nvSpPr>
          <p:cNvPr id="3" name="Platshållare för innehåll 2"/>
          <p:cNvSpPr>
            <a:spLocks noGrp="1"/>
          </p:cNvSpPr>
          <p:nvPr>
            <p:ph idx="1"/>
          </p:nvPr>
        </p:nvSpPr>
        <p:spPr/>
        <p:txBody>
          <a:bodyPr/>
          <a:lstStyle/>
          <a:p>
            <a:r>
              <a:rPr lang="sv-SE" dirty="0" smtClean="0"/>
              <a:t>Vårdgivaren får </a:t>
            </a:r>
            <a:r>
              <a:rPr lang="sv-SE" b="1" i="1" dirty="0" smtClean="0"/>
              <a:t>inte</a:t>
            </a:r>
            <a:r>
              <a:rPr lang="sv-SE" dirty="0" smtClean="0"/>
              <a:t> ta kontakt via sociala medier. Endast Smittskyddsläkaren kan göra detta. </a:t>
            </a:r>
          </a:p>
          <a:p>
            <a:r>
              <a:rPr lang="sv-SE" dirty="0" smtClean="0"/>
              <a:t>Smittspåra, dvs identifiera rätt person via sociala medier är ok. Be index att logga in sig på sitt sociala medie-konto för att bekräfta eller utesluta uppgifter som gör att man kan säkerställa diagnos. </a:t>
            </a:r>
          </a:p>
          <a:p>
            <a:r>
              <a:rPr lang="sv-SE" dirty="0" smtClean="0"/>
              <a:t>Smittskydd Stockholm har gjort en studie om att kontakta personer via s k </a:t>
            </a:r>
            <a:r>
              <a:rPr lang="sv-SE" dirty="0" err="1" smtClean="0"/>
              <a:t>datingsiter</a:t>
            </a:r>
            <a:r>
              <a:rPr lang="sv-SE" dirty="0" smtClean="0"/>
              <a:t>, främst MSM-siter. Används främst vid smittspårning hiv.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18</a:t>
            </a:fld>
            <a:endParaRPr lang="sv-SE" dirty="0"/>
          </a:p>
        </p:txBody>
      </p:sp>
    </p:spTree>
    <p:extLst>
      <p:ext uri="{BB962C8B-B14F-4D97-AF65-F5344CB8AC3E}">
        <p14:creationId xmlns:p14="http://schemas.microsoft.com/office/powerpoint/2010/main" val="106227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19</a:t>
            </a:fld>
            <a:endParaRPr lang="sv-SE" dirty="0"/>
          </a:p>
        </p:txBody>
      </p:sp>
      <p:pic>
        <p:nvPicPr>
          <p:cNvPr id="5" name="Bildobjekt 4"/>
          <p:cNvPicPr>
            <a:picLocks noChangeAspect="1"/>
          </p:cNvPicPr>
          <p:nvPr/>
        </p:nvPicPr>
        <p:blipFill>
          <a:blip r:embed="rId3"/>
          <a:stretch>
            <a:fillRect/>
          </a:stretch>
        </p:blipFill>
        <p:spPr>
          <a:xfrm>
            <a:off x="5334000" y="1868206"/>
            <a:ext cx="4620883" cy="4382619"/>
          </a:xfrm>
          <a:prstGeom prst="rect">
            <a:avLst/>
          </a:prstGeom>
        </p:spPr>
      </p:pic>
      <p:cxnSp>
        <p:nvCxnSpPr>
          <p:cNvPr id="7" name="Rak pilkoppling 6"/>
          <p:cNvCxnSpPr/>
          <p:nvPr/>
        </p:nvCxnSpPr>
        <p:spPr>
          <a:xfrm>
            <a:off x="905774" y="1086928"/>
            <a:ext cx="6443932" cy="276908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54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400" dirty="0" smtClean="0"/>
              <a:t>Smittskyddslagen säger att… </a:t>
            </a:r>
            <a:endParaRPr lang="sv-SE" sz="2400" dirty="0"/>
          </a:p>
        </p:txBody>
      </p:sp>
      <p:sp>
        <p:nvSpPr>
          <p:cNvPr id="3" name="Platshållare för innehåll 2"/>
          <p:cNvSpPr>
            <a:spLocks noGrp="1"/>
          </p:cNvSpPr>
          <p:nvPr>
            <p:ph idx="1"/>
          </p:nvPr>
        </p:nvSpPr>
        <p:spPr>
          <a:xfrm>
            <a:off x="410547" y="1255595"/>
            <a:ext cx="11370906" cy="4921368"/>
          </a:xfrm>
        </p:spPr>
        <p:txBody>
          <a:bodyPr>
            <a:normAutofit/>
          </a:bodyPr>
          <a:lstStyle/>
          <a:p>
            <a:r>
              <a:rPr lang="sv-SE" dirty="0" smtClean="0"/>
              <a:t>Var och en skall genom uppmärksamhet och rimliga försiktighetsåtgärder medverka till att förhindra spridning av smittsamma sjukdomar.</a:t>
            </a:r>
          </a:p>
          <a:p>
            <a:r>
              <a:rPr lang="sv-SE" dirty="0" smtClean="0"/>
              <a:t>Den som vet eller har anledning att misstänka att han eller hon bär på en smittsam sjukdom är skyldig att vidta de åtgärder som krävs för att skydda andra mot smittrisk. </a:t>
            </a:r>
          </a:p>
          <a:p>
            <a:pPr marL="0" indent="0">
              <a:buNone/>
            </a:pPr>
            <a:r>
              <a:rPr lang="sv-SE" dirty="0" smtClean="0"/>
              <a:t>Man får således </a:t>
            </a:r>
            <a:r>
              <a:rPr lang="sv-SE" i="1" u="sng" dirty="0" smtClean="0"/>
              <a:t>inte</a:t>
            </a:r>
            <a:r>
              <a:rPr lang="sv-SE" dirty="0" smtClean="0"/>
              <a:t> neka en patient att lämna prov som ingår i SmL. Patienten ska inte behöva förklara eller försvara varför hen vill lämna prov. </a:t>
            </a:r>
            <a:endParaRPr lang="sv-SE" dirty="0"/>
          </a:p>
          <a:p>
            <a:pPr marL="0" indent="0">
              <a:buNone/>
            </a:pP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a:t>
            </a:fld>
            <a:endParaRPr lang="sv-SE" dirty="0"/>
          </a:p>
        </p:txBody>
      </p:sp>
      <p:pic>
        <p:nvPicPr>
          <p:cNvPr id="7" name="Bildobjekt 6"/>
          <p:cNvPicPr>
            <a:picLocks noChangeAspect="1"/>
          </p:cNvPicPr>
          <p:nvPr/>
        </p:nvPicPr>
        <p:blipFill>
          <a:blip r:embed="rId3"/>
          <a:stretch>
            <a:fillRect/>
          </a:stretch>
        </p:blipFill>
        <p:spPr>
          <a:xfrm>
            <a:off x="5186753" y="4764625"/>
            <a:ext cx="2507634" cy="1591725"/>
          </a:xfrm>
          <a:prstGeom prst="rect">
            <a:avLst/>
          </a:prstGeom>
        </p:spPr>
      </p:pic>
    </p:spTree>
    <p:extLst>
      <p:ext uri="{BB962C8B-B14F-4D97-AF65-F5344CB8AC3E}">
        <p14:creationId xmlns:p14="http://schemas.microsoft.com/office/powerpoint/2010/main" val="206431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20</a:t>
            </a:fld>
            <a:endParaRPr lang="sv-SE" dirty="0"/>
          </a:p>
        </p:txBody>
      </p:sp>
      <p:pic>
        <p:nvPicPr>
          <p:cNvPr id="5" name="Bildobjekt 4"/>
          <p:cNvPicPr>
            <a:picLocks noChangeAspect="1"/>
          </p:cNvPicPr>
          <p:nvPr/>
        </p:nvPicPr>
        <p:blipFill>
          <a:blip r:embed="rId3"/>
          <a:stretch>
            <a:fillRect/>
          </a:stretch>
        </p:blipFill>
        <p:spPr>
          <a:xfrm>
            <a:off x="3850257" y="1256402"/>
            <a:ext cx="7010400" cy="4362450"/>
          </a:xfrm>
          <a:prstGeom prst="rect">
            <a:avLst/>
          </a:prstGeom>
        </p:spPr>
      </p:pic>
      <p:cxnSp>
        <p:nvCxnSpPr>
          <p:cNvPr id="7" name="Rak pilkoppling 6"/>
          <p:cNvCxnSpPr/>
          <p:nvPr/>
        </p:nvCxnSpPr>
        <p:spPr>
          <a:xfrm>
            <a:off x="759125" y="1613140"/>
            <a:ext cx="5477773" cy="80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17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21</a:t>
            </a:fld>
            <a:endParaRPr lang="sv-SE" dirty="0"/>
          </a:p>
        </p:txBody>
      </p:sp>
      <p:pic>
        <p:nvPicPr>
          <p:cNvPr id="5" name="Bildobjekt 4"/>
          <p:cNvPicPr/>
          <p:nvPr/>
        </p:nvPicPr>
        <p:blipFill rotWithShape="1">
          <a:blip r:embed="rId3"/>
          <a:srcRect r="70404"/>
          <a:stretch/>
        </p:blipFill>
        <p:spPr bwMode="auto">
          <a:xfrm>
            <a:off x="2967486" y="962468"/>
            <a:ext cx="6219645" cy="4972506"/>
          </a:xfrm>
          <a:prstGeom prst="rect">
            <a:avLst/>
          </a:prstGeom>
          <a:ln>
            <a:noFill/>
          </a:ln>
          <a:extLst>
            <a:ext uri="{53640926-AAD7-44D8-BBD7-CCE9431645EC}">
              <a14:shadowObscured xmlns:a14="http://schemas.microsoft.com/office/drawing/2010/main"/>
            </a:ext>
          </a:extLst>
        </p:spPr>
      </p:pic>
      <p:cxnSp>
        <p:nvCxnSpPr>
          <p:cNvPr id="7" name="Rak pilkoppling 6"/>
          <p:cNvCxnSpPr/>
          <p:nvPr/>
        </p:nvCxnSpPr>
        <p:spPr>
          <a:xfrm flipH="1">
            <a:off x="5786251" y="962468"/>
            <a:ext cx="4390846" cy="2329132"/>
          </a:xfrm>
          <a:prstGeom prst="straightConnector1">
            <a:avLst/>
          </a:prstGeom>
          <a:ln w="31750">
            <a:solidFill>
              <a:schemeClr val="tx2">
                <a:lumMod val="75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67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22</a:t>
            </a:fld>
            <a:endParaRPr lang="sv-SE" dirty="0"/>
          </a:p>
        </p:txBody>
      </p:sp>
      <p:pic>
        <p:nvPicPr>
          <p:cNvPr id="6" name="Bildobjekt 5"/>
          <p:cNvPicPr>
            <a:picLocks noChangeAspect="1"/>
          </p:cNvPicPr>
          <p:nvPr/>
        </p:nvPicPr>
        <p:blipFill>
          <a:blip r:embed="rId3"/>
          <a:stretch>
            <a:fillRect/>
          </a:stretch>
        </p:blipFill>
        <p:spPr>
          <a:xfrm>
            <a:off x="2782558" y="985351"/>
            <a:ext cx="9113268" cy="5503959"/>
          </a:xfrm>
          <a:prstGeom prst="rect">
            <a:avLst/>
          </a:prstGeom>
        </p:spPr>
      </p:pic>
    </p:spTree>
    <p:extLst>
      <p:ext uri="{BB962C8B-B14F-4D97-AF65-F5344CB8AC3E}">
        <p14:creationId xmlns:p14="http://schemas.microsoft.com/office/powerpoint/2010/main" val="1050939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23</a:t>
            </a:fld>
            <a:endParaRPr lang="sv-SE" dirty="0"/>
          </a:p>
        </p:txBody>
      </p:sp>
      <p:pic>
        <p:nvPicPr>
          <p:cNvPr id="8" name="Bildobjekt 7"/>
          <p:cNvPicPr>
            <a:picLocks noChangeAspect="1"/>
          </p:cNvPicPr>
          <p:nvPr/>
        </p:nvPicPr>
        <p:blipFill>
          <a:blip r:embed="rId3"/>
          <a:stretch>
            <a:fillRect/>
          </a:stretch>
        </p:blipFill>
        <p:spPr>
          <a:xfrm>
            <a:off x="1509712" y="795337"/>
            <a:ext cx="9172575" cy="5267325"/>
          </a:xfrm>
          <a:prstGeom prst="rect">
            <a:avLst/>
          </a:prstGeom>
        </p:spPr>
      </p:pic>
      <p:cxnSp>
        <p:nvCxnSpPr>
          <p:cNvPr id="10" name="Rak pilkoppling 9"/>
          <p:cNvCxnSpPr/>
          <p:nvPr/>
        </p:nvCxnSpPr>
        <p:spPr>
          <a:xfrm flipH="1">
            <a:off x="6219645" y="258792"/>
            <a:ext cx="3459193" cy="22946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63994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24</a:t>
            </a:fld>
            <a:endParaRPr lang="sv-SE" dirty="0"/>
          </a:p>
        </p:txBody>
      </p:sp>
      <p:pic>
        <p:nvPicPr>
          <p:cNvPr id="5" name="Bildobjekt 4"/>
          <p:cNvPicPr>
            <a:picLocks noChangeAspect="1"/>
          </p:cNvPicPr>
          <p:nvPr/>
        </p:nvPicPr>
        <p:blipFill>
          <a:blip r:embed="rId3"/>
          <a:stretch>
            <a:fillRect/>
          </a:stretch>
        </p:blipFill>
        <p:spPr>
          <a:xfrm>
            <a:off x="1743075" y="1800225"/>
            <a:ext cx="8705850" cy="3257550"/>
          </a:xfrm>
          <a:prstGeom prst="rect">
            <a:avLst/>
          </a:prstGeom>
        </p:spPr>
      </p:pic>
      <p:cxnSp>
        <p:nvCxnSpPr>
          <p:cNvPr id="7" name="Rak pilkoppling 6"/>
          <p:cNvCxnSpPr/>
          <p:nvPr/>
        </p:nvCxnSpPr>
        <p:spPr>
          <a:xfrm flipH="1">
            <a:off x="2958861" y="340055"/>
            <a:ext cx="5874588" cy="1621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Rak pilkoppling 8"/>
          <p:cNvCxnSpPr/>
          <p:nvPr/>
        </p:nvCxnSpPr>
        <p:spPr>
          <a:xfrm flipH="1">
            <a:off x="6323162" y="1397479"/>
            <a:ext cx="3683480" cy="17252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56365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7030" y="97707"/>
            <a:ext cx="10619402" cy="1210581"/>
          </a:xfrm>
        </p:spPr>
        <p:txBody>
          <a:bodyPr/>
          <a:lstStyle/>
          <a:p>
            <a:pPr algn="ctr"/>
            <a:r>
              <a:rPr lang="sv-SE" dirty="0" smtClean="0"/>
              <a:t>Kalle i röd mössa</a:t>
            </a:r>
            <a:endParaRPr lang="sv-SE" dirty="0"/>
          </a:p>
        </p:txBody>
      </p:sp>
      <p:sp>
        <p:nvSpPr>
          <p:cNvPr id="3" name="Platshållare för innehåll 2"/>
          <p:cNvSpPr>
            <a:spLocks noGrp="1"/>
          </p:cNvSpPr>
          <p:nvPr>
            <p:ph idx="1"/>
          </p:nvPr>
        </p:nvSpPr>
        <p:spPr>
          <a:xfrm>
            <a:off x="307030" y="1394305"/>
            <a:ext cx="11370906" cy="4351337"/>
          </a:xfrm>
        </p:spPr>
        <p:txBody>
          <a:bodyPr>
            <a:normAutofit lnSpcReduction="10000"/>
          </a:bodyPr>
          <a:lstStyle/>
          <a:p>
            <a:r>
              <a:rPr lang="sv-SE" dirty="0"/>
              <a:t>förnamn/smeknamn </a:t>
            </a:r>
            <a:endParaRPr lang="sv-SE" dirty="0" smtClean="0"/>
          </a:p>
          <a:p>
            <a:r>
              <a:rPr lang="sv-SE" dirty="0" smtClean="0"/>
              <a:t>familjebild, syskon, föräldrar </a:t>
            </a:r>
            <a:r>
              <a:rPr lang="sv-SE" dirty="0" err="1" smtClean="0"/>
              <a:t>etc</a:t>
            </a:r>
            <a:endParaRPr lang="sv-SE" dirty="0"/>
          </a:p>
          <a:p>
            <a:pPr marL="0" indent="0">
              <a:buNone/>
            </a:pPr>
            <a:r>
              <a:rPr lang="sv-SE" dirty="0"/>
              <a:t>• mobilnummer </a:t>
            </a:r>
          </a:p>
          <a:p>
            <a:pPr marL="0" indent="0">
              <a:buNone/>
            </a:pPr>
            <a:r>
              <a:rPr lang="sv-SE" dirty="0"/>
              <a:t>• ungefärlig ålder </a:t>
            </a:r>
          </a:p>
          <a:p>
            <a:pPr marL="0" indent="0">
              <a:buNone/>
            </a:pPr>
            <a:r>
              <a:rPr lang="sv-SE" dirty="0"/>
              <a:t>• arbete/yrke/studier </a:t>
            </a:r>
          </a:p>
          <a:p>
            <a:pPr marL="0" indent="0">
              <a:buNone/>
            </a:pPr>
            <a:r>
              <a:rPr lang="sv-SE" dirty="0"/>
              <a:t>• bostadsort/område </a:t>
            </a:r>
          </a:p>
          <a:p>
            <a:pPr marL="0" indent="0">
              <a:buNone/>
            </a:pPr>
            <a:r>
              <a:rPr lang="sv-SE" dirty="0"/>
              <a:t>• etniskt ursprung/språk/dialekt </a:t>
            </a:r>
          </a:p>
          <a:p>
            <a:pPr marL="0" indent="0">
              <a:buNone/>
            </a:pPr>
            <a:r>
              <a:rPr lang="sv-SE" dirty="0"/>
              <a:t>• e-postadress/Internet-alias/</a:t>
            </a:r>
            <a:r>
              <a:rPr lang="sv-SE" dirty="0" err="1"/>
              <a:t>facebook</a:t>
            </a:r>
            <a:r>
              <a:rPr lang="sv-SE" dirty="0"/>
              <a:t>-profil</a:t>
            </a:r>
          </a:p>
          <a:p>
            <a:pPr marL="0" indent="0">
              <a:buNone/>
            </a:pPr>
            <a:r>
              <a:rPr lang="sv-SE" dirty="0"/>
              <a:t>• </a:t>
            </a:r>
            <a:r>
              <a:rPr lang="sv-SE" dirty="0" err="1"/>
              <a:t>dating</a:t>
            </a:r>
            <a:r>
              <a:rPr lang="sv-SE" dirty="0"/>
              <a:t>-sajter ex </a:t>
            </a:r>
            <a:r>
              <a:rPr lang="sv-SE" dirty="0" err="1"/>
              <a:t>Cruiser</a:t>
            </a:r>
            <a:r>
              <a:rPr lang="sv-SE" dirty="0"/>
              <a:t>, </a:t>
            </a:r>
            <a:r>
              <a:rPr lang="sv-SE" dirty="0" err="1"/>
              <a:t>Badoo</a:t>
            </a:r>
            <a:r>
              <a:rPr lang="sv-SE" dirty="0"/>
              <a:t>, </a:t>
            </a:r>
            <a:r>
              <a:rPr lang="sv-SE" dirty="0" err="1"/>
              <a:t>Bodycontact</a:t>
            </a:r>
            <a:endParaRPr lang="sv-SE" dirty="0"/>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25</a:t>
            </a:fld>
            <a:endParaRPr lang="sv-SE" dirty="0"/>
          </a:p>
        </p:txBody>
      </p:sp>
      <p:pic>
        <p:nvPicPr>
          <p:cNvPr id="7" name="Bildobjekt 6"/>
          <p:cNvPicPr>
            <a:picLocks noChangeAspect="1"/>
          </p:cNvPicPr>
          <p:nvPr/>
        </p:nvPicPr>
        <p:blipFill>
          <a:blip r:embed="rId3"/>
          <a:stretch>
            <a:fillRect/>
          </a:stretch>
        </p:blipFill>
        <p:spPr>
          <a:xfrm>
            <a:off x="6701129" y="1394305"/>
            <a:ext cx="3708724" cy="2616978"/>
          </a:xfrm>
          <a:prstGeom prst="rect">
            <a:avLst/>
          </a:prstGeom>
        </p:spPr>
      </p:pic>
    </p:spTree>
    <p:extLst>
      <p:ext uri="{BB962C8B-B14F-4D97-AF65-F5344CB8AC3E}">
        <p14:creationId xmlns:p14="http://schemas.microsoft.com/office/powerpoint/2010/main" val="350736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7"/>
            <a:ext cx="10619402" cy="1025524"/>
          </a:xfrm>
        </p:spPr>
        <p:txBody>
          <a:bodyPr>
            <a:normAutofit/>
          </a:bodyPr>
          <a:lstStyle/>
          <a:p>
            <a:pPr algn="ctr"/>
            <a:r>
              <a:rPr lang="sv-SE" dirty="0" smtClean="0"/>
              <a:t>Telefontips</a:t>
            </a:r>
            <a:endParaRPr lang="sv-SE" dirty="0"/>
          </a:p>
        </p:txBody>
      </p:sp>
      <p:sp>
        <p:nvSpPr>
          <p:cNvPr id="3" name="Platshållare för innehåll 2"/>
          <p:cNvSpPr>
            <a:spLocks noGrp="1"/>
          </p:cNvSpPr>
          <p:nvPr>
            <p:ph idx="1"/>
          </p:nvPr>
        </p:nvSpPr>
        <p:spPr>
          <a:xfrm>
            <a:off x="410547" y="1390651"/>
            <a:ext cx="11370906" cy="4786311"/>
          </a:xfrm>
        </p:spPr>
        <p:txBody>
          <a:bodyPr>
            <a:normAutofit/>
          </a:bodyPr>
          <a:lstStyle/>
          <a:p>
            <a:endParaRPr lang="sv-SE" altLang="sv-SE" dirty="0" smtClean="0"/>
          </a:p>
          <a:p>
            <a:r>
              <a:rPr lang="sv-SE" altLang="sv-SE" dirty="0" smtClean="0"/>
              <a:t>Skaffa </a:t>
            </a:r>
            <a:r>
              <a:rPr lang="sv-SE" altLang="sv-SE" dirty="0"/>
              <a:t>en kontantkortsmobil – </a:t>
            </a:r>
            <a:r>
              <a:rPr lang="sv-SE" altLang="sv-SE" dirty="0" err="1"/>
              <a:t>oreg</a:t>
            </a:r>
            <a:r>
              <a:rPr lang="sv-SE" altLang="sv-SE" dirty="0"/>
              <a:t> men visa nummer i </a:t>
            </a:r>
            <a:r>
              <a:rPr lang="sv-SE" altLang="sv-SE" dirty="0" smtClean="0"/>
              <a:t>display</a:t>
            </a:r>
            <a:br>
              <a:rPr lang="sv-SE" altLang="sv-SE" dirty="0" smtClean="0"/>
            </a:br>
            <a:endParaRPr lang="sv-SE" altLang="sv-SE" dirty="0"/>
          </a:p>
          <a:p>
            <a:r>
              <a:rPr lang="sv-SE" altLang="sv-SE" dirty="0"/>
              <a:t>Om det ringer på den – svara med endast med </a:t>
            </a:r>
            <a:r>
              <a:rPr lang="sv-SE" altLang="sv-SE" dirty="0" smtClean="0"/>
              <a:t>förnamn</a:t>
            </a:r>
            <a:br>
              <a:rPr lang="sv-SE" altLang="sv-SE" dirty="0" smtClean="0"/>
            </a:br>
            <a:endParaRPr lang="sv-SE" altLang="sv-SE" dirty="0"/>
          </a:p>
          <a:p>
            <a:r>
              <a:rPr lang="sv-SE" altLang="sv-SE" dirty="0" smtClean="0"/>
              <a:t>Skicka inte sms eller tala in på mobilsvar.</a:t>
            </a:r>
            <a:r>
              <a:rPr lang="sv-SE" altLang="sv-SE" dirty="0"/>
              <a:t> </a:t>
            </a:r>
            <a:r>
              <a:rPr lang="sv-SE" altLang="sv-SE" dirty="0" smtClean="0"/>
              <a:t>Endast prata med kontakten i telefon och försäkra dig om att det är rätt person du talar med. </a:t>
            </a:r>
          </a:p>
          <a:p>
            <a:r>
              <a:rPr lang="sv-SE" altLang="sv-SE" dirty="0" smtClean="0"/>
              <a:t>Endast digital kontakt via 1177, dvs om personen har en </a:t>
            </a:r>
            <a:r>
              <a:rPr lang="sv-SE" altLang="sv-SE" dirty="0" err="1" smtClean="0"/>
              <a:t>inlogg</a:t>
            </a:r>
            <a:r>
              <a:rPr lang="sv-SE" altLang="sv-SE" dirty="0" smtClean="0"/>
              <a:t> i 1177 med mail- eller smsavisering om att nytt meddelande skickas. </a:t>
            </a:r>
            <a:endParaRPr lang="sv-SE" alt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26</a:t>
            </a:fld>
            <a:endParaRPr lang="sv-SE" dirty="0"/>
          </a:p>
        </p:txBody>
      </p:sp>
      <p:pic>
        <p:nvPicPr>
          <p:cNvPr id="7" name="Bildobjekt 6"/>
          <p:cNvPicPr>
            <a:picLocks noChangeAspect="1"/>
          </p:cNvPicPr>
          <p:nvPr/>
        </p:nvPicPr>
        <p:blipFill>
          <a:blip r:embed="rId3"/>
          <a:stretch>
            <a:fillRect/>
          </a:stretch>
        </p:blipFill>
        <p:spPr>
          <a:xfrm>
            <a:off x="738299" y="210133"/>
            <a:ext cx="1695543" cy="1700387"/>
          </a:xfrm>
          <a:prstGeom prst="rect">
            <a:avLst/>
          </a:prstGeom>
        </p:spPr>
      </p:pic>
      <p:pic>
        <p:nvPicPr>
          <p:cNvPr id="8" name="Bildobjekt 7"/>
          <p:cNvPicPr>
            <a:picLocks noChangeAspect="1"/>
          </p:cNvPicPr>
          <p:nvPr/>
        </p:nvPicPr>
        <p:blipFill>
          <a:blip r:embed="rId4"/>
          <a:stretch>
            <a:fillRect/>
          </a:stretch>
        </p:blipFill>
        <p:spPr>
          <a:xfrm rot="19455784">
            <a:off x="10346875" y="535948"/>
            <a:ext cx="1063824" cy="2068179"/>
          </a:xfrm>
          <a:prstGeom prst="rect">
            <a:avLst/>
          </a:prstGeom>
        </p:spPr>
      </p:pic>
    </p:spTree>
    <p:extLst>
      <p:ext uri="{BB962C8B-B14F-4D97-AF65-F5344CB8AC3E}">
        <p14:creationId xmlns:p14="http://schemas.microsoft.com/office/powerpoint/2010/main" val="334893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Tips och trix</a:t>
            </a:r>
            <a:endParaRPr lang="sv-SE" dirty="0"/>
          </a:p>
        </p:txBody>
      </p:sp>
      <p:sp>
        <p:nvSpPr>
          <p:cNvPr id="3" name="Platshållare för innehåll 2"/>
          <p:cNvSpPr>
            <a:spLocks noGrp="1"/>
          </p:cNvSpPr>
          <p:nvPr>
            <p:ph idx="1"/>
          </p:nvPr>
        </p:nvSpPr>
        <p:spPr/>
        <p:txBody>
          <a:bodyPr/>
          <a:lstStyle/>
          <a:p>
            <a:r>
              <a:rPr lang="sv-SE" altLang="sv-SE" dirty="0"/>
              <a:t>Chansa/gissa aldrig</a:t>
            </a:r>
          </a:p>
          <a:p>
            <a:r>
              <a:rPr lang="sv-SE" altLang="sv-SE" dirty="0"/>
              <a:t>Skicka inte brev till fler med samma namn</a:t>
            </a:r>
          </a:p>
          <a:p>
            <a:r>
              <a:rPr lang="sv-SE" altLang="sv-SE" dirty="0"/>
              <a:t>Skilj på för- mellan och efternamn i Skatteverket</a:t>
            </a:r>
          </a:p>
          <a:p>
            <a:r>
              <a:rPr lang="sv-SE" altLang="sv-SE" dirty="0"/>
              <a:t>Skilj på vad som är index uppgifter och dina egna</a:t>
            </a:r>
          </a:p>
          <a:p>
            <a:r>
              <a:rPr lang="sv-SE" altLang="sv-SE" dirty="0"/>
              <a:t>Tveksam? </a:t>
            </a:r>
            <a:r>
              <a:rPr lang="sv-SE" altLang="sv-SE" dirty="0" smtClean="0"/>
              <a:t>Slå en signal till Smittskydd för att rådgöra. </a:t>
            </a:r>
            <a:endParaRPr lang="sv-SE" altLang="sv-SE" dirty="0"/>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27</a:t>
            </a:fld>
            <a:endParaRPr lang="sv-SE" dirty="0"/>
          </a:p>
        </p:txBody>
      </p:sp>
      <p:pic>
        <p:nvPicPr>
          <p:cNvPr id="7" name="Bildobjekt 6"/>
          <p:cNvPicPr>
            <a:picLocks noChangeAspect="1"/>
          </p:cNvPicPr>
          <p:nvPr/>
        </p:nvPicPr>
        <p:blipFill rotWithShape="1">
          <a:blip r:embed="rId3"/>
          <a:srcRect b="7517"/>
          <a:stretch/>
        </p:blipFill>
        <p:spPr>
          <a:xfrm>
            <a:off x="854703" y="4592930"/>
            <a:ext cx="2524125" cy="1673726"/>
          </a:xfrm>
          <a:prstGeom prst="rect">
            <a:avLst/>
          </a:prstGeom>
        </p:spPr>
      </p:pic>
    </p:spTree>
    <p:extLst>
      <p:ext uri="{BB962C8B-B14F-4D97-AF65-F5344CB8AC3E}">
        <p14:creationId xmlns:p14="http://schemas.microsoft.com/office/powerpoint/2010/main" val="3174376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är smittspårningen avslutad?</a:t>
            </a:r>
            <a:endParaRPr lang="sv-SE" dirty="0"/>
          </a:p>
        </p:txBody>
      </p:sp>
      <p:sp>
        <p:nvSpPr>
          <p:cNvPr id="3" name="Platshållare för innehåll 2"/>
          <p:cNvSpPr>
            <a:spLocks noGrp="1"/>
          </p:cNvSpPr>
          <p:nvPr>
            <p:ph idx="1"/>
          </p:nvPr>
        </p:nvSpPr>
        <p:spPr>
          <a:xfrm>
            <a:off x="410547" y="1388853"/>
            <a:ext cx="11370906" cy="4788109"/>
          </a:xfrm>
        </p:spPr>
        <p:txBody>
          <a:bodyPr/>
          <a:lstStyle/>
          <a:p>
            <a:r>
              <a:rPr lang="sv-SE" dirty="0" smtClean="0"/>
              <a:t>Smittspårningen är avslutad antingen när smittspåraren har fått bekräftat att alla kontakter lämnat prov eller efter att kontakter som inte lämnat prov, är överlämnade till Smittskyddet, en s k paragraf-</a:t>
            </a:r>
            <a:br>
              <a:rPr lang="sv-SE" dirty="0" smtClean="0"/>
            </a:br>
            <a:r>
              <a:rPr lang="sv-SE" dirty="0" smtClean="0"/>
              <a:t>anmälan. Obs att man inte behöver veta resultat av provtagna kontakter. </a:t>
            </a:r>
          </a:p>
          <a:p>
            <a:r>
              <a:rPr lang="sv-SE" dirty="0" smtClean="0"/>
              <a:t>Innan man lämnar över till Smittskyddet ska man, om möjligt, först ha skickat 2 brev till kontakten (om identitet finns) samt provat att ringa kontakten vid ett par tillfällen (om telefonnummer finns). </a:t>
            </a:r>
          </a:p>
          <a:p>
            <a:r>
              <a:rPr lang="sv-SE" dirty="0" smtClean="0"/>
              <a:t>Ringa Smittskyddet och kontrollera om kontakten är provtagen på annan mott/annat län, innan man skickar in en paragrafanmälan. </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28</a:t>
            </a:fld>
            <a:endParaRPr lang="sv-SE" dirty="0"/>
          </a:p>
        </p:txBody>
      </p:sp>
    </p:spTree>
    <p:extLst>
      <p:ext uri="{BB962C8B-B14F-4D97-AF65-F5344CB8AC3E}">
        <p14:creationId xmlns:p14="http://schemas.microsoft.com/office/powerpoint/2010/main" val="4802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29</a:t>
            </a:fld>
            <a:endParaRPr lang="sv-SE" dirty="0"/>
          </a:p>
        </p:txBody>
      </p:sp>
      <p:pic>
        <p:nvPicPr>
          <p:cNvPr id="4" name="Bildobjekt 3"/>
          <p:cNvPicPr>
            <a:picLocks noChangeAspect="1"/>
          </p:cNvPicPr>
          <p:nvPr/>
        </p:nvPicPr>
        <p:blipFill rotWithShape="1">
          <a:blip r:embed="rId2"/>
          <a:srcRect l="4733" t="7208"/>
          <a:stretch/>
        </p:blipFill>
        <p:spPr>
          <a:xfrm>
            <a:off x="1669774" y="675859"/>
            <a:ext cx="7452022" cy="5584969"/>
          </a:xfrm>
          <a:prstGeom prst="rect">
            <a:avLst/>
          </a:prstGeom>
        </p:spPr>
      </p:pic>
    </p:spTree>
    <p:extLst>
      <p:ext uri="{BB962C8B-B14F-4D97-AF65-F5344CB8AC3E}">
        <p14:creationId xmlns:p14="http://schemas.microsoft.com/office/powerpoint/2010/main" val="92396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Behandlande läkares skyldighet enligt SmL</a:t>
            </a:r>
            <a:endParaRPr lang="sv-SE" dirty="0"/>
          </a:p>
        </p:txBody>
      </p:sp>
      <p:sp>
        <p:nvSpPr>
          <p:cNvPr id="3" name="Platshållare för innehåll 2"/>
          <p:cNvSpPr>
            <a:spLocks noGrp="1"/>
          </p:cNvSpPr>
          <p:nvPr>
            <p:ph idx="1"/>
          </p:nvPr>
        </p:nvSpPr>
        <p:spPr/>
        <p:txBody>
          <a:bodyPr>
            <a:normAutofit/>
          </a:bodyPr>
          <a:lstStyle/>
          <a:p>
            <a:pPr marL="0" indent="0">
              <a:buNone/>
            </a:pPr>
            <a:endParaRPr lang="sv-SE" b="1" dirty="0" smtClean="0"/>
          </a:p>
          <a:p>
            <a:pPr lvl="1"/>
            <a:r>
              <a:rPr lang="sv-SE" sz="2800" dirty="0" smtClean="0"/>
              <a:t>ta prov för att fastställa allmänfarlig sjukdom</a:t>
            </a:r>
          </a:p>
          <a:p>
            <a:pPr lvl="1"/>
            <a:r>
              <a:rPr lang="sv-SE" sz="2800" dirty="0" smtClean="0"/>
              <a:t>informera om sjukdomens art och smittsamhet (råd och stöd)</a:t>
            </a:r>
          </a:p>
          <a:p>
            <a:pPr lvl="1"/>
            <a:r>
              <a:rPr lang="sv-SE" sz="2800" dirty="0" smtClean="0"/>
              <a:t>ge förhållningsregler för att hindra smittspridning</a:t>
            </a:r>
          </a:p>
          <a:p>
            <a:pPr lvl="1"/>
            <a:r>
              <a:rPr lang="sv-SE" sz="2800" dirty="0" smtClean="0"/>
              <a:t>smittspåra</a:t>
            </a:r>
          </a:p>
          <a:p>
            <a:pPr lvl="1"/>
            <a:r>
              <a:rPr lang="sv-SE" sz="2800" dirty="0" smtClean="0"/>
              <a:t>göra klinisk anmälan</a:t>
            </a:r>
          </a:p>
          <a:p>
            <a:pPr lvl="1"/>
            <a:r>
              <a:rPr lang="sv-SE" sz="2800" dirty="0" smtClean="0"/>
              <a:t>anmäla till smittskyddsläkaren om förhållningsregler och smittspårning inte följs</a:t>
            </a:r>
          </a:p>
          <a:p>
            <a:endParaRPr lang="sv-SE" sz="1200" dirty="0" smtClean="0"/>
          </a:p>
          <a:p>
            <a:pPr marL="0" indent="0">
              <a:buNone/>
            </a:pPr>
            <a:r>
              <a:rPr lang="sv-SE" sz="1400" b="1" dirty="0" smtClean="0"/>
              <a:t>patienten ska även erbjudas behandling, men det är enligt Hälso- och sjukvårdslagen, ej SmL</a:t>
            </a:r>
          </a:p>
          <a:p>
            <a:pPr marL="0" indent="0">
              <a:buNone/>
            </a:pPr>
            <a:endParaRPr lang="sv-SE" sz="3600" dirty="0" smtClean="0"/>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a:t>
            </a:fld>
            <a:endParaRPr lang="sv-SE" dirty="0"/>
          </a:p>
        </p:txBody>
      </p:sp>
    </p:spTree>
    <p:extLst>
      <p:ext uri="{BB962C8B-B14F-4D97-AF65-F5344CB8AC3E}">
        <p14:creationId xmlns:p14="http://schemas.microsoft.com/office/powerpoint/2010/main" val="4258322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Anmälan och anmälan</a:t>
            </a:r>
            <a:endParaRPr lang="sv-SE" dirty="0"/>
          </a:p>
        </p:txBody>
      </p:sp>
      <p:sp>
        <p:nvSpPr>
          <p:cNvPr id="3" name="Platshållare för innehåll 2"/>
          <p:cNvSpPr>
            <a:spLocks noGrp="1"/>
          </p:cNvSpPr>
          <p:nvPr>
            <p:ph idx="1"/>
          </p:nvPr>
        </p:nvSpPr>
        <p:spPr/>
        <p:txBody>
          <a:bodyPr/>
          <a:lstStyle/>
          <a:p>
            <a:r>
              <a:rPr lang="sv-SE" dirty="0"/>
              <a:t>Varje </a:t>
            </a:r>
            <a:r>
              <a:rPr lang="sv-SE" b="1" i="1" dirty="0"/>
              <a:t>fall</a:t>
            </a:r>
            <a:r>
              <a:rPr lang="sv-SE" dirty="0"/>
              <a:t> ska anmälas kliniskt till smittskyddsläkaren i det län där provtagande läkare arbetar. </a:t>
            </a:r>
          </a:p>
          <a:p>
            <a:r>
              <a:rPr lang="sv-SE" dirty="0"/>
              <a:t>En </a:t>
            </a:r>
            <a:r>
              <a:rPr lang="sv-SE" b="1" i="1" dirty="0"/>
              <a:t>klinisk</a:t>
            </a:r>
            <a:r>
              <a:rPr lang="sv-SE" dirty="0"/>
              <a:t> smittskyddsanmälan görs elektroniskt via nationellt system </a:t>
            </a:r>
            <a:r>
              <a:rPr lang="sv-SE" dirty="0" err="1"/>
              <a:t>SmiNet</a:t>
            </a:r>
            <a:r>
              <a:rPr lang="sv-SE" dirty="0"/>
              <a:t>. </a:t>
            </a:r>
          </a:p>
          <a:p>
            <a:r>
              <a:rPr lang="sv-SE" dirty="0"/>
              <a:t>Klamydia, gonorré, hiv samt syfilis anmäls av-</a:t>
            </a:r>
            <a:br>
              <a:rPr lang="sv-SE" dirty="0"/>
            </a:br>
            <a:r>
              <a:rPr lang="sv-SE" dirty="0"/>
              <a:t>identifierat i form av </a:t>
            </a:r>
            <a:r>
              <a:rPr lang="sv-SE" b="1" i="1" dirty="0" err="1"/>
              <a:t>rikskod</a:t>
            </a:r>
            <a:r>
              <a:rPr lang="sv-SE" dirty="0"/>
              <a:t>. </a:t>
            </a:r>
          </a:p>
          <a:p>
            <a:r>
              <a:rPr lang="sv-SE" dirty="0"/>
              <a:t>Anmälan skall enligt lag göras inom 24 timmar…. </a:t>
            </a:r>
          </a:p>
          <a:p>
            <a:r>
              <a:rPr lang="sv-SE" dirty="0"/>
              <a:t>Kan göras av annan men behandlande/provtagande läkare är ansvarig för </a:t>
            </a:r>
            <a:r>
              <a:rPr lang="sv-SE" b="1" u="sng" dirty="0"/>
              <a:t>att</a:t>
            </a:r>
            <a:r>
              <a:rPr lang="sv-SE" dirty="0"/>
              <a:t> det görs. </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30</a:t>
            </a:fld>
            <a:endParaRPr lang="sv-SE" dirty="0"/>
          </a:p>
        </p:txBody>
      </p:sp>
    </p:spTree>
    <p:extLst>
      <p:ext uri="{BB962C8B-B14F-4D97-AF65-F5344CB8AC3E}">
        <p14:creationId xmlns:p14="http://schemas.microsoft.com/office/powerpoint/2010/main" val="30430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hittar man </a:t>
            </a:r>
            <a:r>
              <a:rPr lang="sv-SE" dirty="0" err="1" smtClean="0"/>
              <a:t>SmiNet</a:t>
            </a:r>
            <a:r>
              <a:rPr lang="sv-SE" dirty="0" smtClean="0"/>
              <a:t>?</a:t>
            </a:r>
            <a:endParaRPr lang="sv-SE" dirty="0"/>
          </a:p>
        </p:txBody>
      </p:sp>
      <p:pic>
        <p:nvPicPr>
          <p:cNvPr id="5" name="Platshållare för innehåll 4"/>
          <p:cNvPicPr>
            <a:picLocks noGrp="1" noChangeAspect="1"/>
          </p:cNvPicPr>
          <p:nvPr>
            <p:ph sz="half" idx="1"/>
          </p:nvPr>
        </p:nvPicPr>
        <p:blipFill>
          <a:blip r:embed="rId3"/>
          <a:stretch>
            <a:fillRect/>
          </a:stretch>
        </p:blipFill>
        <p:spPr>
          <a:xfrm>
            <a:off x="957478" y="1475715"/>
            <a:ext cx="4203169" cy="4701248"/>
          </a:xfrm>
          <a:prstGeom prst="rect">
            <a:avLst/>
          </a:prstGeom>
        </p:spPr>
      </p:pic>
      <p:sp>
        <p:nvSpPr>
          <p:cNvPr id="6" name="Platshållare för innehåll 5"/>
          <p:cNvSpPr>
            <a:spLocks noGrp="1"/>
          </p:cNvSpPr>
          <p:nvPr>
            <p:ph sz="half" idx="2"/>
          </p:nvPr>
        </p:nvSpPr>
        <p:spPr>
          <a:xfrm>
            <a:off x="8437830" y="1825625"/>
            <a:ext cx="3343622" cy="4351338"/>
          </a:xfrm>
        </p:spPr>
        <p:txBody>
          <a:bodyPr/>
          <a:lstStyle/>
          <a:p>
            <a:pPr marL="0" indent="0">
              <a:buNone/>
            </a:pPr>
            <a:r>
              <a:rPr lang="sv-SE" dirty="0" smtClean="0"/>
              <a:t>www.regiondalarna.se/smittskydd</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31</a:t>
            </a:fld>
            <a:endParaRPr lang="sv-SE" dirty="0"/>
          </a:p>
        </p:txBody>
      </p:sp>
      <p:cxnSp>
        <p:nvCxnSpPr>
          <p:cNvPr id="8" name="Rak pilkoppling 7"/>
          <p:cNvCxnSpPr/>
          <p:nvPr/>
        </p:nvCxnSpPr>
        <p:spPr>
          <a:xfrm flipH="1">
            <a:off x="4445251" y="3150606"/>
            <a:ext cx="2661719" cy="2362954"/>
          </a:xfrm>
          <a:prstGeom prst="straightConnector1">
            <a:avLst/>
          </a:prstGeom>
          <a:ln w="3492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10619402" cy="773561"/>
          </a:xfrm>
        </p:spPr>
        <p:txBody>
          <a:bodyPr/>
          <a:lstStyle/>
          <a:p>
            <a:r>
              <a:rPr lang="sv-SE" dirty="0" smtClean="0"/>
              <a:t>Klinisk anmälan</a:t>
            </a:r>
            <a:endParaRPr lang="sv-SE" dirty="0"/>
          </a:p>
        </p:txBody>
      </p:sp>
      <p:pic>
        <p:nvPicPr>
          <p:cNvPr id="5" name="Platshållare för innehåll 4"/>
          <p:cNvPicPr>
            <a:picLocks noGrp="1" noChangeAspect="1"/>
          </p:cNvPicPr>
          <p:nvPr>
            <p:ph idx="1"/>
          </p:nvPr>
        </p:nvPicPr>
        <p:blipFill rotWithShape="1">
          <a:blip r:embed="rId3"/>
          <a:srcRect l="10108" r="7039" b="4570"/>
          <a:stretch/>
        </p:blipFill>
        <p:spPr>
          <a:xfrm>
            <a:off x="1848628" y="948906"/>
            <a:ext cx="7088340" cy="5339751"/>
          </a:xfrm>
          <a:prstGeom prst="rect">
            <a:avLst/>
          </a:prstGeom>
        </p:spPr>
      </p:pic>
      <p:sp>
        <p:nvSpPr>
          <p:cNvPr id="4" name="Platshållare för bildnummer 3"/>
          <p:cNvSpPr>
            <a:spLocks noGrp="1"/>
          </p:cNvSpPr>
          <p:nvPr>
            <p:ph type="sldNum" sz="quarter" idx="12"/>
          </p:nvPr>
        </p:nvSpPr>
        <p:spPr/>
        <p:txBody>
          <a:bodyPr/>
          <a:lstStyle/>
          <a:p>
            <a:fld id="{130DDE8C-17E0-4539-9C15-C1E9D231907F}" type="slidenum">
              <a:rPr lang="sv-SE" smtClean="0"/>
              <a:pPr/>
              <a:t>32</a:t>
            </a:fld>
            <a:endParaRPr lang="sv-SE" dirty="0"/>
          </a:p>
        </p:txBody>
      </p:sp>
      <p:cxnSp>
        <p:nvCxnSpPr>
          <p:cNvPr id="7" name="Rak pilkoppling 6"/>
          <p:cNvCxnSpPr/>
          <p:nvPr/>
        </p:nvCxnSpPr>
        <p:spPr>
          <a:xfrm flipH="1">
            <a:off x="4433977" y="1397479"/>
            <a:ext cx="3001993" cy="222130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33</a:t>
            </a:fld>
            <a:endParaRPr lang="sv-SE" dirty="0"/>
          </a:p>
        </p:txBody>
      </p:sp>
      <p:pic>
        <p:nvPicPr>
          <p:cNvPr id="3" name="Bildobjekt 2"/>
          <p:cNvPicPr>
            <a:picLocks noChangeAspect="1"/>
          </p:cNvPicPr>
          <p:nvPr/>
        </p:nvPicPr>
        <p:blipFill>
          <a:blip r:embed="rId3"/>
          <a:stretch>
            <a:fillRect/>
          </a:stretch>
        </p:blipFill>
        <p:spPr>
          <a:xfrm>
            <a:off x="0" y="1054924"/>
            <a:ext cx="13519186" cy="4165899"/>
          </a:xfrm>
          <a:prstGeom prst="rect">
            <a:avLst/>
          </a:prstGeom>
        </p:spPr>
      </p:pic>
    </p:spTree>
    <p:extLst>
      <p:ext uri="{BB962C8B-B14F-4D97-AF65-F5344CB8AC3E}">
        <p14:creationId xmlns:p14="http://schemas.microsoft.com/office/powerpoint/2010/main" val="1046677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34</a:t>
            </a:fld>
            <a:endParaRPr lang="sv-SE" dirty="0"/>
          </a:p>
        </p:txBody>
      </p:sp>
      <p:pic>
        <p:nvPicPr>
          <p:cNvPr id="3" name="Bildobjekt 2"/>
          <p:cNvPicPr>
            <a:picLocks noChangeAspect="1"/>
          </p:cNvPicPr>
          <p:nvPr/>
        </p:nvPicPr>
        <p:blipFill rotWithShape="1">
          <a:blip r:embed="rId2"/>
          <a:srcRect t="3199" b="2994"/>
          <a:stretch/>
        </p:blipFill>
        <p:spPr>
          <a:xfrm>
            <a:off x="1663343" y="66905"/>
            <a:ext cx="8549169" cy="6289445"/>
          </a:xfrm>
          <a:prstGeom prst="rect">
            <a:avLst/>
          </a:prstGeom>
        </p:spPr>
      </p:pic>
    </p:spTree>
    <p:extLst>
      <p:ext uri="{BB962C8B-B14F-4D97-AF65-F5344CB8AC3E}">
        <p14:creationId xmlns:p14="http://schemas.microsoft.com/office/powerpoint/2010/main" val="486360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35</a:t>
            </a:fld>
            <a:endParaRPr lang="sv-SE" dirty="0"/>
          </a:p>
        </p:txBody>
      </p:sp>
      <p:pic>
        <p:nvPicPr>
          <p:cNvPr id="3" name="Bildobjekt 2"/>
          <p:cNvPicPr>
            <a:picLocks noChangeAspect="1"/>
          </p:cNvPicPr>
          <p:nvPr/>
        </p:nvPicPr>
        <p:blipFill rotWithShape="1">
          <a:blip r:embed="rId2"/>
          <a:srcRect t="5336"/>
          <a:stretch/>
        </p:blipFill>
        <p:spPr>
          <a:xfrm>
            <a:off x="3287515" y="0"/>
            <a:ext cx="5003729" cy="6068070"/>
          </a:xfrm>
          <a:prstGeom prst="rect">
            <a:avLst/>
          </a:prstGeom>
        </p:spPr>
      </p:pic>
    </p:spTree>
    <p:extLst>
      <p:ext uri="{BB962C8B-B14F-4D97-AF65-F5344CB8AC3E}">
        <p14:creationId xmlns:p14="http://schemas.microsoft.com/office/powerpoint/2010/main" val="348251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 skillnad</a:t>
            </a:r>
            <a:endParaRPr lang="sv-SE" dirty="0"/>
          </a:p>
        </p:txBody>
      </p:sp>
      <p:pic>
        <p:nvPicPr>
          <p:cNvPr id="5" name="Platshållare för innehåll 4"/>
          <p:cNvPicPr>
            <a:picLocks noGrp="1" noChangeAspect="1"/>
          </p:cNvPicPr>
          <p:nvPr>
            <p:ph idx="1"/>
          </p:nvPr>
        </p:nvPicPr>
        <p:blipFill>
          <a:blip r:embed="rId3"/>
          <a:stretch>
            <a:fillRect/>
          </a:stretch>
        </p:blipFill>
        <p:spPr>
          <a:xfrm>
            <a:off x="1676400" y="1304812"/>
            <a:ext cx="7985575" cy="4872151"/>
          </a:xfrm>
          <a:prstGeom prst="rect">
            <a:avLst/>
          </a:prstGeom>
        </p:spPr>
      </p:pic>
      <p:sp>
        <p:nvSpPr>
          <p:cNvPr id="4" name="Platshållare för bildnummer 3"/>
          <p:cNvSpPr>
            <a:spLocks noGrp="1"/>
          </p:cNvSpPr>
          <p:nvPr>
            <p:ph type="sldNum" sz="quarter" idx="12"/>
          </p:nvPr>
        </p:nvSpPr>
        <p:spPr/>
        <p:txBody>
          <a:bodyPr/>
          <a:lstStyle/>
          <a:p>
            <a:fld id="{130DDE8C-17E0-4539-9C15-C1E9D231907F}" type="slidenum">
              <a:rPr lang="sv-SE" smtClean="0"/>
              <a:pPr/>
              <a:t>36</a:t>
            </a:fld>
            <a:endParaRPr lang="sv-SE" dirty="0"/>
          </a:p>
        </p:txBody>
      </p:sp>
      <p:cxnSp>
        <p:nvCxnSpPr>
          <p:cNvPr id="7" name="Rak pilkoppling 6"/>
          <p:cNvCxnSpPr/>
          <p:nvPr/>
        </p:nvCxnSpPr>
        <p:spPr>
          <a:xfrm flipH="1">
            <a:off x="5608320" y="777240"/>
            <a:ext cx="3703320" cy="2042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37</a:t>
            </a:fld>
            <a:endParaRPr lang="sv-SE" dirty="0"/>
          </a:p>
        </p:txBody>
      </p:sp>
      <p:pic>
        <p:nvPicPr>
          <p:cNvPr id="3" name="Bildobjekt 2"/>
          <p:cNvPicPr>
            <a:picLocks noChangeAspect="1"/>
          </p:cNvPicPr>
          <p:nvPr/>
        </p:nvPicPr>
        <p:blipFill>
          <a:blip r:embed="rId2"/>
          <a:stretch>
            <a:fillRect/>
          </a:stretch>
        </p:blipFill>
        <p:spPr>
          <a:xfrm>
            <a:off x="198120" y="679708"/>
            <a:ext cx="8671560" cy="5676642"/>
          </a:xfrm>
          <a:prstGeom prst="rect">
            <a:avLst/>
          </a:prstGeom>
        </p:spPr>
      </p:pic>
      <p:cxnSp>
        <p:nvCxnSpPr>
          <p:cNvPr id="5" name="Rak pilkoppling 4"/>
          <p:cNvCxnSpPr/>
          <p:nvPr/>
        </p:nvCxnSpPr>
        <p:spPr>
          <a:xfrm flipH="1">
            <a:off x="4785360" y="457200"/>
            <a:ext cx="3703320" cy="86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297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Den mest efterfrågade paragrafen</a:t>
            </a:r>
            <a:endParaRPr lang="sv-SE" dirty="0"/>
          </a:p>
        </p:txBody>
      </p:sp>
      <p:sp>
        <p:nvSpPr>
          <p:cNvPr id="3" name="Platshållare för innehåll 2"/>
          <p:cNvSpPr>
            <a:spLocks noGrp="1"/>
          </p:cNvSpPr>
          <p:nvPr>
            <p:ph idx="1"/>
          </p:nvPr>
        </p:nvSpPr>
        <p:spPr/>
        <p:txBody>
          <a:bodyPr/>
          <a:lstStyle/>
          <a:p>
            <a:pPr marL="0" indent="0" algn="ctr">
              <a:buNone/>
            </a:pPr>
            <a:r>
              <a:rPr lang="sv-SE" altLang="sv-SE" dirty="0" smtClean="0">
                <a:latin typeface="Arial Black" panose="020B0A04020102020204" pitchFamily="34" charset="0"/>
              </a:rPr>
              <a:t>Anmälan enligt 3 kap 6 §</a:t>
            </a:r>
          </a:p>
          <a:p>
            <a:pPr marL="0" indent="0">
              <a:buNone/>
            </a:pPr>
            <a:endParaRPr lang="sv-SE" altLang="sv-SE" dirty="0"/>
          </a:p>
          <a:p>
            <a:pPr marL="0" indent="0">
              <a:buNone/>
            </a:pPr>
            <a:r>
              <a:rPr lang="sv-SE" altLang="sv-SE" dirty="0" smtClean="0"/>
              <a:t>Om </a:t>
            </a:r>
            <a:r>
              <a:rPr lang="sv-SE" altLang="sv-SE" dirty="0"/>
              <a:t>en person som har underrättats av smittspåraren om misstanke om att han eller hon kan vara smittad av en allmänfarlig sjukdom inte, utan dröjsmål, låter sig undersökas av läkare, ska den som ansvarar för smittspårningen anmäla detta till smittskyddsläkaren. Anmälan bör ske senast en månad efter det att smittspårningen påbörjats. </a:t>
            </a:r>
          </a:p>
          <a:p>
            <a:pPr marL="0" indent="0">
              <a:buNone/>
            </a:pPr>
            <a:endParaRPr lang="sv-SE" alt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38</a:t>
            </a:fld>
            <a:endParaRPr lang="sv-SE" dirty="0"/>
          </a:p>
        </p:txBody>
      </p:sp>
      <p:pic>
        <p:nvPicPr>
          <p:cNvPr id="7" name="Bildobjekt 6"/>
          <p:cNvPicPr>
            <a:picLocks noChangeAspect="1"/>
          </p:cNvPicPr>
          <p:nvPr/>
        </p:nvPicPr>
        <p:blipFill>
          <a:blip r:embed="rId3"/>
          <a:stretch>
            <a:fillRect/>
          </a:stretch>
        </p:blipFill>
        <p:spPr>
          <a:xfrm>
            <a:off x="907362" y="1255556"/>
            <a:ext cx="1361386" cy="1361386"/>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201" y="4550404"/>
            <a:ext cx="1716252" cy="1716252"/>
          </a:xfrm>
          <a:prstGeom prst="rect">
            <a:avLst/>
          </a:prstGeom>
        </p:spPr>
      </p:pic>
    </p:spTree>
    <p:extLst>
      <p:ext uri="{BB962C8B-B14F-4D97-AF65-F5344CB8AC3E}">
        <p14:creationId xmlns:p14="http://schemas.microsoft.com/office/powerpoint/2010/main" val="1655411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näst populäraste paragrafen</a:t>
            </a:r>
            <a:endParaRPr lang="sv-SE" dirty="0"/>
          </a:p>
        </p:txBody>
      </p:sp>
      <p:sp>
        <p:nvSpPr>
          <p:cNvPr id="3" name="Platshållare för innehåll 2"/>
          <p:cNvSpPr>
            <a:spLocks noGrp="1"/>
          </p:cNvSpPr>
          <p:nvPr>
            <p:ph idx="1"/>
          </p:nvPr>
        </p:nvSpPr>
        <p:spPr/>
        <p:txBody>
          <a:bodyPr/>
          <a:lstStyle/>
          <a:p>
            <a:pPr marL="0" lvl="0" indent="0" algn="ctr">
              <a:lnSpc>
                <a:spcPct val="80000"/>
              </a:lnSpc>
              <a:spcBef>
                <a:spcPct val="20000"/>
              </a:spcBef>
              <a:buNone/>
            </a:pPr>
            <a:r>
              <a:rPr lang="sv-SE" altLang="sv-SE" b="1" dirty="0">
                <a:solidFill>
                  <a:srgbClr val="000000"/>
                </a:solidFill>
                <a:latin typeface="Arial Black" panose="020B0A04020102020204" pitchFamily="34" charset="0"/>
              </a:rPr>
              <a:t>Anmälan enligt 3 kap 5 </a:t>
            </a:r>
            <a:r>
              <a:rPr lang="sv-SE" altLang="sv-SE" b="1" dirty="0" smtClean="0">
                <a:solidFill>
                  <a:srgbClr val="000000"/>
                </a:solidFill>
                <a:latin typeface="Arial Black" panose="020B0A04020102020204" pitchFamily="34" charset="0"/>
              </a:rPr>
              <a:t>§</a:t>
            </a:r>
            <a:r>
              <a:rPr lang="sv-SE" altLang="sv-SE" b="1" dirty="0">
                <a:solidFill>
                  <a:srgbClr val="000000"/>
                </a:solidFill>
                <a:latin typeface="Verdana"/>
              </a:rPr>
              <a:t/>
            </a:r>
            <a:br>
              <a:rPr lang="sv-SE" altLang="sv-SE" b="1" dirty="0">
                <a:solidFill>
                  <a:srgbClr val="000000"/>
                </a:solidFill>
                <a:latin typeface="Verdana"/>
              </a:rPr>
            </a:br>
            <a:endParaRPr lang="sv-SE" altLang="sv-SE" sz="2400" b="1" dirty="0">
              <a:solidFill>
                <a:srgbClr val="000000"/>
              </a:solidFill>
              <a:latin typeface="Verdana"/>
            </a:endParaRPr>
          </a:p>
          <a:p>
            <a:pPr marL="342900" lvl="0" indent="-342900">
              <a:lnSpc>
                <a:spcPct val="80000"/>
              </a:lnSpc>
              <a:spcBef>
                <a:spcPct val="20000"/>
              </a:spcBef>
              <a:buFontTx/>
              <a:buChar char="•"/>
            </a:pPr>
            <a:r>
              <a:rPr lang="sv-SE" altLang="sv-SE" dirty="0">
                <a:solidFill>
                  <a:srgbClr val="000000"/>
                </a:solidFill>
                <a:latin typeface="Verdana"/>
              </a:rPr>
              <a:t>kan inte skicka brev, saknar adress till personen</a:t>
            </a:r>
          </a:p>
          <a:p>
            <a:pPr marL="342900" lvl="0" indent="-342900">
              <a:lnSpc>
                <a:spcPct val="80000"/>
              </a:lnSpc>
              <a:spcBef>
                <a:spcPct val="20000"/>
              </a:spcBef>
              <a:buFontTx/>
              <a:buChar char="•"/>
            </a:pPr>
            <a:r>
              <a:rPr lang="sv-SE" altLang="sv-SE" dirty="0">
                <a:solidFill>
                  <a:srgbClr val="000000"/>
                </a:solidFill>
                <a:latin typeface="Verdana"/>
              </a:rPr>
              <a:t>kan inte identifiera personen</a:t>
            </a:r>
          </a:p>
          <a:p>
            <a:pPr marL="342900" lvl="0" indent="-342900">
              <a:lnSpc>
                <a:spcPct val="80000"/>
              </a:lnSpc>
              <a:spcBef>
                <a:spcPct val="20000"/>
              </a:spcBef>
              <a:buFontTx/>
              <a:buChar char="•"/>
            </a:pPr>
            <a:r>
              <a:rPr lang="sv-SE" altLang="sv-SE" dirty="0">
                <a:solidFill>
                  <a:srgbClr val="000000"/>
                </a:solidFill>
                <a:latin typeface="Verdana"/>
              </a:rPr>
              <a:t>har ringt till personen, som inte svarar </a:t>
            </a:r>
          </a:p>
          <a:p>
            <a:pPr marL="342900" lvl="0" indent="-342900">
              <a:lnSpc>
                <a:spcPct val="80000"/>
              </a:lnSpc>
              <a:spcBef>
                <a:spcPct val="20000"/>
              </a:spcBef>
              <a:buFontTx/>
              <a:buChar char="•"/>
            </a:pPr>
            <a:r>
              <a:rPr lang="sv-SE" altLang="sv-SE" dirty="0">
                <a:solidFill>
                  <a:srgbClr val="000000"/>
                </a:solidFill>
                <a:latin typeface="Verdana"/>
              </a:rPr>
              <a:t>personen är hotfull mot personalen, vägrar samarbeta</a:t>
            </a:r>
          </a:p>
          <a:p>
            <a:pPr marL="342900" lvl="0" indent="-342900">
              <a:lnSpc>
                <a:spcPct val="80000"/>
              </a:lnSpc>
              <a:spcBef>
                <a:spcPct val="20000"/>
              </a:spcBef>
              <a:buFontTx/>
              <a:buChar char="•"/>
            </a:pPr>
            <a:r>
              <a:rPr lang="sv-SE" altLang="sv-SE" dirty="0">
                <a:solidFill>
                  <a:srgbClr val="000000"/>
                </a:solidFill>
                <a:latin typeface="Verdana"/>
              </a:rPr>
              <a:t>personen befinner sig utomlands</a:t>
            </a:r>
          </a:p>
          <a:p>
            <a:pPr marL="342900" lvl="0" indent="-342900">
              <a:lnSpc>
                <a:spcPct val="80000"/>
              </a:lnSpc>
              <a:spcBef>
                <a:spcPct val="20000"/>
              </a:spcBef>
              <a:buFontTx/>
              <a:buChar char="•"/>
            </a:pPr>
            <a:r>
              <a:rPr lang="sv-SE" altLang="sv-SE" dirty="0">
                <a:solidFill>
                  <a:srgbClr val="000000"/>
                </a:solidFill>
                <a:latin typeface="Verdana"/>
              </a:rPr>
              <a:t>personen befinner sig på häktet/anstalt/behandlingshem</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39</a:t>
            </a:fld>
            <a:endParaRPr lang="sv-SE" dirty="0"/>
          </a:p>
        </p:txBody>
      </p:sp>
      <p:pic>
        <p:nvPicPr>
          <p:cNvPr id="7" name="Bildobjekt 6"/>
          <p:cNvPicPr>
            <a:picLocks noChangeAspect="1"/>
          </p:cNvPicPr>
          <p:nvPr/>
        </p:nvPicPr>
        <p:blipFill>
          <a:blip r:embed="rId3"/>
          <a:stretch>
            <a:fillRect/>
          </a:stretch>
        </p:blipFill>
        <p:spPr>
          <a:xfrm>
            <a:off x="9914553" y="1382743"/>
            <a:ext cx="1866900" cy="1866900"/>
          </a:xfrm>
          <a:prstGeom prst="rect">
            <a:avLst/>
          </a:prstGeom>
        </p:spPr>
      </p:pic>
    </p:spTree>
    <p:extLst>
      <p:ext uri="{BB962C8B-B14F-4D97-AF65-F5344CB8AC3E}">
        <p14:creationId xmlns:p14="http://schemas.microsoft.com/office/powerpoint/2010/main" val="122511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Kostnadsfrihet</a:t>
            </a:r>
            <a:endParaRPr lang="sv-SE" dirty="0"/>
          </a:p>
        </p:txBody>
      </p:sp>
      <p:sp>
        <p:nvSpPr>
          <p:cNvPr id="3" name="Platshållare för innehåll 2"/>
          <p:cNvSpPr>
            <a:spLocks noGrp="1"/>
          </p:cNvSpPr>
          <p:nvPr>
            <p:ph idx="1"/>
          </p:nvPr>
        </p:nvSpPr>
        <p:spPr/>
        <p:txBody>
          <a:bodyPr/>
          <a:lstStyle/>
          <a:p>
            <a:r>
              <a:rPr lang="sv-SE" dirty="0"/>
              <a:t>All behandling, vård och provtagning av diagnos som omfattas av SmL allmänfarliga sjukdomar, skall vara gratis för patienten.</a:t>
            </a:r>
          </a:p>
          <a:p>
            <a:r>
              <a:rPr lang="sv-SE" dirty="0"/>
              <a:t>Smittskyddsenheten i Dalarna har ingen egen budget för prover som tas av allmänfarliga sjukdomar. </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a:t>
            </a:fld>
            <a:endParaRPr lang="sv-SE" dirty="0"/>
          </a:p>
        </p:txBody>
      </p:sp>
      <p:pic>
        <p:nvPicPr>
          <p:cNvPr id="7" name="Bildobjekt 6"/>
          <p:cNvPicPr>
            <a:picLocks noChangeAspect="1"/>
          </p:cNvPicPr>
          <p:nvPr/>
        </p:nvPicPr>
        <p:blipFill>
          <a:blip r:embed="rId3">
            <a:extLst>
              <a:ext uri="{BEBA8EAE-BF5A-486C-A8C5-ECC9F3942E4B}">
                <a14:imgProps xmlns:a14="http://schemas.microsoft.com/office/drawing/2010/main">
                  <a14:imgLayer r:embed="rId4">
                    <a14:imgEffect>
                      <a14:backgroundRemoval t="3915" b="100000" l="0" r="100000"/>
                    </a14:imgEffect>
                  </a14:imgLayer>
                </a14:imgProps>
              </a:ext>
            </a:extLst>
          </a:blip>
          <a:stretch>
            <a:fillRect/>
          </a:stretch>
        </p:blipFill>
        <p:spPr>
          <a:xfrm>
            <a:off x="4452569" y="3830128"/>
            <a:ext cx="2656944" cy="1990936"/>
          </a:xfrm>
          <a:prstGeom prst="rect">
            <a:avLst/>
          </a:prstGeom>
        </p:spPr>
      </p:pic>
    </p:spTree>
    <p:extLst>
      <p:ext uri="{BB962C8B-B14F-4D97-AF65-F5344CB8AC3E}">
        <p14:creationId xmlns:p14="http://schemas.microsoft.com/office/powerpoint/2010/main" val="18377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9821"/>
            <a:ext cx="10619402" cy="1210581"/>
          </a:xfrm>
        </p:spPr>
        <p:txBody>
          <a:bodyPr/>
          <a:lstStyle/>
          <a:p>
            <a:pPr algn="ctr"/>
            <a:r>
              <a:rPr lang="sv-SE" dirty="0" smtClean="0"/>
              <a:t>Vad kan man anmäla?</a:t>
            </a:r>
            <a:endParaRPr lang="sv-SE" dirty="0"/>
          </a:p>
        </p:txBody>
      </p:sp>
      <p:sp>
        <p:nvSpPr>
          <p:cNvPr id="3" name="Platshållare för innehåll 2"/>
          <p:cNvSpPr>
            <a:spLocks noGrp="1"/>
          </p:cNvSpPr>
          <p:nvPr>
            <p:ph idx="1"/>
          </p:nvPr>
        </p:nvSpPr>
        <p:spPr>
          <a:xfrm>
            <a:off x="410547" y="1230402"/>
            <a:ext cx="11370906" cy="5015123"/>
          </a:xfrm>
        </p:spPr>
        <p:txBody>
          <a:bodyPr/>
          <a:lstStyle/>
          <a:p>
            <a:r>
              <a:rPr lang="sv-SE" dirty="0" smtClean="0"/>
              <a:t>Person som i egenskap av uppgiven kontakt vid smittspårning har kallats till undersökning men inte inställt sig (3 kap 6 §)</a:t>
            </a:r>
          </a:p>
          <a:p>
            <a:r>
              <a:rPr lang="sv-SE" dirty="0" smtClean="0"/>
              <a:t>Person som efter smittspårning inte kunnat identifieras eller kontaktas (3 kap 5 §)</a:t>
            </a:r>
          </a:p>
          <a:p>
            <a:r>
              <a:rPr lang="sv-SE" dirty="0" smtClean="0"/>
              <a:t>Patient följer inte givna förhållningsregler (4 kap 4 §)</a:t>
            </a:r>
          </a:p>
          <a:p>
            <a:r>
              <a:rPr lang="sv-SE" dirty="0" smtClean="0"/>
              <a:t>Patienten följer inte erbjuden medicinsk behandling och detta medför smittrisk för andra (4 kap 7 §)</a:t>
            </a:r>
          </a:p>
          <a:p>
            <a:r>
              <a:rPr lang="sv-SE" dirty="0" smtClean="0"/>
              <a:t>Person som av läkare misstänks bära på en allmänfarlig sjukdom, samtycker inte till undersökning eller provtagning (3 kap 1 §)</a:t>
            </a:r>
          </a:p>
          <a:p>
            <a:r>
              <a:rPr lang="sv-SE" dirty="0" smtClean="0"/>
              <a:t>Patient med allmänfarlig sjukdom har inte informerat närstående, som löper påtaglig risk att smittas (4 kap 8 §)</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40</a:t>
            </a:fld>
            <a:endParaRPr lang="sv-SE" dirty="0"/>
          </a:p>
        </p:txBody>
      </p:sp>
    </p:spTree>
    <p:extLst>
      <p:ext uri="{BB962C8B-B14F-4D97-AF65-F5344CB8AC3E}">
        <p14:creationId xmlns:p14="http://schemas.microsoft.com/office/powerpoint/2010/main" val="32735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Vad man </a:t>
            </a:r>
            <a:r>
              <a:rPr lang="sv-SE" i="1" dirty="0" smtClean="0"/>
              <a:t>inte</a:t>
            </a:r>
            <a:r>
              <a:rPr lang="sv-SE" dirty="0" smtClean="0"/>
              <a:t> kan anmäla</a:t>
            </a:r>
            <a:endParaRPr lang="sv-SE" dirty="0"/>
          </a:p>
        </p:txBody>
      </p:sp>
      <p:sp>
        <p:nvSpPr>
          <p:cNvPr id="3" name="Platshållare för innehåll 2"/>
          <p:cNvSpPr>
            <a:spLocks noGrp="1"/>
          </p:cNvSpPr>
          <p:nvPr>
            <p:ph idx="1"/>
          </p:nvPr>
        </p:nvSpPr>
        <p:spPr/>
        <p:txBody>
          <a:bodyPr/>
          <a:lstStyle/>
          <a:p>
            <a:r>
              <a:rPr lang="sv-SE" dirty="0" smtClean="0"/>
              <a:t>Person som man tycker har många partners, smittas ofta av STI eller som anses ha ett ”vidlyftigt” sexliv</a:t>
            </a:r>
          </a:p>
          <a:p>
            <a:r>
              <a:rPr lang="sv-SE" dirty="0" smtClean="0"/>
              <a:t>Rykte om att en person bär på en allmänfarlig STI.</a:t>
            </a:r>
          </a:p>
          <a:p>
            <a:r>
              <a:rPr lang="sv-SE" dirty="0" smtClean="0"/>
              <a:t>Person som har klamydia men som lever i celibat.</a:t>
            </a:r>
          </a:p>
          <a:p>
            <a:r>
              <a:rPr lang="sv-SE" dirty="0" smtClean="0"/>
              <a:t>Utlandskontakter  - boendes i annat land</a:t>
            </a:r>
          </a:p>
          <a:p>
            <a:r>
              <a:rPr lang="sv-SE" dirty="0" err="1" smtClean="0"/>
              <a:t>Toppluvefall</a:t>
            </a:r>
            <a:r>
              <a:rPr lang="sv-SE" dirty="0" smtClean="0"/>
              <a:t>..</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41</a:t>
            </a:fld>
            <a:endParaRPr lang="sv-SE" dirty="0"/>
          </a:p>
        </p:txBody>
      </p:sp>
      <p:pic>
        <p:nvPicPr>
          <p:cNvPr id="8" name="Bildobjekt 7"/>
          <p:cNvPicPr>
            <a:picLocks noChangeAspect="1"/>
          </p:cNvPicPr>
          <p:nvPr/>
        </p:nvPicPr>
        <p:blipFill>
          <a:blip r:embed="rId3"/>
          <a:stretch>
            <a:fillRect/>
          </a:stretch>
        </p:blipFill>
        <p:spPr>
          <a:xfrm>
            <a:off x="8939701" y="3445814"/>
            <a:ext cx="2731148" cy="2731148"/>
          </a:xfrm>
          <a:prstGeom prst="rect">
            <a:avLst/>
          </a:prstGeom>
        </p:spPr>
      </p:pic>
    </p:spTree>
    <p:extLst>
      <p:ext uri="{BB962C8B-B14F-4D97-AF65-F5344CB8AC3E}">
        <p14:creationId xmlns:p14="http://schemas.microsoft.com/office/powerpoint/2010/main" val="15845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Vad GÖR Smittskyddsläkaren då?</a:t>
            </a:r>
            <a:endParaRPr lang="sv-SE" dirty="0"/>
          </a:p>
        </p:txBody>
      </p:sp>
      <p:sp>
        <p:nvSpPr>
          <p:cNvPr id="3" name="Platshållare för innehåll 2"/>
          <p:cNvSpPr>
            <a:spLocks noGrp="1"/>
          </p:cNvSpPr>
          <p:nvPr>
            <p:ph idx="1"/>
          </p:nvPr>
        </p:nvSpPr>
        <p:spPr>
          <a:xfrm>
            <a:off x="410547" y="1269243"/>
            <a:ext cx="11370906" cy="4907720"/>
          </a:xfrm>
        </p:spPr>
        <p:txBody>
          <a:bodyPr/>
          <a:lstStyle/>
          <a:p>
            <a:r>
              <a:rPr lang="sv-SE" dirty="0" smtClean="0"/>
              <a:t>Paragraf 3:6. Skickar ett brev med deadline (datum). </a:t>
            </a:r>
            <a:br>
              <a:rPr lang="sv-SE" dirty="0" smtClean="0"/>
            </a:br>
            <a:endParaRPr lang="sv-SE" dirty="0" smtClean="0"/>
          </a:p>
          <a:p>
            <a:r>
              <a:rPr lang="sv-SE" dirty="0" smtClean="0"/>
              <a:t>Om ej provtagning, skickas ett påminnelsebrev med upplysning om att ärendet kan skickas till Förvaltningsrätt med ansökan om tvångsprovtagning. Skickas rekommenderat med mottagningsbevis.</a:t>
            </a:r>
            <a:br>
              <a:rPr lang="sv-SE" dirty="0" smtClean="0"/>
            </a:br>
            <a:endParaRPr lang="sv-SE" dirty="0" smtClean="0"/>
          </a:p>
          <a:p>
            <a:r>
              <a:rPr lang="sv-SE" dirty="0" smtClean="0"/>
              <a:t>Om ej provtagning efter påminnelsebrev, avskrivs ärendet efter 6 månader.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42</a:t>
            </a:fld>
            <a:endParaRPr lang="sv-SE" dirty="0"/>
          </a:p>
        </p:txBody>
      </p:sp>
      <p:pic>
        <p:nvPicPr>
          <p:cNvPr id="7" name="Bildobjekt 6"/>
          <p:cNvPicPr>
            <a:picLocks noChangeAspect="1"/>
          </p:cNvPicPr>
          <p:nvPr/>
        </p:nvPicPr>
        <p:blipFill>
          <a:blip r:embed="rId3"/>
          <a:stretch>
            <a:fillRect/>
          </a:stretch>
        </p:blipFill>
        <p:spPr>
          <a:xfrm>
            <a:off x="9647853" y="4213225"/>
            <a:ext cx="2133600" cy="2143125"/>
          </a:xfrm>
          <a:prstGeom prst="rect">
            <a:avLst/>
          </a:prstGeom>
        </p:spPr>
      </p:pic>
    </p:spTree>
    <p:extLst>
      <p:ext uri="{BB962C8B-B14F-4D97-AF65-F5344CB8AC3E}">
        <p14:creationId xmlns:p14="http://schemas.microsoft.com/office/powerpoint/2010/main" val="110010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10619402" cy="835877"/>
          </a:xfrm>
        </p:spPr>
        <p:txBody>
          <a:bodyPr/>
          <a:lstStyle/>
          <a:p>
            <a:pPr algn="ctr"/>
            <a:r>
              <a:rPr lang="sv-SE" dirty="0" smtClean="0"/>
              <a:t>Men plötsligt händer det…</a:t>
            </a:r>
            <a:endParaRPr lang="sv-SE" dirty="0"/>
          </a:p>
        </p:txBody>
      </p:sp>
      <p:sp>
        <p:nvSpPr>
          <p:cNvPr id="3" name="Platshållare för innehåll 2"/>
          <p:cNvSpPr>
            <a:spLocks noGrp="1"/>
          </p:cNvSpPr>
          <p:nvPr>
            <p:ph idx="1"/>
          </p:nvPr>
        </p:nvSpPr>
        <p:spPr>
          <a:xfrm>
            <a:off x="410547" y="1310185"/>
            <a:ext cx="11370906" cy="4866777"/>
          </a:xfrm>
        </p:spPr>
        <p:txBody>
          <a:bodyPr/>
          <a:lstStyle/>
          <a:p>
            <a:r>
              <a:rPr lang="sv-SE" dirty="0" smtClean="0"/>
              <a:t>Om person som anmälts enligt 3:6 har en tidigare anmälan till Smittskyddsläkaren, dvs varit aktuell förut (inom rimlig tid) så skickas ett tredje brev. Detta brev skickas med delgivning. </a:t>
            </a:r>
          </a:p>
          <a:p>
            <a:r>
              <a:rPr lang="sv-SE" dirty="0" smtClean="0"/>
              <a:t>Upplyser personen att om de inte provtar sig inom 10 dagar från de att de mottagit anmaning, kommer man att ansöka om tvångsprovtagning. </a:t>
            </a:r>
          </a:p>
          <a:p>
            <a:r>
              <a:rPr lang="sv-SE" dirty="0" smtClean="0"/>
              <a:t>Om personen ändå inte låter </a:t>
            </a:r>
            <a:r>
              <a:rPr lang="sv-SE" dirty="0" err="1" smtClean="0"/>
              <a:t>provta</a:t>
            </a:r>
            <a:r>
              <a:rPr lang="sv-SE" dirty="0" smtClean="0"/>
              <a:t> sig skickas ansökan till Förvaltningsrätt om tvångsprovtagning. FR dömer oftast till tvångsprovtagning. Kopia på dom skickas till den sökte. </a:t>
            </a:r>
          </a:p>
          <a:p>
            <a:r>
              <a:rPr lang="sv-SE" dirty="0" smtClean="0"/>
              <a:t>Om trots detta ej hörsammas, skickas begäran om polishandräckning för att hämta den sökte och föra denne till närmaste </a:t>
            </a:r>
            <a:r>
              <a:rPr lang="sv-SE" dirty="0" err="1" smtClean="0"/>
              <a:t>vc</a:t>
            </a:r>
            <a:r>
              <a:rPr lang="sv-SE" dirty="0" smtClean="0"/>
              <a:t> eller akut.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43</a:t>
            </a:fld>
            <a:endParaRPr lang="sv-SE" dirty="0"/>
          </a:p>
        </p:txBody>
      </p:sp>
      <p:pic>
        <p:nvPicPr>
          <p:cNvPr id="7" name="Bildobjekt 6"/>
          <p:cNvPicPr>
            <a:picLocks noChangeAspect="1"/>
          </p:cNvPicPr>
          <p:nvPr/>
        </p:nvPicPr>
        <p:blipFill rotWithShape="1">
          <a:blip r:embed="rId3">
            <a:extLst>
              <a:ext uri="{BEBA8EAE-BF5A-486C-A8C5-ECC9F3942E4B}">
                <a14:imgProps xmlns:a14="http://schemas.microsoft.com/office/drawing/2010/main">
                  <a14:imgLayer r:embed="rId4">
                    <a14:imgEffect>
                      <a14:backgroundRemoval t="2667" b="100000" l="18667" r="73778"/>
                    </a14:imgEffect>
                  </a14:imgLayer>
                </a14:imgProps>
              </a:ext>
            </a:extLst>
          </a:blip>
          <a:srcRect l="19645" r="19858"/>
          <a:stretch/>
        </p:blipFill>
        <p:spPr>
          <a:xfrm>
            <a:off x="9761584" y="2847253"/>
            <a:ext cx="1296537" cy="2143125"/>
          </a:xfrm>
          <a:prstGeom prst="rect">
            <a:avLst/>
          </a:prstGeom>
        </p:spPr>
      </p:pic>
    </p:spTree>
    <p:extLst>
      <p:ext uri="{BB962C8B-B14F-4D97-AF65-F5344CB8AC3E}">
        <p14:creationId xmlns:p14="http://schemas.microsoft.com/office/powerpoint/2010/main" val="37887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Proportionalitetsprincipen </a:t>
            </a:r>
            <a:endParaRPr lang="sv-SE" dirty="0"/>
          </a:p>
        </p:txBody>
      </p:sp>
      <p:sp>
        <p:nvSpPr>
          <p:cNvPr id="3" name="Platshållare för innehåll 2"/>
          <p:cNvSpPr>
            <a:spLocks noGrp="1"/>
          </p:cNvSpPr>
          <p:nvPr>
            <p:ph idx="1"/>
          </p:nvPr>
        </p:nvSpPr>
        <p:spPr/>
        <p:txBody>
          <a:bodyPr/>
          <a:lstStyle/>
          <a:p>
            <a:pPr marL="0" indent="0">
              <a:buNone/>
            </a:pPr>
            <a:r>
              <a:rPr lang="sv-SE" dirty="0" smtClean="0"/>
              <a:t>Innebär en princip som säger att åtgärder inte skalla gå utöver det som är </a:t>
            </a:r>
            <a:r>
              <a:rPr lang="sv-SE" u="sng" dirty="0" smtClean="0"/>
              <a:t>nödvändigt med hänsyn till ändamålet</a:t>
            </a:r>
            <a:r>
              <a:rPr lang="sv-SE" dirty="0" smtClean="0"/>
              <a:t>. Enligt denna princip vägs olika intressen mot varandra, till exempel samhällets krav på säkerhet mot individens rätt till integritet. </a:t>
            </a:r>
          </a:p>
          <a:p>
            <a:pPr marL="0" indent="0">
              <a:buNone/>
            </a:pPr>
            <a:endParaRPr lang="sv-SE" dirty="0"/>
          </a:p>
          <a:p>
            <a:pPr marL="0" indent="0">
              <a:buNone/>
            </a:pP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44</a:t>
            </a:fld>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248" y="3226805"/>
            <a:ext cx="3938612" cy="2950157"/>
          </a:xfrm>
          <a:prstGeom prst="rect">
            <a:avLst/>
          </a:prstGeom>
          <a:ln>
            <a:noFill/>
          </a:ln>
          <a:effectLst>
            <a:softEdge rad="112500"/>
          </a:effectLst>
        </p:spPr>
      </p:pic>
    </p:spTree>
    <p:extLst>
      <p:ext uri="{BB962C8B-B14F-4D97-AF65-F5344CB8AC3E}">
        <p14:creationId xmlns:p14="http://schemas.microsoft.com/office/powerpoint/2010/main" val="1725280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600" dirty="0" smtClean="0"/>
              <a:t>Webbtest – inte konkurrent utan komplement</a:t>
            </a:r>
            <a:endParaRPr lang="sv-SE" sz="3600" dirty="0"/>
          </a:p>
        </p:txBody>
      </p:sp>
      <p:sp>
        <p:nvSpPr>
          <p:cNvPr id="3" name="Platshållare för innehåll 2"/>
          <p:cNvSpPr>
            <a:spLocks noGrp="1"/>
          </p:cNvSpPr>
          <p:nvPr>
            <p:ph idx="1"/>
          </p:nvPr>
        </p:nvSpPr>
        <p:spPr>
          <a:xfrm>
            <a:off x="410547" y="1249362"/>
            <a:ext cx="11370906" cy="4938712"/>
          </a:xfrm>
        </p:spPr>
        <p:txBody>
          <a:bodyPr/>
          <a:lstStyle/>
          <a:p>
            <a:pPr marL="0" indent="0">
              <a:buNone/>
            </a:pP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45</a:t>
            </a:fld>
            <a:endParaRPr lang="sv-SE" dirty="0"/>
          </a:p>
        </p:txBody>
      </p:sp>
      <p:pic>
        <p:nvPicPr>
          <p:cNvPr id="4" name="Bildobjekt 3"/>
          <p:cNvPicPr>
            <a:picLocks noChangeAspect="1"/>
          </p:cNvPicPr>
          <p:nvPr/>
        </p:nvPicPr>
        <p:blipFill>
          <a:blip r:embed="rId3"/>
          <a:stretch>
            <a:fillRect/>
          </a:stretch>
        </p:blipFill>
        <p:spPr>
          <a:xfrm>
            <a:off x="2343326" y="1300347"/>
            <a:ext cx="5774883" cy="4887727"/>
          </a:xfrm>
          <a:prstGeom prst="rect">
            <a:avLst/>
          </a:prstGeom>
        </p:spPr>
      </p:pic>
    </p:spTree>
    <p:extLst>
      <p:ext uri="{BB962C8B-B14F-4D97-AF65-F5344CB8AC3E}">
        <p14:creationId xmlns:p14="http://schemas.microsoft.com/office/powerpoint/2010/main" val="147060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7"/>
            <a:ext cx="10619402" cy="815974"/>
          </a:xfrm>
        </p:spPr>
        <p:txBody>
          <a:bodyPr/>
          <a:lstStyle/>
          <a:p>
            <a:pPr algn="ctr"/>
            <a:r>
              <a:rPr lang="sv-SE" dirty="0" smtClean="0"/>
              <a:t>Andra aktörer</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46</a:t>
            </a:fld>
            <a:endParaRPr lang="sv-SE" dirty="0"/>
          </a:p>
        </p:txBody>
      </p:sp>
      <p:pic>
        <p:nvPicPr>
          <p:cNvPr id="4" name="Platshållare för innehåll 3"/>
          <p:cNvPicPr>
            <a:picLocks noGrp="1" noChangeAspect="1"/>
          </p:cNvPicPr>
          <p:nvPr>
            <p:ph idx="1"/>
          </p:nvPr>
        </p:nvPicPr>
        <p:blipFill>
          <a:blip r:embed="rId3"/>
          <a:stretch>
            <a:fillRect/>
          </a:stretch>
        </p:blipFill>
        <p:spPr>
          <a:xfrm>
            <a:off x="2779415" y="1133422"/>
            <a:ext cx="5832666" cy="5043541"/>
          </a:xfrm>
          <a:prstGeom prst="rect">
            <a:avLst/>
          </a:prstGeom>
        </p:spPr>
      </p:pic>
    </p:spTree>
    <p:extLst>
      <p:ext uri="{BB962C8B-B14F-4D97-AF65-F5344CB8AC3E}">
        <p14:creationId xmlns:p14="http://schemas.microsoft.com/office/powerpoint/2010/main" val="224424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47</a:t>
            </a:fld>
            <a:endParaRPr lang="sv-SE" dirty="0"/>
          </a:p>
        </p:txBody>
      </p:sp>
      <p:pic>
        <p:nvPicPr>
          <p:cNvPr id="2" name="Bildobjekt 1"/>
          <p:cNvPicPr>
            <a:picLocks noChangeAspect="1"/>
          </p:cNvPicPr>
          <p:nvPr/>
        </p:nvPicPr>
        <p:blipFill>
          <a:blip r:embed="rId3"/>
          <a:stretch>
            <a:fillRect/>
          </a:stretch>
        </p:blipFill>
        <p:spPr>
          <a:xfrm>
            <a:off x="1209439" y="235391"/>
            <a:ext cx="9122637" cy="5662046"/>
          </a:xfrm>
          <a:prstGeom prst="rect">
            <a:avLst/>
          </a:prstGeom>
        </p:spPr>
      </p:pic>
    </p:spTree>
    <p:extLst>
      <p:ext uri="{BB962C8B-B14F-4D97-AF65-F5344CB8AC3E}">
        <p14:creationId xmlns:p14="http://schemas.microsoft.com/office/powerpoint/2010/main" val="131164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å alla andra typer av test…</a:t>
            </a:r>
            <a:endParaRPr lang="sv-SE" dirty="0"/>
          </a:p>
        </p:txBody>
      </p:sp>
      <p:sp>
        <p:nvSpPr>
          <p:cNvPr id="3" name="Platshållare för innehåll 2"/>
          <p:cNvSpPr>
            <a:spLocks noGrp="1"/>
          </p:cNvSpPr>
          <p:nvPr>
            <p:ph idx="1"/>
          </p:nvPr>
        </p:nvSpPr>
        <p:spPr>
          <a:xfrm>
            <a:off x="334347" y="1816100"/>
            <a:ext cx="11370906" cy="4351337"/>
          </a:xfrm>
        </p:spPr>
        <p:txBody>
          <a:bodyPr>
            <a:normAutofit/>
          </a:bodyPr>
          <a:lstStyle/>
          <a:p>
            <a:r>
              <a:rPr lang="sv-SE" sz="2000" dirty="0" smtClean="0"/>
              <a:t>Testa dig hemma – få svar inom 10 minuter </a:t>
            </a:r>
            <a:endParaRPr lang="sv-SE" sz="2000"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48</a:t>
            </a:fld>
            <a:endParaRPr lang="sv-SE" dirty="0"/>
          </a:p>
        </p:txBody>
      </p:sp>
      <p:pic>
        <p:nvPicPr>
          <p:cNvPr id="7" name="Bildobjekt 6"/>
          <p:cNvPicPr>
            <a:picLocks noChangeAspect="1"/>
          </p:cNvPicPr>
          <p:nvPr/>
        </p:nvPicPr>
        <p:blipFill rotWithShape="1">
          <a:blip r:embed="rId3">
            <a:extLst>
              <a:ext uri="{BEBA8EAE-BF5A-486C-A8C5-ECC9F3942E4B}">
                <a14:imgProps xmlns:a14="http://schemas.microsoft.com/office/drawing/2010/main">
                  <a14:imgLayer r:embed="rId4">
                    <a14:imgEffect>
                      <a14:backgroundRemoval t="15335" b="81641" l="10000" r="90000"/>
                    </a14:imgEffect>
                  </a14:imgLayer>
                </a14:imgProps>
              </a:ext>
              <a:ext uri="{28A0092B-C50C-407E-A947-70E740481C1C}">
                <a14:useLocalDpi xmlns:a14="http://schemas.microsoft.com/office/drawing/2010/main" val="0"/>
              </a:ext>
            </a:extLst>
          </a:blip>
          <a:srcRect l="7206" t="26686" r="8764" b="25541"/>
          <a:stretch/>
        </p:blipFill>
        <p:spPr>
          <a:xfrm rot="913246">
            <a:off x="7905661" y="1665407"/>
            <a:ext cx="3343866" cy="1466986"/>
          </a:xfrm>
          <a:prstGeom prst="rect">
            <a:avLst/>
          </a:prstGeom>
        </p:spPr>
      </p:pic>
      <p:pic>
        <p:nvPicPr>
          <p:cNvPr id="8" name="Bildobjekt 7"/>
          <p:cNvPicPr>
            <a:picLocks noChangeAspect="1"/>
          </p:cNvPicPr>
          <p:nvPr/>
        </p:nvPicPr>
        <p:blipFill rotWithShape="1">
          <a:blip r:embed="rId5"/>
          <a:srcRect l="17996" t="16482" r="13397" b="14427"/>
          <a:stretch/>
        </p:blipFill>
        <p:spPr>
          <a:xfrm rot="20786835">
            <a:off x="401636" y="3306346"/>
            <a:ext cx="2562876" cy="1720661"/>
          </a:xfrm>
          <a:prstGeom prst="rect">
            <a:avLst/>
          </a:prstGeom>
        </p:spPr>
      </p:pic>
      <p:pic>
        <p:nvPicPr>
          <p:cNvPr id="9" name="Bildobjekt 8"/>
          <p:cNvPicPr>
            <a:picLocks noChangeAspect="1"/>
          </p:cNvPicPr>
          <p:nvPr/>
        </p:nvPicPr>
        <p:blipFill>
          <a:blip r:embed="rId6"/>
          <a:stretch>
            <a:fillRect/>
          </a:stretch>
        </p:blipFill>
        <p:spPr>
          <a:xfrm>
            <a:off x="6526642" y="3420912"/>
            <a:ext cx="4176122" cy="2840982"/>
          </a:xfrm>
          <a:prstGeom prst="rect">
            <a:avLst/>
          </a:prstGeom>
        </p:spPr>
      </p:pic>
      <p:pic>
        <p:nvPicPr>
          <p:cNvPr id="10" name="Bildobjekt 9"/>
          <p:cNvPicPr>
            <a:picLocks noChangeAspect="1"/>
          </p:cNvPicPr>
          <p:nvPr/>
        </p:nvPicPr>
        <p:blipFill>
          <a:blip r:embed="rId7"/>
          <a:stretch>
            <a:fillRect/>
          </a:stretch>
        </p:blipFill>
        <p:spPr>
          <a:xfrm>
            <a:off x="3579845" y="2352460"/>
            <a:ext cx="3767423" cy="1656117"/>
          </a:xfrm>
          <a:prstGeom prst="rect">
            <a:avLst/>
          </a:prstGeom>
        </p:spPr>
      </p:pic>
    </p:spTree>
    <p:extLst>
      <p:ext uri="{BB962C8B-B14F-4D97-AF65-F5344CB8AC3E}">
        <p14:creationId xmlns:p14="http://schemas.microsoft.com/office/powerpoint/2010/main" val="408978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Några sista goda råd</a:t>
            </a:r>
            <a:endParaRPr lang="sv-SE" dirty="0"/>
          </a:p>
        </p:txBody>
      </p:sp>
      <p:sp>
        <p:nvSpPr>
          <p:cNvPr id="3" name="Platshållare för innehåll 2"/>
          <p:cNvSpPr>
            <a:spLocks noGrp="1"/>
          </p:cNvSpPr>
          <p:nvPr>
            <p:ph idx="1"/>
          </p:nvPr>
        </p:nvSpPr>
        <p:spPr>
          <a:xfrm>
            <a:off x="410547" y="1455821"/>
            <a:ext cx="11370906" cy="4721141"/>
          </a:xfrm>
        </p:spPr>
        <p:txBody>
          <a:bodyPr>
            <a:normAutofit fontScale="92500"/>
          </a:bodyPr>
          <a:lstStyle/>
          <a:p>
            <a:r>
              <a:rPr lang="sv-SE" dirty="0" smtClean="0"/>
              <a:t>Ta för vana att ta en bra sexualanamnes. Sex hur, i vilka lokaler osv. Förklara att det har att göra med vilken typ av prov man ska ta – inte för att man är nyfiken. </a:t>
            </a:r>
          </a:p>
          <a:p>
            <a:r>
              <a:rPr lang="sv-SE" dirty="0" smtClean="0"/>
              <a:t>Ta fram en provtagningsmall/lathund för vilka prover som ska tas utifrån tex </a:t>
            </a:r>
            <a:r>
              <a:rPr lang="sv-SE" dirty="0" err="1" smtClean="0"/>
              <a:t>sexualpraktik</a:t>
            </a:r>
            <a:r>
              <a:rPr lang="sv-SE" dirty="0" smtClean="0"/>
              <a:t>, misstänkt diagnos, sexkontakter utomlands osv. </a:t>
            </a:r>
          </a:p>
          <a:p>
            <a:r>
              <a:rPr lang="sv-SE" dirty="0" smtClean="0"/>
              <a:t>Använd nya dokumentet ”Tips och råd vid osäker identitet – smittspårning STI. Finns på Intra. </a:t>
            </a:r>
          </a:p>
          <a:p>
            <a:r>
              <a:rPr lang="sv-SE" dirty="0" smtClean="0"/>
              <a:t>I mötet med index. Förbered med tex rejält med kontaktlistor. Förhåll dig neutral gentemot din egen moral. Röj på intet sätt hur du reagerar på det som kommer fram. Skapa förtroende. </a:t>
            </a:r>
          </a:p>
          <a:p>
            <a:r>
              <a:rPr lang="sv-SE" dirty="0" smtClean="0"/>
              <a:t>Kan vara bra att bekanta sig med begrepp som </a:t>
            </a:r>
            <a:r>
              <a:rPr lang="sv-SE" dirty="0" err="1" smtClean="0"/>
              <a:t>chem</a:t>
            </a:r>
            <a:r>
              <a:rPr lang="sv-SE" dirty="0" smtClean="0"/>
              <a:t>-sex, </a:t>
            </a:r>
            <a:r>
              <a:rPr lang="sv-SE" dirty="0" err="1" smtClean="0"/>
              <a:t>fistfucking</a:t>
            </a:r>
            <a:r>
              <a:rPr lang="sv-SE" dirty="0" smtClean="0"/>
              <a:t> etc.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49</a:t>
            </a:fld>
            <a:endParaRPr lang="sv-SE" dirty="0"/>
          </a:p>
        </p:txBody>
      </p:sp>
    </p:spTree>
    <p:extLst>
      <p:ext uri="{BB962C8B-B14F-4D97-AF65-F5344CB8AC3E}">
        <p14:creationId xmlns:p14="http://schemas.microsoft.com/office/powerpoint/2010/main" val="5141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Remiss till annan klinik</a:t>
            </a:r>
            <a:endParaRPr lang="sv-SE" dirty="0"/>
          </a:p>
        </p:txBody>
      </p:sp>
      <p:sp>
        <p:nvSpPr>
          <p:cNvPr id="3" name="Platshållare för innehåll 2"/>
          <p:cNvSpPr>
            <a:spLocks noGrp="1"/>
          </p:cNvSpPr>
          <p:nvPr>
            <p:ph idx="1"/>
          </p:nvPr>
        </p:nvSpPr>
        <p:spPr/>
        <p:txBody>
          <a:bodyPr/>
          <a:lstStyle/>
          <a:p>
            <a:pPr marL="0" indent="0">
              <a:buNone/>
            </a:pPr>
            <a:endParaRPr lang="sv-SE" altLang="sv-SE" dirty="0"/>
          </a:p>
          <a:p>
            <a:pPr marL="0" indent="0">
              <a:buNone/>
            </a:pPr>
            <a:r>
              <a:rPr lang="sv-SE" altLang="sv-SE" dirty="0"/>
              <a:t>Erbjud gärna provtagning för fler STI än </a:t>
            </a:r>
            <a:r>
              <a:rPr lang="sv-SE" altLang="sv-SE" dirty="0" smtClean="0"/>
              <a:t>klamydia/gonorré </a:t>
            </a:r>
            <a:r>
              <a:rPr lang="sv-SE" altLang="sv-SE" dirty="0"/>
              <a:t>t ex hepatit B, hiv, syfilis </a:t>
            </a:r>
            <a:r>
              <a:rPr lang="sv-SE" altLang="sv-SE" dirty="0" smtClean="0"/>
              <a:t>om </a:t>
            </a:r>
            <a:r>
              <a:rPr lang="sv-SE" altLang="sv-SE" dirty="0"/>
              <a:t>det känns adekvat (</a:t>
            </a:r>
            <a:r>
              <a:rPr lang="sv-SE" altLang="sv-SE" dirty="0" smtClean="0"/>
              <a:t>utomlandssmitta eller MSM). </a:t>
            </a:r>
          </a:p>
          <a:p>
            <a:pPr marL="0" indent="0">
              <a:buNone/>
            </a:pPr>
            <a:endParaRPr lang="sv-SE" altLang="sv-SE" dirty="0"/>
          </a:p>
          <a:p>
            <a:pPr marL="0" indent="0">
              <a:buNone/>
            </a:pPr>
            <a:r>
              <a:rPr lang="sv-SE" altLang="sv-SE" dirty="0" smtClean="0"/>
              <a:t>Vid </a:t>
            </a:r>
            <a:r>
              <a:rPr lang="sv-SE" altLang="sv-SE" dirty="0"/>
              <a:t>positivt svar på gonorré och syfilis – remiss till STI. </a:t>
            </a:r>
          </a:p>
          <a:p>
            <a:pPr marL="0" indent="0">
              <a:buNone/>
            </a:pPr>
            <a:endParaRPr lang="sv-SE" altLang="sv-SE" dirty="0" smtClean="0"/>
          </a:p>
          <a:p>
            <a:pPr marL="0" indent="0">
              <a:buNone/>
            </a:pPr>
            <a:r>
              <a:rPr lang="sv-SE" altLang="sv-SE" dirty="0" smtClean="0"/>
              <a:t>Vid </a:t>
            </a:r>
            <a:r>
              <a:rPr lang="sv-SE" altLang="sv-SE" dirty="0"/>
              <a:t>positivt svar hepatit  och hiv – remiss till Infektionsmottagning</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a:t>
            </a:fld>
            <a:endParaRPr lang="sv-SE" dirty="0"/>
          </a:p>
        </p:txBody>
      </p:sp>
    </p:spTree>
    <p:extLst>
      <p:ext uri="{BB962C8B-B14F-4D97-AF65-F5344CB8AC3E}">
        <p14:creationId xmlns:p14="http://schemas.microsoft.com/office/powerpoint/2010/main" val="1036257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srcRect l="4724"/>
          <a:stretch/>
        </p:blipFill>
        <p:spPr>
          <a:xfrm>
            <a:off x="169050" y="1489439"/>
            <a:ext cx="11438397" cy="4540169"/>
          </a:xfrm>
          <a:prstGeom prst="rect">
            <a:avLst/>
          </a:prstGeom>
        </p:spPr>
      </p:pic>
      <p:sp>
        <p:nvSpPr>
          <p:cNvPr id="2" name="Rubrik 1"/>
          <p:cNvSpPr>
            <a:spLocks noGrp="1"/>
          </p:cNvSpPr>
          <p:nvPr>
            <p:ph type="title"/>
          </p:nvPr>
        </p:nvSpPr>
        <p:spPr>
          <a:xfrm>
            <a:off x="410548" y="199176"/>
            <a:ext cx="10619402" cy="1110875"/>
          </a:xfrm>
        </p:spPr>
        <p:txBody>
          <a:bodyPr>
            <a:noAutofit/>
          </a:bodyPr>
          <a:lstStyle/>
          <a:p>
            <a:r>
              <a:rPr lang="sv-SE" sz="2800" dirty="0"/>
              <a:t>Intra – nätverksarbetsrum – Smittskydd, Vårdhygien, Strama och hiv/STI-samordning -  Riktlinjer Smittskydd:</a:t>
            </a:r>
            <a:br>
              <a:rPr lang="sv-SE" sz="2800" dirty="0"/>
            </a:br>
            <a:endParaRPr lang="sv-SE" sz="2800" dirty="0"/>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50</a:t>
            </a:fld>
            <a:endParaRPr lang="sv-SE" dirty="0"/>
          </a:p>
        </p:txBody>
      </p:sp>
      <p:cxnSp>
        <p:nvCxnSpPr>
          <p:cNvPr id="7" name="Rak pilkoppling 6"/>
          <p:cNvCxnSpPr/>
          <p:nvPr/>
        </p:nvCxnSpPr>
        <p:spPr>
          <a:xfrm>
            <a:off x="7894622" y="1068309"/>
            <a:ext cx="1249378" cy="328640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57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7"/>
            <a:ext cx="10619402" cy="313604"/>
          </a:xfrm>
        </p:spPr>
        <p:txBody>
          <a:bodyPr>
            <a:normAutofit fontScale="90000"/>
          </a:bodyPr>
          <a:lstStyle/>
          <a:p>
            <a:r>
              <a:rPr lang="sv-SE" dirty="0" smtClean="0"/>
              <a:t>Flera länktips</a:t>
            </a:r>
            <a:endParaRPr lang="sv-SE" dirty="0"/>
          </a:p>
        </p:txBody>
      </p:sp>
      <p:sp>
        <p:nvSpPr>
          <p:cNvPr id="3" name="Platshållare för innehåll 2"/>
          <p:cNvSpPr>
            <a:spLocks noGrp="1"/>
          </p:cNvSpPr>
          <p:nvPr>
            <p:ph idx="1"/>
          </p:nvPr>
        </p:nvSpPr>
        <p:spPr>
          <a:xfrm>
            <a:off x="485961" y="995004"/>
            <a:ext cx="11370906" cy="4351337"/>
          </a:xfrm>
        </p:spPr>
        <p:txBody>
          <a:bodyPr/>
          <a:lstStyle/>
          <a:p>
            <a:r>
              <a:rPr lang="sv-SE" dirty="0" smtClean="0"/>
              <a:t>Smittskyddets externa webbplats </a:t>
            </a:r>
            <a:r>
              <a:rPr lang="sv-SE" dirty="0" smtClean="0">
                <a:hlinkClick r:id="rId2"/>
              </a:rPr>
              <a:t>www.regiondalarna.se/smittskydd</a:t>
            </a:r>
            <a:endParaRPr lang="sv-SE" dirty="0" smtClean="0"/>
          </a:p>
          <a:p>
            <a:r>
              <a:rPr lang="sv-SE" dirty="0" smtClean="0"/>
              <a:t>Smittskyddsläkarnas smittskyddsblad:</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51</a:t>
            </a:fld>
            <a:endParaRPr lang="sv-SE" dirty="0"/>
          </a:p>
        </p:txBody>
      </p:sp>
      <p:pic>
        <p:nvPicPr>
          <p:cNvPr id="5" name="Bildobjekt 4"/>
          <p:cNvPicPr>
            <a:picLocks noChangeAspect="1"/>
          </p:cNvPicPr>
          <p:nvPr/>
        </p:nvPicPr>
        <p:blipFill>
          <a:blip r:embed="rId3"/>
          <a:stretch>
            <a:fillRect/>
          </a:stretch>
        </p:blipFill>
        <p:spPr>
          <a:xfrm>
            <a:off x="7091298" y="1817581"/>
            <a:ext cx="3893909" cy="4219599"/>
          </a:xfrm>
          <a:prstGeom prst="rect">
            <a:avLst/>
          </a:prstGeom>
        </p:spPr>
      </p:pic>
      <p:pic>
        <p:nvPicPr>
          <p:cNvPr id="6" name="Bildobjekt 5"/>
          <p:cNvPicPr>
            <a:picLocks noChangeAspect="1"/>
          </p:cNvPicPr>
          <p:nvPr/>
        </p:nvPicPr>
        <p:blipFill>
          <a:blip r:embed="rId4"/>
          <a:stretch>
            <a:fillRect/>
          </a:stretch>
        </p:blipFill>
        <p:spPr>
          <a:xfrm>
            <a:off x="1021649" y="3015251"/>
            <a:ext cx="5238750" cy="2543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109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7"/>
            <a:ext cx="10619402" cy="48941"/>
          </a:xfrm>
        </p:spPr>
        <p:txBody>
          <a:bodyPr>
            <a:normAutofit fontScale="90000"/>
          </a:bodyPr>
          <a:lstStyle/>
          <a:p>
            <a:endParaRPr lang="sv-SE" dirty="0"/>
          </a:p>
        </p:txBody>
      </p:sp>
      <p:pic>
        <p:nvPicPr>
          <p:cNvPr id="7" name="Platshållare för innehåll 6"/>
          <p:cNvPicPr>
            <a:picLocks noGrp="1" noChangeAspect="1"/>
          </p:cNvPicPr>
          <p:nvPr>
            <p:ph idx="1"/>
          </p:nvPr>
        </p:nvPicPr>
        <p:blipFill>
          <a:blip r:embed="rId2"/>
          <a:stretch>
            <a:fillRect/>
          </a:stretch>
        </p:blipFill>
        <p:spPr>
          <a:xfrm>
            <a:off x="1831467" y="693452"/>
            <a:ext cx="8222480" cy="4672628"/>
          </a:xfrm>
          <a:prstGeom prst="rect">
            <a:avLst/>
          </a:prstGeom>
        </p:spPr>
      </p:pic>
      <p:sp>
        <p:nvSpPr>
          <p:cNvPr id="6" name="Platshållare för bildnummer 5"/>
          <p:cNvSpPr>
            <a:spLocks noGrp="1"/>
          </p:cNvSpPr>
          <p:nvPr>
            <p:ph type="sldNum" sz="quarter" idx="12"/>
          </p:nvPr>
        </p:nvSpPr>
        <p:spPr/>
        <p:txBody>
          <a:bodyPr/>
          <a:lstStyle/>
          <a:p>
            <a:fld id="{130DDE8C-17E0-4539-9C15-C1E9D231907F}" type="slidenum">
              <a:rPr lang="sv-SE" smtClean="0"/>
              <a:pPr/>
              <a:t>52</a:t>
            </a:fld>
            <a:endParaRPr lang="sv-SE" dirty="0"/>
          </a:p>
        </p:txBody>
      </p:sp>
    </p:spTree>
    <p:extLst>
      <p:ext uri="{BB962C8B-B14F-4D97-AF65-F5344CB8AC3E}">
        <p14:creationId xmlns:p14="http://schemas.microsoft.com/office/powerpoint/2010/main" val="130427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Tack för mig!</a:t>
            </a:r>
            <a:endParaRPr lang="sv-SE" dirty="0"/>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803" y="1853067"/>
            <a:ext cx="5404394" cy="3596378"/>
          </a:xfrm>
          <a:prstGeom prst="rect">
            <a:avLst/>
          </a:prstGeom>
          <a:ln>
            <a:noFill/>
          </a:ln>
          <a:effectLst>
            <a:softEdge rad="112500"/>
          </a:effectLst>
        </p:spPr>
      </p:pic>
      <p:sp>
        <p:nvSpPr>
          <p:cNvPr id="6" name="Platshållare för bildnummer 5"/>
          <p:cNvSpPr>
            <a:spLocks noGrp="1"/>
          </p:cNvSpPr>
          <p:nvPr>
            <p:ph type="sldNum" sz="quarter" idx="12"/>
          </p:nvPr>
        </p:nvSpPr>
        <p:spPr/>
        <p:txBody>
          <a:bodyPr/>
          <a:lstStyle/>
          <a:p>
            <a:fld id="{130DDE8C-17E0-4539-9C15-C1E9D231907F}" type="slidenum">
              <a:rPr lang="sv-SE" smtClean="0"/>
              <a:pPr/>
              <a:t>53</a:t>
            </a:fld>
            <a:endParaRPr lang="sv-SE" dirty="0"/>
          </a:p>
        </p:txBody>
      </p:sp>
    </p:spTree>
    <p:extLst>
      <p:ext uri="{BB962C8B-B14F-4D97-AF65-F5344CB8AC3E}">
        <p14:creationId xmlns:p14="http://schemas.microsoft.com/office/powerpoint/2010/main" val="3869400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10619402" cy="609659"/>
          </a:xfrm>
        </p:spPr>
        <p:txBody>
          <a:bodyPr>
            <a:normAutofit/>
          </a:bodyPr>
          <a:lstStyle/>
          <a:p>
            <a:pPr algn="ctr"/>
            <a:r>
              <a:rPr lang="sv-SE" sz="2800" dirty="0" smtClean="0"/>
              <a:t>MG enligt Läkemedelsverket</a:t>
            </a:r>
            <a:endParaRPr lang="sv-SE" sz="2800" dirty="0"/>
          </a:p>
        </p:txBody>
      </p:sp>
      <p:sp>
        <p:nvSpPr>
          <p:cNvPr id="3" name="Platshållare för innehåll 2"/>
          <p:cNvSpPr>
            <a:spLocks noGrp="1"/>
          </p:cNvSpPr>
          <p:nvPr>
            <p:ph idx="1"/>
          </p:nvPr>
        </p:nvSpPr>
        <p:spPr>
          <a:xfrm>
            <a:off x="410547" y="974785"/>
            <a:ext cx="11370906" cy="5202177"/>
          </a:xfrm>
        </p:spPr>
        <p:txBody>
          <a:bodyPr>
            <a:normAutofit fontScale="92500"/>
          </a:bodyPr>
          <a:lstStyle/>
          <a:p>
            <a:r>
              <a:rPr lang="sv-SE" dirty="0" smtClean="0"/>
              <a:t>Subjektiva symtom på uretrit och </a:t>
            </a:r>
            <a:r>
              <a:rPr lang="sv-SE" dirty="0" err="1" smtClean="0"/>
              <a:t>cervicit</a:t>
            </a:r>
            <a:r>
              <a:rPr lang="sv-SE" dirty="0" smtClean="0"/>
              <a:t> om klamydiaprov är negativt, och vid kvarstående besvär efter klamydiabehandling.</a:t>
            </a:r>
          </a:p>
          <a:p>
            <a:r>
              <a:rPr lang="sv-SE" dirty="0" smtClean="0"/>
              <a:t>Konstaterad MG hos partner</a:t>
            </a:r>
          </a:p>
          <a:p>
            <a:endParaRPr lang="sv-SE" dirty="0"/>
          </a:p>
          <a:p>
            <a:pPr marL="0" indent="0">
              <a:buNone/>
            </a:pPr>
            <a:r>
              <a:rPr lang="sv-SE" dirty="0" smtClean="0">
                <a:latin typeface="Arial Black" panose="020B0A04020102020204" pitchFamily="34" charset="0"/>
              </a:rPr>
              <a:t>Vid följande rekommenderas provtagning utifrån anamnes:</a:t>
            </a:r>
          </a:p>
          <a:p>
            <a:r>
              <a:rPr lang="sv-SE" dirty="0" err="1" smtClean="0"/>
              <a:t>Konjuktivit</a:t>
            </a:r>
            <a:endParaRPr lang="sv-SE" dirty="0" smtClean="0"/>
          </a:p>
          <a:p>
            <a:r>
              <a:rPr lang="sv-SE" dirty="0" smtClean="0"/>
              <a:t>Utredning av </a:t>
            </a:r>
            <a:r>
              <a:rPr lang="sv-SE" dirty="0" err="1" smtClean="0"/>
              <a:t>endometrit</a:t>
            </a:r>
            <a:r>
              <a:rPr lang="sv-SE" dirty="0" smtClean="0"/>
              <a:t>/salpingit, infertilitet, </a:t>
            </a:r>
            <a:r>
              <a:rPr lang="sv-SE" dirty="0" err="1" smtClean="0"/>
              <a:t>balanit</a:t>
            </a:r>
            <a:r>
              <a:rPr lang="sv-SE" dirty="0" smtClean="0"/>
              <a:t>, </a:t>
            </a:r>
            <a:r>
              <a:rPr lang="sv-SE" dirty="0" err="1" smtClean="0"/>
              <a:t>epididymit</a:t>
            </a:r>
            <a:r>
              <a:rPr lang="sv-SE" dirty="0" smtClean="0"/>
              <a:t>, artrit och ev prostatit. </a:t>
            </a:r>
          </a:p>
          <a:p>
            <a:pPr marL="0" indent="0">
              <a:buNone/>
            </a:pPr>
            <a:r>
              <a:rPr lang="sv-SE" dirty="0" smtClean="0">
                <a:latin typeface="Arial Black" panose="020B0A04020102020204" pitchFamily="34" charset="0"/>
              </a:rPr>
              <a:t>Kontroll tidigast fyra veckor efter påbörjad behandling rekommenderas vid kvarstående besvär eller om </a:t>
            </a:r>
            <a:r>
              <a:rPr lang="sv-SE" dirty="0" err="1" smtClean="0">
                <a:latin typeface="Arial Black" panose="020B0A04020102020204" pitchFamily="34" charset="0"/>
              </a:rPr>
              <a:t>tetracyklin</a:t>
            </a:r>
            <a:r>
              <a:rPr lang="sv-SE" dirty="0" smtClean="0">
                <a:latin typeface="Arial Black" panose="020B0A04020102020204" pitchFamily="34" charset="0"/>
              </a:rPr>
              <a:t> eller otillräcklig </a:t>
            </a:r>
            <a:r>
              <a:rPr lang="sv-SE" dirty="0" err="1" smtClean="0">
                <a:latin typeface="Arial Black" panose="020B0A04020102020204" pitchFamily="34" charset="0"/>
              </a:rPr>
              <a:t>azitromycinbehandling</a:t>
            </a:r>
            <a:r>
              <a:rPr lang="sv-SE" dirty="0" smtClean="0">
                <a:latin typeface="Arial Black" panose="020B0A04020102020204" pitchFamily="34" charset="0"/>
              </a:rPr>
              <a:t> givits primärt. </a:t>
            </a:r>
            <a:endParaRPr lang="sv-SE" dirty="0">
              <a:latin typeface="Arial Black" panose="020B0A04020102020204" pitchFamily="34" charset="0"/>
            </a:endParaRP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54</a:t>
            </a:fld>
            <a:endParaRPr lang="sv-SE" dirty="0"/>
          </a:p>
        </p:txBody>
      </p:sp>
    </p:spTree>
    <p:extLst>
      <p:ext uri="{BB962C8B-B14F-4D97-AF65-F5344CB8AC3E}">
        <p14:creationId xmlns:p14="http://schemas.microsoft.com/office/powerpoint/2010/main" val="229540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103518"/>
            <a:ext cx="10619402" cy="819508"/>
          </a:xfrm>
        </p:spPr>
        <p:txBody>
          <a:bodyPr>
            <a:normAutofit/>
          </a:bodyPr>
          <a:lstStyle/>
          <a:p>
            <a:pPr algn="ctr"/>
            <a:r>
              <a:rPr lang="sv-SE" sz="3600" dirty="0" smtClean="0"/>
              <a:t>MG enligt SSDV</a:t>
            </a:r>
            <a:endParaRPr lang="sv-SE" sz="3600" dirty="0"/>
          </a:p>
        </p:txBody>
      </p:sp>
      <p:sp>
        <p:nvSpPr>
          <p:cNvPr id="3" name="Platshållare för innehåll 2"/>
          <p:cNvSpPr>
            <a:spLocks noGrp="1"/>
          </p:cNvSpPr>
          <p:nvPr>
            <p:ph idx="1"/>
          </p:nvPr>
        </p:nvSpPr>
        <p:spPr>
          <a:xfrm>
            <a:off x="410547" y="983411"/>
            <a:ext cx="11370906" cy="5193551"/>
          </a:xfrm>
        </p:spPr>
        <p:txBody>
          <a:bodyPr>
            <a:normAutofit fontScale="92500" lnSpcReduction="10000"/>
          </a:bodyPr>
          <a:lstStyle/>
          <a:p>
            <a:r>
              <a:rPr lang="sv-SE" dirty="0" smtClean="0"/>
              <a:t>Vid symtom och kliniska tecken på uretrit/</a:t>
            </a:r>
            <a:r>
              <a:rPr lang="sv-SE" dirty="0" err="1" smtClean="0"/>
              <a:t>cervicit</a:t>
            </a:r>
            <a:endParaRPr lang="sv-SE" dirty="0" smtClean="0"/>
          </a:p>
          <a:p>
            <a:r>
              <a:rPr lang="sv-SE" dirty="0" smtClean="0"/>
              <a:t>Vid kvarstående symtom efter klamydiabehandling om prov för MG inte tagits primärt</a:t>
            </a:r>
          </a:p>
          <a:p>
            <a:r>
              <a:rPr lang="sv-SE" dirty="0" smtClean="0"/>
              <a:t>Vid bakteriell </a:t>
            </a:r>
            <a:r>
              <a:rPr lang="sv-SE" dirty="0" err="1" smtClean="0"/>
              <a:t>vaginos</a:t>
            </a:r>
            <a:r>
              <a:rPr lang="sv-SE" dirty="0" smtClean="0"/>
              <a:t> samt vid mellan- och kontaktblödning</a:t>
            </a:r>
          </a:p>
          <a:p>
            <a:r>
              <a:rPr lang="sv-SE" dirty="0" smtClean="0"/>
              <a:t>Vid utredning av PID och </a:t>
            </a:r>
            <a:r>
              <a:rPr lang="sv-SE" dirty="0" err="1" smtClean="0"/>
              <a:t>epididymit</a:t>
            </a:r>
            <a:endParaRPr lang="sv-SE" dirty="0" smtClean="0"/>
          </a:p>
          <a:p>
            <a:r>
              <a:rPr lang="sv-SE" dirty="0" smtClean="0"/>
              <a:t>Inför </a:t>
            </a:r>
            <a:r>
              <a:rPr lang="sv-SE" dirty="0" err="1" smtClean="0"/>
              <a:t>invasiva</a:t>
            </a:r>
            <a:r>
              <a:rPr lang="sv-SE" dirty="0" smtClean="0"/>
              <a:t> ingrepp som legal abort och spiralinsättning</a:t>
            </a:r>
          </a:p>
          <a:p>
            <a:r>
              <a:rPr lang="sv-SE" dirty="0" smtClean="0"/>
              <a:t>Partner till patient med MG eller uretrit/</a:t>
            </a:r>
            <a:r>
              <a:rPr lang="sv-SE" dirty="0" err="1" smtClean="0"/>
              <a:t>cervicit</a:t>
            </a:r>
            <a:endParaRPr lang="sv-SE" dirty="0" smtClean="0"/>
          </a:p>
          <a:p>
            <a:endParaRPr lang="sv-SE" dirty="0"/>
          </a:p>
          <a:p>
            <a:pPr marL="0" indent="0">
              <a:buNone/>
            </a:pPr>
            <a:r>
              <a:rPr lang="sv-SE" dirty="0" smtClean="0">
                <a:latin typeface="Arial Black" panose="020B0A04020102020204" pitchFamily="34" charset="0"/>
              </a:rPr>
              <a:t>Frikostig provtagning rekommenderas vid långdragen buksmärta samt vid upprepad UVI, speciellt om urinodling är negativ samt vid konjunktivit, mono- och </a:t>
            </a:r>
            <a:r>
              <a:rPr lang="sv-SE" dirty="0" err="1" smtClean="0">
                <a:latin typeface="Arial Black" panose="020B0A04020102020204" pitchFamily="34" charset="0"/>
              </a:rPr>
              <a:t>oligoartrit</a:t>
            </a:r>
            <a:r>
              <a:rPr lang="sv-SE" dirty="0" smtClean="0">
                <a:latin typeface="Arial Black" panose="020B0A04020102020204" pitchFamily="34" charset="0"/>
              </a:rPr>
              <a:t>. Pat med behandlingsvikt efter </a:t>
            </a:r>
            <a:r>
              <a:rPr lang="sv-SE" dirty="0" err="1" smtClean="0">
                <a:latin typeface="Arial Black" panose="020B0A04020102020204" pitchFamily="34" charset="0"/>
              </a:rPr>
              <a:t>azitromycin</a:t>
            </a:r>
            <a:r>
              <a:rPr lang="sv-SE" dirty="0" smtClean="0">
                <a:latin typeface="Arial Black" panose="020B0A04020102020204" pitchFamily="34" charset="0"/>
              </a:rPr>
              <a:t> bör remitteras till STI-mott. </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55</a:t>
            </a:fld>
            <a:endParaRPr lang="sv-SE" dirty="0"/>
          </a:p>
        </p:txBody>
      </p:sp>
    </p:spTree>
    <p:extLst>
      <p:ext uri="{BB962C8B-B14F-4D97-AF65-F5344CB8AC3E}">
        <p14:creationId xmlns:p14="http://schemas.microsoft.com/office/powerpoint/2010/main" val="347588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Rättigheter</a:t>
            </a:r>
            <a:endParaRPr lang="sv-SE" dirty="0"/>
          </a:p>
        </p:txBody>
      </p:sp>
      <p:pic>
        <p:nvPicPr>
          <p:cNvPr id="5" name="Platshållare för innehåll 4"/>
          <p:cNvPicPr>
            <a:picLocks noGrp="1" noChangeAspect="1"/>
          </p:cNvPicPr>
          <p:nvPr>
            <p:ph idx="1"/>
          </p:nvPr>
        </p:nvPicPr>
        <p:blipFill rotWithShape="1">
          <a:blip r:embed="rId2"/>
          <a:srcRect t="29858"/>
          <a:stretch/>
        </p:blipFill>
        <p:spPr>
          <a:xfrm>
            <a:off x="225548" y="1472340"/>
            <a:ext cx="11383660" cy="4491137"/>
          </a:xfrm>
          <a:prstGeom prst="rect">
            <a:avLst/>
          </a:prstGeom>
        </p:spPr>
      </p:pic>
      <p:sp>
        <p:nvSpPr>
          <p:cNvPr id="4" name="Platshållare för bildnummer 3"/>
          <p:cNvSpPr>
            <a:spLocks noGrp="1"/>
          </p:cNvSpPr>
          <p:nvPr>
            <p:ph type="sldNum" sz="quarter" idx="12"/>
          </p:nvPr>
        </p:nvSpPr>
        <p:spPr/>
        <p:txBody>
          <a:bodyPr/>
          <a:lstStyle/>
          <a:p>
            <a:fld id="{130DDE8C-17E0-4539-9C15-C1E9D231907F}" type="slidenum">
              <a:rPr lang="sv-SE" smtClean="0"/>
              <a:pPr/>
              <a:t>56</a:t>
            </a:fld>
            <a:endParaRPr lang="sv-SE" dirty="0"/>
          </a:p>
        </p:txBody>
      </p:sp>
    </p:spTree>
    <p:extLst>
      <p:ext uri="{BB962C8B-B14F-4D97-AF65-F5344CB8AC3E}">
        <p14:creationId xmlns:p14="http://schemas.microsoft.com/office/powerpoint/2010/main" val="124584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57</a:t>
            </a:fld>
            <a:endParaRPr lang="sv-SE" dirty="0"/>
          </a:p>
        </p:txBody>
      </p:sp>
      <p:sp>
        <p:nvSpPr>
          <p:cNvPr id="12" name="Rektangel 11"/>
          <p:cNvSpPr/>
          <p:nvPr/>
        </p:nvSpPr>
        <p:spPr>
          <a:xfrm>
            <a:off x="904568" y="1366192"/>
            <a:ext cx="9763432" cy="1820883"/>
          </a:xfrm>
          <a:prstGeom prst="rect">
            <a:avLst/>
          </a:prstGeom>
        </p:spPr>
        <p:txBody>
          <a:bodyPr wrap="square">
            <a:spAutoFit/>
          </a:bodyPr>
          <a:lstStyle/>
          <a:p>
            <a:pPr marL="1947545" marR="1612265">
              <a:lnSpc>
                <a:spcPct val="104000"/>
              </a:lnSpc>
              <a:spcAft>
                <a:spcPts val="0"/>
              </a:spcAft>
            </a:pPr>
            <a:r>
              <a:rPr lang="en-US" spc="-5" dirty="0" err="1">
                <a:latin typeface="Arial" panose="020B0604020202020204" pitchFamily="34" charset="0"/>
                <a:ea typeface="Calibri" panose="020F0502020204030204" pitchFamily="34" charset="0"/>
                <a:cs typeface="Times New Roman" panose="02020603050405020304" pitchFamily="18" charset="0"/>
              </a:rPr>
              <a:t>Observera</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skillnad</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mellan</a:t>
            </a:r>
            <a:r>
              <a:rPr lang="en-US" spc="20" dirty="0">
                <a:latin typeface="Arial" panose="020B0604020202020204" pitchFamily="34" charset="0"/>
                <a:ea typeface="Calibri" panose="020F0502020204030204" pitchFamily="34" charset="0"/>
                <a:cs typeface="Times New Roman" panose="02020603050405020304" pitchFamily="18" charset="0"/>
              </a:rPr>
              <a:t> </a:t>
            </a:r>
            <a:r>
              <a:rPr lang="en-US" spc="-10" dirty="0" err="1">
                <a:latin typeface="Arial" panose="020B0604020202020204" pitchFamily="34" charset="0"/>
                <a:ea typeface="Calibri" panose="020F0502020204030204" pitchFamily="34" charset="0"/>
                <a:cs typeface="Times New Roman" panose="02020603050405020304" pitchFamily="18" charset="0"/>
              </a:rPr>
              <a:t>allmänfarliga</a:t>
            </a:r>
            <a:r>
              <a:rPr lang="en-US" spc="2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smittspårningspliktiga</a:t>
            </a:r>
            <a:r>
              <a:rPr lang="en-US" spc="165"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sjukdomar</a:t>
            </a:r>
            <a:r>
              <a:rPr lang="en-US" spc="15" dirty="0">
                <a:latin typeface="Arial" panose="020B0604020202020204" pitchFamily="34" charset="0"/>
                <a:ea typeface="Calibri" panose="020F0502020204030204" pitchFamily="34" charset="0"/>
                <a:cs typeface="Times New Roman" panose="02020603050405020304" pitchFamily="18" charset="0"/>
              </a:rPr>
              <a:t> </a:t>
            </a:r>
            <a:r>
              <a:rPr lang="en-US" spc="-5" dirty="0">
                <a:latin typeface="Arial" panose="020B0604020202020204" pitchFamily="34" charset="0"/>
                <a:ea typeface="Calibri" panose="020F0502020204030204" pitchFamily="34" charset="0"/>
                <a:cs typeface="Times New Roman" panose="02020603050405020304" pitchFamily="18" charset="0"/>
              </a:rPr>
              <a:t>och</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övriga</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smittspårningspliktiga</a:t>
            </a:r>
            <a:r>
              <a:rPr lang="en-US" spc="30" dirty="0">
                <a:latin typeface="Arial" panose="020B0604020202020204" pitchFamily="34" charset="0"/>
                <a:ea typeface="Calibri" panose="020F0502020204030204" pitchFamily="34" charset="0"/>
                <a:cs typeface="Times New Roman" panose="02020603050405020304" pitchFamily="18" charset="0"/>
              </a:rPr>
              <a:t> </a:t>
            </a:r>
            <a:r>
              <a:rPr lang="en-US" spc="-15" dirty="0" err="1">
                <a:latin typeface="Arial" panose="020B0604020202020204" pitchFamily="34" charset="0"/>
                <a:ea typeface="Calibri" panose="020F0502020204030204" pitchFamily="34" charset="0"/>
                <a:cs typeface="Times New Roman" panose="02020603050405020304" pitchFamily="18" charset="0"/>
              </a:rPr>
              <a:t>sjukdomar</a:t>
            </a:r>
            <a:r>
              <a:rPr lang="en-US" spc="-15" dirty="0">
                <a:latin typeface="Arial" panose="020B0604020202020204" pitchFamily="34" charset="0"/>
                <a:ea typeface="Calibri" panose="020F0502020204030204" pitchFamily="34" charset="0"/>
                <a:cs typeface="Times New Roman" panose="02020603050405020304" pitchFamily="18" charset="0"/>
              </a:rPr>
              <a:t>.</a:t>
            </a: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marL="1947545" marR="2249805">
              <a:lnSpc>
                <a:spcPct val="104000"/>
              </a:lnSpc>
              <a:spcAft>
                <a:spcPts val="0"/>
              </a:spcAft>
            </a:pPr>
            <a:r>
              <a:rPr lang="en-US" spc="-10" dirty="0" err="1">
                <a:latin typeface="Arial" panose="020B0604020202020204" pitchFamily="34" charset="0"/>
                <a:ea typeface="Calibri" panose="020F0502020204030204" pitchFamily="34" charset="0"/>
                <a:cs typeface="Times New Roman" panose="02020603050405020304" pitchFamily="18" charset="0"/>
              </a:rPr>
              <a:t>Myndighetsutövning</a:t>
            </a:r>
            <a:r>
              <a:rPr lang="en-US" spc="55"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alternativt</a:t>
            </a:r>
            <a:r>
              <a:rPr lang="en-US" spc="15"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tvång</a:t>
            </a:r>
            <a:r>
              <a:rPr lang="en-US" spc="-5"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kan</a:t>
            </a:r>
            <a:r>
              <a:rPr lang="en-US" spc="-5"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inte</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10" dirty="0" err="1">
                <a:latin typeface="Arial" panose="020B0604020202020204" pitchFamily="34" charset="0"/>
                <a:ea typeface="Calibri" panose="020F0502020204030204" pitchFamily="34" charset="0"/>
                <a:cs typeface="Times New Roman" panose="02020603050405020304" pitchFamily="18" charset="0"/>
              </a:rPr>
              <a:t>användas</a:t>
            </a:r>
            <a:r>
              <a:rPr lang="en-US" spc="15" dirty="0">
                <a:latin typeface="Arial" panose="020B0604020202020204" pitchFamily="34" charset="0"/>
                <a:ea typeface="Calibri" panose="020F0502020204030204" pitchFamily="34" charset="0"/>
                <a:cs typeface="Times New Roman" panose="02020603050405020304" pitchFamily="18" charset="0"/>
              </a:rPr>
              <a:t> </a:t>
            </a:r>
            <a:r>
              <a:rPr lang="en-US" spc="-10" dirty="0">
                <a:latin typeface="Arial" panose="020B0604020202020204" pitchFamily="34" charset="0"/>
                <a:ea typeface="Calibri" panose="020F0502020204030204" pitchFamily="34" charset="0"/>
                <a:cs typeface="Times New Roman" panose="02020603050405020304" pitchFamily="18" charset="0"/>
              </a:rPr>
              <a:t>mot</a:t>
            </a:r>
            <a:r>
              <a:rPr lang="en-US" spc="205" dirty="0">
                <a:latin typeface="Arial" panose="020B0604020202020204" pitchFamily="34" charset="0"/>
                <a:ea typeface="Calibri" panose="020F0502020204030204" pitchFamily="34" charset="0"/>
                <a:cs typeface="Times New Roman" panose="02020603050405020304" pitchFamily="18" charset="0"/>
              </a:rPr>
              <a:t> </a:t>
            </a:r>
            <a:r>
              <a:rPr lang="en-US" spc="-10" dirty="0">
                <a:latin typeface="Arial" panose="020B0604020202020204" pitchFamily="34" charset="0"/>
                <a:ea typeface="Calibri" panose="020F0502020204030204" pitchFamily="34" charset="0"/>
                <a:cs typeface="Times New Roman" panose="02020603050405020304" pitchFamily="18" charset="0"/>
              </a:rPr>
              <a:t>patient</a:t>
            </a:r>
            <a:r>
              <a:rPr lang="en-US" spc="15" dirty="0">
                <a:latin typeface="Arial" panose="020B0604020202020204" pitchFamily="34" charset="0"/>
                <a:ea typeface="Calibri" panose="020F0502020204030204" pitchFamily="34" charset="0"/>
                <a:cs typeface="Times New Roman" panose="02020603050405020304" pitchFamily="18" charset="0"/>
              </a:rPr>
              <a:t> </a:t>
            </a:r>
            <a:r>
              <a:rPr lang="en-US" spc="-5" dirty="0">
                <a:latin typeface="Arial" panose="020B0604020202020204" pitchFamily="34" charset="0"/>
                <a:ea typeface="Calibri" panose="020F0502020204030204" pitchFamily="34" charset="0"/>
                <a:cs typeface="Times New Roman" panose="02020603050405020304" pitchFamily="18" charset="0"/>
              </a:rPr>
              <a:t>med </a:t>
            </a:r>
            <a:r>
              <a:rPr lang="en-US" spc="-5" dirty="0" err="1">
                <a:latin typeface="Arial" panose="020B0604020202020204" pitchFamily="34" charset="0"/>
                <a:ea typeface="Calibri" panose="020F0502020204030204" pitchFamily="34" charset="0"/>
                <a:cs typeface="Times New Roman" panose="02020603050405020304" pitchFamily="18" charset="0"/>
              </a:rPr>
              <a:t>övrig</a:t>
            </a:r>
            <a:r>
              <a:rPr lang="en-US" spc="1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smittspårningspliktig</a:t>
            </a:r>
            <a:r>
              <a:rPr lang="en-US" spc="2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sjukdom</a:t>
            </a:r>
            <a:r>
              <a:rPr lang="en-US" spc="-5" dirty="0">
                <a:latin typeface="Arial" panose="020B0604020202020204" pitchFamily="34" charset="0"/>
                <a:ea typeface="Calibri" panose="020F0502020204030204" pitchFamily="34" charset="0"/>
                <a:cs typeface="Times New Roman" panose="02020603050405020304" pitchFamily="18" charset="0"/>
              </a:rPr>
              <a: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ktangel 12"/>
          <p:cNvSpPr/>
          <p:nvPr/>
        </p:nvSpPr>
        <p:spPr>
          <a:xfrm>
            <a:off x="904567" y="3429133"/>
            <a:ext cx="9340645" cy="1532792"/>
          </a:xfrm>
          <a:prstGeom prst="rect">
            <a:avLst/>
          </a:prstGeom>
        </p:spPr>
        <p:txBody>
          <a:bodyPr wrap="square">
            <a:spAutoFit/>
          </a:bodyPr>
          <a:lstStyle/>
          <a:p>
            <a:pPr marL="1947545" marR="2477135">
              <a:lnSpc>
                <a:spcPct val="104000"/>
              </a:lnSpc>
              <a:spcAft>
                <a:spcPts val="0"/>
              </a:spcAft>
              <a:tabLst>
                <a:tab pos="3416300" algn="l"/>
              </a:tabLst>
            </a:pPr>
            <a:r>
              <a:rPr lang="en-US" spc="-10" dirty="0" err="1">
                <a:latin typeface="Arial" panose="020B0604020202020204" pitchFamily="34" charset="0"/>
                <a:ea typeface="Calibri" panose="020F0502020204030204" pitchFamily="34" charset="0"/>
                <a:cs typeface="Times New Roman" panose="02020603050405020304" pitchFamily="18" charset="0"/>
              </a:rPr>
              <a:t>Exempel</a:t>
            </a:r>
            <a:r>
              <a:rPr lang="en-US" spc="-10" dirty="0">
                <a:latin typeface="Arial" panose="020B0604020202020204" pitchFamily="34" charset="0"/>
                <a:ea typeface="Calibri" panose="020F0502020204030204" pitchFamily="34" charset="0"/>
                <a:cs typeface="Times New Roman" panose="02020603050405020304" pitchFamily="18" charset="0"/>
              </a:rPr>
              <a:t>.</a:t>
            </a:r>
            <a:r>
              <a:rPr lang="en-US" spc="30" dirty="0">
                <a:latin typeface="Arial" panose="020B0604020202020204" pitchFamily="34" charset="0"/>
                <a:ea typeface="Calibri" panose="020F0502020204030204" pitchFamily="34" charset="0"/>
                <a:cs typeface="Times New Roman" panose="02020603050405020304" pitchFamily="18" charset="0"/>
              </a:rPr>
              <a:t> </a:t>
            </a:r>
            <a:r>
              <a:rPr lang="en-US" spc="-15" dirty="0">
                <a:latin typeface="Arial" panose="020B0604020202020204" pitchFamily="34" charset="0"/>
                <a:ea typeface="Calibri" panose="020F0502020204030204" pitchFamily="34" charset="0"/>
                <a:cs typeface="Times New Roman" panose="02020603050405020304" pitchFamily="18" charset="0"/>
              </a:rPr>
              <a:t>Vid	</a:t>
            </a:r>
            <a:r>
              <a:rPr lang="en-US" spc="-10" dirty="0" err="1">
                <a:latin typeface="Arial" panose="020B0604020202020204" pitchFamily="34" charset="0"/>
                <a:ea typeface="Calibri" panose="020F0502020204030204" pitchFamily="34" charset="0"/>
                <a:cs typeface="Times New Roman" panose="02020603050405020304" pitchFamily="18" charset="0"/>
              </a:rPr>
              <a:t>allmänfarliga</a:t>
            </a:r>
            <a:r>
              <a:rPr lang="en-US" spc="30" dirty="0">
                <a:latin typeface="Arial" panose="020B0604020202020204" pitchFamily="34" charset="0"/>
                <a:ea typeface="Calibri" panose="020F0502020204030204" pitchFamily="34" charset="0"/>
                <a:cs typeface="Times New Roman" panose="02020603050405020304" pitchFamily="18" charset="0"/>
              </a:rPr>
              <a:t> </a:t>
            </a:r>
            <a:r>
              <a:rPr lang="en-US" spc="-5" dirty="0" err="1">
                <a:latin typeface="Arial" panose="020B0604020202020204" pitchFamily="34" charset="0"/>
                <a:ea typeface="Calibri" panose="020F0502020204030204" pitchFamily="34" charset="0"/>
                <a:cs typeface="Times New Roman" panose="02020603050405020304" pitchFamily="18" charset="0"/>
              </a:rPr>
              <a:t>sjukdomar</a:t>
            </a:r>
            <a:r>
              <a:rPr lang="en-US" spc="15"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ska</a:t>
            </a:r>
            <a:r>
              <a:rPr lang="en-US" spc="-5" dirty="0">
                <a:latin typeface="Arial" panose="020B0604020202020204" pitchFamily="34" charset="0"/>
                <a:ea typeface="Calibri" panose="020F0502020204030204" pitchFamily="34" charset="0"/>
                <a:cs typeface="Times New Roman" panose="02020603050405020304" pitchFamily="18" charset="0"/>
              </a:rPr>
              <a:t> </a:t>
            </a:r>
            <a:r>
              <a:rPr lang="en-US" spc="-10" dirty="0">
                <a:solidFill>
                  <a:srgbClr val="FF0000"/>
                </a:solidFill>
                <a:latin typeface="Arial" panose="020B0604020202020204" pitchFamily="34" charset="0"/>
                <a:ea typeface="Calibri" panose="020F0502020204030204" pitchFamily="34" charset="0"/>
                <a:cs typeface="Times New Roman" panose="02020603050405020304" pitchFamily="18" charset="0"/>
              </a:rPr>
              <a:t>index</a:t>
            </a:r>
            <a:r>
              <a:rPr lang="en-US" spc="25"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anmälas</a:t>
            </a:r>
            <a:r>
              <a:rPr lang="en-US" spc="1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till</a:t>
            </a:r>
            <a:r>
              <a:rPr lang="en-US" spc="27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Smittskyddsläkaren</a:t>
            </a:r>
            <a:r>
              <a:rPr lang="en-US"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om</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hen</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inte</a:t>
            </a:r>
            <a:r>
              <a:rPr lang="en-US"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kommer</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för</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smittspårning</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pc="1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5" dirty="0">
                <a:solidFill>
                  <a:srgbClr val="000000"/>
                </a:solidFill>
                <a:latin typeface="Arial" panose="020B0604020202020204" pitchFamily="34" charset="0"/>
                <a:ea typeface="Calibri" panose="020F0502020204030204" pitchFamily="34" charset="0"/>
                <a:cs typeface="Times New Roman" panose="02020603050405020304" pitchFamily="18" charset="0"/>
              </a:rPr>
              <a:t>Vid</a:t>
            </a:r>
            <a:r>
              <a:rPr lang="en-US" spc="1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övriga</a:t>
            </a:r>
            <a:r>
              <a:rPr lang="en-US"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anmälningspliktiga</a:t>
            </a:r>
            <a:r>
              <a:rPr lang="en-US"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sjukdomar</a:t>
            </a:r>
            <a:r>
              <a:rPr lang="en-US" spc="1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a:t>
            </a:r>
            <a:r>
              <a:rPr lang="en-US"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inget</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sådant</a:t>
            </a:r>
            <a:r>
              <a:rPr lang="en-US" spc="21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tvång</a:t>
            </a:r>
            <a:r>
              <a:rPr lang="en-US"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myndighetsutövning</a:t>
            </a:r>
            <a:r>
              <a:rPr lang="en-US"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pc="-5"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utövas</a:t>
            </a:r>
            <a:r>
              <a:rPr lang="en-US" spc="-5"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Författningar - hierarki</a:t>
            </a:r>
            <a:endParaRPr lang="sv-SE" dirty="0"/>
          </a:p>
        </p:txBody>
      </p:sp>
      <p:sp>
        <p:nvSpPr>
          <p:cNvPr id="3" name="Platshållare för innehåll 2"/>
          <p:cNvSpPr>
            <a:spLocks noGrp="1"/>
          </p:cNvSpPr>
          <p:nvPr>
            <p:ph idx="1"/>
          </p:nvPr>
        </p:nvSpPr>
        <p:spPr/>
        <p:txBody>
          <a:bodyPr/>
          <a:lstStyle/>
          <a:p>
            <a:pPr marL="514350" indent="-514350">
              <a:buFont typeface="+mj-lt"/>
              <a:buAutoNum type="arabicPeriod"/>
            </a:pPr>
            <a:r>
              <a:rPr lang="sv-SE" dirty="0" smtClean="0"/>
              <a:t>Lagar</a:t>
            </a:r>
            <a:br>
              <a:rPr lang="sv-SE" dirty="0" smtClean="0"/>
            </a:br>
            <a:r>
              <a:rPr lang="sv-SE" dirty="0" smtClean="0"/>
              <a:t>- Smittskyddslag</a:t>
            </a:r>
            <a:br>
              <a:rPr lang="sv-SE" dirty="0" smtClean="0"/>
            </a:br>
            <a:r>
              <a:rPr lang="sv-SE" dirty="0" smtClean="0"/>
              <a:t>- hälso- och sjukvårdslag</a:t>
            </a:r>
            <a:br>
              <a:rPr lang="sv-SE" dirty="0" smtClean="0"/>
            </a:br>
            <a:r>
              <a:rPr lang="sv-SE" dirty="0" smtClean="0"/>
              <a:t>- Offentlighets- och sekretesslagen</a:t>
            </a:r>
            <a:br>
              <a:rPr lang="sv-SE" dirty="0" smtClean="0"/>
            </a:br>
            <a:r>
              <a:rPr lang="sv-SE" dirty="0" smtClean="0"/>
              <a:t>- Patientdatalagen</a:t>
            </a:r>
          </a:p>
          <a:p>
            <a:pPr marL="514350" indent="-514350">
              <a:buFont typeface="+mj-lt"/>
              <a:buAutoNum type="arabicPeriod"/>
            </a:pPr>
            <a:r>
              <a:rPr lang="sv-SE" dirty="0" smtClean="0"/>
              <a:t>Förordning</a:t>
            </a:r>
            <a:br>
              <a:rPr lang="sv-SE" dirty="0" smtClean="0"/>
            </a:br>
            <a:r>
              <a:rPr lang="sv-SE" dirty="0" smtClean="0"/>
              <a:t>- Smittskyddsförordningen SFS 2004:255</a:t>
            </a:r>
          </a:p>
          <a:p>
            <a:pPr marL="514350" indent="-514350">
              <a:buFont typeface="+mj-lt"/>
              <a:buAutoNum type="arabicPeriod"/>
            </a:pPr>
            <a:r>
              <a:rPr lang="sv-SE" dirty="0" smtClean="0"/>
              <a:t>Föreskrifter</a:t>
            </a:r>
            <a:br>
              <a:rPr lang="sv-SE" dirty="0" smtClean="0"/>
            </a:br>
            <a:r>
              <a:rPr lang="sv-SE" dirty="0" smtClean="0"/>
              <a:t>- smittspårningsföreskrift SOSFS 2005:23</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58</a:t>
            </a:fld>
            <a:endParaRPr lang="sv-SE" dirty="0"/>
          </a:p>
        </p:txBody>
      </p:sp>
    </p:spTree>
    <p:extLst>
      <p:ext uri="{BB962C8B-B14F-4D97-AF65-F5344CB8AC3E}">
        <p14:creationId xmlns:p14="http://schemas.microsoft.com/office/powerpoint/2010/main" val="63344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Ännu mer länktips</a:t>
            </a:r>
            <a:endParaRPr lang="sv-SE" dirty="0"/>
          </a:p>
        </p:txBody>
      </p:sp>
      <p:sp>
        <p:nvSpPr>
          <p:cNvPr id="3" name="Platshållare för innehåll 2"/>
          <p:cNvSpPr>
            <a:spLocks noGrp="1"/>
          </p:cNvSpPr>
          <p:nvPr>
            <p:ph idx="1"/>
          </p:nvPr>
        </p:nvSpPr>
        <p:spPr/>
        <p:txBody>
          <a:bodyPr/>
          <a:lstStyle/>
          <a:p>
            <a:r>
              <a:rPr lang="sv-SE" dirty="0" smtClean="0"/>
              <a:t>Folkhälsomyndigheten – smittsamma sjukdomar </a:t>
            </a:r>
          </a:p>
          <a:p>
            <a:r>
              <a:rPr lang="sv-SE" dirty="0" smtClean="0"/>
              <a:t>Hiv-Sverige – organisation för anhöriga och intresserade</a:t>
            </a:r>
          </a:p>
          <a:p>
            <a:r>
              <a:rPr lang="sv-SE" dirty="0" err="1" smtClean="0"/>
              <a:t>Posithiva</a:t>
            </a:r>
            <a:r>
              <a:rPr lang="sv-SE" dirty="0" smtClean="0"/>
              <a:t> gruppen – patientgrupp för hivpositiva</a:t>
            </a:r>
          </a:p>
          <a:p>
            <a:r>
              <a:rPr lang="sv-SE" dirty="0" smtClean="0"/>
              <a:t>Hiv idag är inte som igår - </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59</a:t>
            </a:fld>
            <a:endParaRPr lang="sv-SE" dirty="0"/>
          </a:p>
        </p:txBody>
      </p:sp>
    </p:spTree>
    <p:extLst>
      <p:ext uri="{BB962C8B-B14F-4D97-AF65-F5344CB8AC3E}">
        <p14:creationId xmlns:p14="http://schemas.microsoft.com/office/powerpoint/2010/main" val="165872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30DDE8C-17E0-4539-9C15-C1E9D231907F}" type="slidenum">
              <a:rPr lang="sv-SE" smtClean="0"/>
              <a:pPr/>
              <a:t>6</a:t>
            </a:fld>
            <a:endParaRPr lang="sv-SE" dirty="0"/>
          </a:p>
        </p:txBody>
      </p:sp>
      <p:pic>
        <p:nvPicPr>
          <p:cNvPr id="3" name="Bildobjekt 2"/>
          <p:cNvPicPr>
            <a:picLocks noChangeAspect="1"/>
          </p:cNvPicPr>
          <p:nvPr/>
        </p:nvPicPr>
        <p:blipFill rotWithShape="1">
          <a:blip r:embed="rId2"/>
          <a:srcRect t="19859"/>
          <a:stretch/>
        </p:blipFill>
        <p:spPr>
          <a:xfrm>
            <a:off x="3235058" y="208229"/>
            <a:ext cx="4272652" cy="5803271"/>
          </a:xfrm>
          <a:prstGeom prst="rect">
            <a:avLst/>
          </a:prstGeom>
        </p:spPr>
      </p:pic>
    </p:spTree>
    <p:extLst>
      <p:ext uri="{BB962C8B-B14F-4D97-AF65-F5344CB8AC3E}">
        <p14:creationId xmlns:p14="http://schemas.microsoft.com/office/powerpoint/2010/main" val="1659489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7"/>
            <a:ext cx="10619402" cy="678670"/>
          </a:xfrm>
        </p:spPr>
        <p:txBody>
          <a:bodyPr>
            <a:normAutofit/>
          </a:bodyPr>
          <a:lstStyle/>
          <a:p>
            <a:pPr algn="ctr"/>
            <a:r>
              <a:rPr lang="sv-SE" sz="3200" dirty="0" smtClean="0"/>
              <a:t>Inkomna frågor</a:t>
            </a:r>
            <a:endParaRPr lang="sv-SE" sz="3200" dirty="0"/>
          </a:p>
        </p:txBody>
      </p:sp>
      <p:sp>
        <p:nvSpPr>
          <p:cNvPr id="3" name="Platshållare för innehåll 2"/>
          <p:cNvSpPr>
            <a:spLocks noGrp="1"/>
          </p:cNvSpPr>
          <p:nvPr>
            <p:ph idx="1"/>
          </p:nvPr>
        </p:nvSpPr>
        <p:spPr>
          <a:xfrm>
            <a:off x="410547" y="1155941"/>
            <a:ext cx="11370906" cy="5021022"/>
          </a:xfrm>
        </p:spPr>
        <p:txBody>
          <a:bodyPr/>
          <a:lstStyle/>
          <a:p>
            <a:r>
              <a:rPr lang="sv-SE" dirty="0" err="1" smtClean="0"/>
              <a:t>Sminetanmälan</a:t>
            </a:r>
            <a:r>
              <a:rPr lang="sv-SE" dirty="0" smtClean="0"/>
              <a:t> i journalen? </a:t>
            </a:r>
          </a:p>
          <a:p>
            <a:r>
              <a:rPr lang="sv-SE" dirty="0" smtClean="0"/>
              <a:t>Fyller alla i index-pappret? </a:t>
            </a:r>
          </a:p>
          <a:p>
            <a:r>
              <a:rPr lang="sv-SE" dirty="0" smtClean="0"/>
              <a:t>Får det sitta i samma pärm som kontakterna spåras? </a:t>
            </a:r>
          </a:p>
          <a:p>
            <a:r>
              <a:rPr lang="sv-SE" dirty="0" smtClean="0"/>
              <a:t>Hur länge ska handlingarna sparas? </a:t>
            </a:r>
          </a:p>
          <a:p>
            <a:r>
              <a:rPr lang="sv-SE" dirty="0" smtClean="0"/>
              <a:t>Ska det fyllas i journalen när smittspårningen är avslutad?</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60</a:t>
            </a:fld>
            <a:endParaRPr lang="sv-SE" dirty="0"/>
          </a:p>
        </p:txBody>
      </p:sp>
    </p:spTree>
    <p:extLst>
      <p:ext uri="{BB962C8B-B14F-4D97-AF65-F5344CB8AC3E}">
        <p14:creationId xmlns:p14="http://schemas.microsoft.com/office/powerpoint/2010/main" val="186220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 med smittskydd</a:t>
            </a:r>
            <a:endParaRPr lang="sv-SE" dirty="0"/>
          </a:p>
        </p:txBody>
      </p:sp>
      <p:sp>
        <p:nvSpPr>
          <p:cNvPr id="3" name="Platshållare för innehåll 2"/>
          <p:cNvSpPr>
            <a:spLocks noGrp="1"/>
          </p:cNvSpPr>
          <p:nvPr>
            <p:ph idx="1"/>
          </p:nvPr>
        </p:nvSpPr>
        <p:spPr/>
        <p:txBody>
          <a:bodyPr/>
          <a:lstStyle/>
          <a:p>
            <a:r>
              <a:rPr lang="sv-SE" dirty="0" smtClean="0"/>
              <a:t>Skydda befolkningen mot smittsam sjukdom</a:t>
            </a:r>
          </a:p>
          <a:p>
            <a:r>
              <a:rPr lang="sv-SE" dirty="0" smtClean="0"/>
              <a:t>Ge individ som bär på sådan sjukdom, stöd och behandling.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61</a:t>
            </a:fld>
            <a:endParaRPr lang="sv-SE" dirty="0"/>
          </a:p>
        </p:txBody>
      </p:sp>
    </p:spTree>
    <p:extLst>
      <p:ext uri="{BB962C8B-B14F-4D97-AF65-F5344CB8AC3E}">
        <p14:creationId xmlns:p14="http://schemas.microsoft.com/office/powerpoint/2010/main" val="84066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Smittskyddsläkarens ansvar</a:t>
            </a:r>
            <a:endParaRPr lang="sv-SE" dirty="0"/>
          </a:p>
        </p:txBody>
      </p:sp>
      <p:sp>
        <p:nvSpPr>
          <p:cNvPr id="3" name="Platshållare för innehåll 2"/>
          <p:cNvSpPr>
            <a:spLocks noGrp="1"/>
          </p:cNvSpPr>
          <p:nvPr>
            <p:ph idx="1"/>
          </p:nvPr>
        </p:nvSpPr>
        <p:spPr/>
        <p:txBody>
          <a:bodyPr/>
          <a:lstStyle/>
          <a:p>
            <a:r>
              <a:rPr lang="sv-SE" dirty="0"/>
              <a:t>Samhällets smittskydd skall tillgodose befolkningens behov av skydd mot spridning av smittsamma sjukdomar.</a:t>
            </a:r>
          </a:p>
          <a:p>
            <a:r>
              <a:rPr lang="sv-SE" dirty="0"/>
              <a:t>Med smittsamma sjukdomar avses i SmL alla sjukdomar som kan överföras till eller mellan människor och som kan innebära ett inte ringa hot mot människors hälsa.</a:t>
            </a:r>
          </a:p>
          <a:p>
            <a:r>
              <a:rPr lang="sv-SE" dirty="0"/>
              <a:t>Smittskyddsenheten är en egen myndighet</a:t>
            </a:r>
          </a:p>
          <a:p>
            <a:r>
              <a:rPr lang="sv-SE" dirty="0"/>
              <a:t>Lyder även under Förvaltningslagen</a:t>
            </a:r>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62</a:t>
            </a:fld>
            <a:endParaRPr lang="sv-SE" dirty="0"/>
          </a:p>
        </p:txBody>
      </p:sp>
      <p:pic>
        <p:nvPicPr>
          <p:cNvPr id="7" name="Bildobjekt 6"/>
          <p:cNvPicPr>
            <a:picLocks noChangeAspect="1"/>
          </p:cNvPicPr>
          <p:nvPr/>
        </p:nvPicPr>
        <p:blipFill>
          <a:blip r:embed="rId3"/>
          <a:stretch>
            <a:fillRect/>
          </a:stretch>
        </p:blipFill>
        <p:spPr>
          <a:xfrm>
            <a:off x="8897104" y="4001293"/>
            <a:ext cx="2286198" cy="1524132"/>
          </a:xfrm>
          <a:prstGeom prst="rect">
            <a:avLst/>
          </a:prstGeom>
        </p:spPr>
      </p:pic>
    </p:spTree>
    <p:extLst>
      <p:ext uri="{BB962C8B-B14F-4D97-AF65-F5344CB8AC3E}">
        <p14:creationId xmlns:p14="http://schemas.microsoft.com/office/powerpoint/2010/main" val="3981810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0DDE8C-17E0-4539-9C15-C1E9D231907F}" type="slidenum">
              <a:rPr lang="sv-SE" smtClean="0"/>
              <a:pPr/>
              <a:t>63</a:t>
            </a:fld>
            <a:endParaRPr lang="sv-SE" dirty="0"/>
          </a:p>
        </p:txBody>
      </p:sp>
      <p:pic>
        <p:nvPicPr>
          <p:cNvPr id="5" name="Bildobjekt 4"/>
          <p:cNvPicPr>
            <a:picLocks noChangeAspect="1"/>
          </p:cNvPicPr>
          <p:nvPr/>
        </p:nvPicPr>
        <p:blipFill>
          <a:blip r:embed="rId2"/>
          <a:stretch>
            <a:fillRect/>
          </a:stretch>
        </p:blipFill>
        <p:spPr>
          <a:xfrm>
            <a:off x="897369" y="393289"/>
            <a:ext cx="9849289" cy="5751435"/>
          </a:xfrm>
          <a:prstGeom prst="rect">
            <a:avLst/>
          </a:prstGeom>
        </p:spPr>
      </p:pic>
    </p:spTree>
    <p:extLst>
      <p:ext uri="{BB962C8B-B14F-4D97-AF65-F5344CB8AC3E}">
        <p14:creationId xmlns:p14="http://schemas.microsoft.com/office/powerpoint/2010/main" val="1322141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10619402" cy="469761"/>
          </a:xfrm>
        </p:spPr>
        <p:txBody>
          <a:bodyPr>
            <a:normAutofit fontScale="90000"/>
          </a:bodyPr>
          <a:lstStyle/>
          <a:p>
            <a:r>
              <a:rPr lang="sv-SE" dirty="0" smtClean="0"/>
              <a:t>Skillnader indelning diagnoser SML</a:t>
            </a:r>
            <a:endParaRPr lang="sv-SE" dirty="0"/>
          </a:p>
        </p:txBody>
      </p:sp>
      <p:sp>
        <p:nvSpPr>
          <p:cNvPr id="3" name="Platshållare för innehåll 2"/>
          <p:cNvSpPr>
            <a:spLocks noGrp="1"/>
          </p:cNvSpPr>
          <p:nvPr>
            <p:ph idx="1"/>
          </p:nvPr>
        </p:nvSpPr>
        <p:spPr/>
        <p:txBody>
          <a:bodyPr/>
          <a:lstStyle/>
          <a:p>
            <a:pPr marL="457200" lvl="1" indent="0">
              <a:buNone/>
            </a:pPr>
            <a:endParaRPr lang="sv-SE" dirty="0"/>
          </a:p>
          <a:p>
            <a:pPr lvl="1"/>
            <a:r>
              <a:rPr lang="sv-SE" sz="3200" dirty="0" smtClean="0"/>
              <a:t>65 </a:t>
            </a:r>
            <a:r>
              <a:rPr lang="sv-SE" sz="3200" dirty="0"/>
              <a:t>anmälningspliktiga sjukdomar </a:t>
            </a:r>
            <a:r>
              <a:rPr lang="sv-SE" sz="3200" dirty="0" smtClean="0"/>
              <a:t>varav 31 </a:t>
            </a:r>
            <a:r>
              <a:rPr lang="sv-SE" sz="3200" dirty="0"/>
              <a:t>allmänfarliga </a:t>
            </a:r>
            <a:r>
              <a:rPr lang="sv-SE" sz="3200" dirty="0" smtClean="0">
                <a:solidFill>
                  <a:srgbClr val="FF0000"/>
                </a:solidFill>
              </a:rPr>
              <a:t>”</a:t>
            </a:r>
            <a:r>
              <a:rPr lang="sv-SE" sz="3200" dirty="0">
                <a:solidFill>
                  <a:srgbClr val="FF0000"/>
                </a:solidFill>
              </a:rPr>
              <a:t>ska</a:t>
            </a:r>
            <a:r>
              <a:rPr lang="sv-SE" sz="3200" dirty="0" smtClean="0">
                <a:solidFill>
                  <a:srgbClr val="FF0000"/>
                </a:solidFill>
              </a:rPr>
              <a:t>”. </a:t>
            </a:r>
            <a:r>
              <a:rPr lang="sv-SE" sz="3200" dirty="0" smtClean="0"/>
              <a:t>Av </a:t>
            </a:r>
            <a:r>
              <a:rPr lang="sv-SE" sz="3200" dirty="0"/>
              <a:t>dessa 31 är 3 </a:t>
            </a:r>
            <a:r>
              <a:rPr lang="sv-SE" sz="3200" dirty="0" smtClean="0"/>
              <a:t>samhällsfarliga = </a:t>
            </a:r>
            <a:r>
              <a:rPr lang="sv-SE" sz="3200" dirty="0" smtClean="0">
                <a:solidFill>
                  <a:srgbClr val="FF0000"/>
                </a:solidFill>
              </a:rPr>
              <a:t>”extra </a:t>
            </a:r>
            <a:r>
              <a:rPr lang="sv-SE" sz="3200" dirty="0">
                <a:solidFill>
                  <a:srgbClr val="FF0000"/>
                </a:solidFill>
              </a:rPr>
              <a:t>ska</a:t>
            </a:r>
            <a:r>
              <a:rPr lang="sv-SE" sz="3200" dirty="0" smtClean="0">
                <a:solidFill>
                  <a:srgbClr val="FF0000"/>
                </a:solidFill>
              </a:rPr>
              <a:t>”</a:t>
            </a:r>
            <a:br>
              <a:rPr lang="sv-SE" sz="3200" dirty="0" smtClean="0">
                <a:solidFill>
                  <a:srgbClr val="FF0000"/>
                </a:solidFill>
              </a:rPr>
            </a:br>
            <a:endParaRPr lang="sv-SE" sz="3200" dirty="0" smtClean="0">
              <a:solidFill>
                <a:srgbClr val="FF0000"/>
              </a:solidFill>
            </a:endParaRPr>
          </a:p>
          <a:p>
            <a:pPr lvl="1"/>
            <a:r>
              <a:rPr lang="sv-SE" sz="3200" dirty="0" smtClean="0"/>
              <a:t>34 </a:t>
            </a:r>
            <a:r>
              <a:rPr lang="sv-SE" sz="3200" dirty="0"/>
              <a:t>övriga anmälningspliktiga </a:t>
            </a:r>
            <a:r>
              <a:rPr lang="sv-SE" sz="3200" dirty="0" smtClean="0">
                <a:solidFill>
                  <a:srgbClr val="FF0000"/>
                </a:solidFill>
              </a:rPr>
              <a:t>”</a:t>
            </a:r>
            <a:r>
              <a:rPr lang="sv-SE" sz="3200" dirty="0">
                <a:solidFill>
                  <a:srgbClr val="FF0000"/>
                </a:solidFill>
              </a:rPr>
              <a:t>bör</a:t>
            </a:r>
            <a:r>
              <a:rPr lang="sv-SE" sz="3200" dirty="0" smtClean="0">
                <a:solidFill>
                  <a:srgbClr val="FF0000"/>
                </a:solidFill>
              </a:rPr>
              <a:t>”</a:t>
            </a:r>
            <a:br>
              <a:rPr lang="sv-SE" sz="3200" dirty="0" smtClean="0">
                <a:solidFill>
                  <a:srgbClr val="FF0000"/>
                </a:solidFill>
              </a:rPr>
            </a:br>
            <a:endParaRPr lang="sv-SE" sz="3200" dirty="0" smtClean="0">
              <a:solidFill>
                <a:srgbClr val="FF0000"/>
              </a:solidFill>
            </a:endParaRPr>
          </a:p>
          <a:p>
            <a:pPr lvl="1"/>
            <a:r>
              <a:rPr lang="sv-SE" sz="3200" dirty="0" smtClean="0"/>
              <a:t>Alla </a:t>
            </a:r>
            <a:r>
              <a:rPr lang="sv-SE" sz="3200" dirty="0"/>
              <a:t>allmänfarliga är smittspårningspliktiga + </a:t>
            </a:r>
            <a:r>
              <a:rPr lang="sv-SE" sz="3200" dirty="0" smtClean="0"/>
              <a:t>18 </a:t>
            </a:r>
            <a:r>
              <a:rPr lang="sv-SE" sz="3200" dirty="0"/>
              <a:t>av de övriga anmälningspliktiga </a:t>
            </a:r>
          </a:p>
          <a:p>
            <a:pPr marL="0" indent="0">
              <a:buNone/>
            </a:pPr>
            <a:endParaRPr lang="sv-SE" sz="3200"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64</a:t>
            </a:fld>
            <a:endParaRPr lang="sv-SE" dirty="0"/>
          </a:p>
        </p:txBody>
      </p:sp>
    </p:spTree>
    <p:extLst>
      <p:ext uri="{BB962C8B-B14F-4D97-AF65-F5344CB8AC3E}">
        <p14:creationId xmlns:p14="http://schemas.microsoft.com/office/powerpoint/2010/main" val="317970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Vem får smittspåra?</a:t>
            </a:r>
            <a:endParaRPr lang="sv-SE" dirty="0"/>
          </a:p>
        </p:txBody>
      </p:sp>
      <p:sp>
        <p:nvSpPr>
          <p:cNvPr id="3" name="Platshållare för innehåll 2"/>
          <p:cNvSpPr>
            <a:spLocks noGrp="1"/>
          </p:cNvSpPr>
          <p:nvPr>
            <p:ph idx="1"/>
          </p:nvPr>
        </p:nvSpPr>
        <p:spPr/>
        <p:txBody>
          <a:bodyPr/>
          <a:lstStyle/>
          <a:p>
            <a:r>
              <a:rPr lang="sv-SE" dirty="0" smtClean="0"/>
              <a:t>Ansvaret för att smittspårning utförs ligger primärt hos behandlande läkare. Läkaren kan emellertid överlämna det formella ansvaret för smittspårning till annan person med särskild kompetens. </a:t>
            </a:r>
          </a:p>
          <a:p>
            <a:r>
              <a:rPr lang="sv-SE" dirty="0" smtClean="0"/>
              <a:t>Vad menas med behandlande läkare? Den som står som ansvarig på provet.</a:t>
            </a:r>
          </a:p>
          <a:p>
            <a:r>
              <a:rPr lang="sv-SE" dirty="0" smtClean="0"/>
              <a:t>Vem har särskild kompetens? Den som gått smittspårningsutbildning. Obs att läkare anses vara kompetenta smittspårare utan att ha gått någon smittspårningsutbildning….  </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a:t>
            </a:fld>
            <a:endParaRPr lang="sv-SE" dirty="0"/>
          </a:p>
        </p:txBody>
      </p:sp>
      <p:pic>
        <p:nvPicPr>
          <p:cNvPr id="7" name="Bildobjekt 6"/>
          <p:cNvPicPr>
            <a:picLocks noChangeAspect="1"/>
          </p:cNvPicPr>
          <p:nvPr/>
        </p:nvPicPr>
        <p:blipFill>
          <a:blip r:embed="rId3"/>
          <a:stretch>
            <a:fillRect/>
          </a:stretch>
        </p:blipFill>
        <p:spPr>
          <a:xfrm>
            <a:off x="254072" y="49903"/>
            <a:ext cx="1752150" cy="1775722"/>
          </a:xfrm>
          <a:prstGeom prst="rect">
            <a:avLst/>
          </a:prstGeom>
        </p:spPr>
      </p:pic>
    </p:spTree>
    <p:extLst>
      <p:ext uri="{BB962C8B-B14F-4D97-AF65-F5344CB8AC3E}">
        <p14:creationId xmlns:p14="http://schemas.microsoft.com/office/powerpoint/2010/main" val="36562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67460"/>
            <a:ext cx="10619402" cy="661417"/>
          </a:xfrm>
        </p:spPr>
        <p:txBody>
          <a:bodyPr>
            <a:normAutofit/>
          </a:bodyPr>
          <a:lstStyle/>
          <a:p>
            <a:pPr algn="ctr"/>
            <a:r>
              <a:rPr lang="sv-SE" sz="3200" dirty="0" smtClean="0"/>
              <a:t>Det kan bli fel</a:t>
            </a:r>
            <a:endParaRPr lang="sv-SE" sz="3200" dirty="0"/>
          </a:p>
        </p:txBody>
      </p:sp>
      <p:pic>
        <p:nvPicPr>
          <p:cNvPr id="7" name="Platshållare för innehåll 6"/>
          <p:cNvPicPr>
            <a:picLocks noGrp="1" noChangeAspect="1"/>
          </p:cNvPicPr>
          <p:nvPr>
            <p:ph idx="1"/>
          </p:nvPr>
        </p:nvPicPr>
        <p:blipFill>
          <a:blip r:embed="rId3"/>
          <a:stretch>
            <a:fillRect/>
          </a:stretch>
        </p:blipFill>
        <p:spPr>
          <a:xfrm>
            <a:off x="6970144" y="823327"/>
            <a:ext cx="3907624" cy="5438573"/>
          </a:xfrm>
          <a:prstGeom prst="rect">
            <a:avLst/>
          </a:prstGeom>
        </p:spPr>
      </p:pic>
      <p:sp>
        <p:nvSpPr>
          <p:cNvPr id="6" name="Platshållare för bildnummer 5"/>
          <p:cNvSpPr>
            <a:spLocks noGrp="1"/>
          </p:cNvSpPr>
          <p:nvPr>
            <p:ph type="sldNum" sz="quarter" idx="12"/>
          </p:nvPr>
        </p:nvSpPr>
        <p:spPr/>
        <p:txBody>
          <a:bodyPr/>
          <a:lstStyle/>
          <a:p>
            <a:fld id="{130DDE8C-17E0-4539-9C15-C1E9D231907F}" type="slidenum">
              <a:rPr lang="sv-SE" smtClean="0"/>
              <a:pPr/>
              <a:t>8</a:t>
            </a:fld>
            <a:endParaRPr lang="sv-SE" dirty="0"/>
          </a:p>
        </p:txBody>
      </p:sp>
      <p:pic>
        <p:nvPicPr>
          <p:cNvPr id="8" name="Bildobjekt 7"/>
          <p:cNvPicPr>
            <a:picLocks noChangeAspect="1"/>
          </p:cNvPicPr>
          <p:nvPr/>
        </p:nvPicPr>
        <p:blipFill rotWithShape="1">
          <a:blip r:embed="rId4"/>
          <a:srcRect t="24733"/>
          <a:stretch/>
        </p:blipFill>
        <p:spPr>
          <a:xfrm>
            <a:off x="843939" y="1595887"/>
            <a:ext cx="5112004" cy="3950898"/>
          </a:xfrm>
          <a:prstGeom prst="rect">
            <a:avLst/>
          </a:prstGeom>
        </p:spPr>
      </p:pic>
    </p:spTree>
    <p:extLst>
      <p:ext uri="{BB962C8B-B14F-4D97-AF65-F5344CB8AC3E}">
        <p14:creationId xmlns:p14="http://schemas.microsoft.com/office/powerpoint/2010/main" val="330491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När kan läkare överlämna smittspårningen till Smittskyddsläkaren</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endParaRPr lang="sv-SE" dirty="0"/>
          </a:p>
          <a:p>
            <a:pPr lvl="0"/>
            <a:r>
              <a:rPr lang="sv-SE" sz="3600" dirty="0" smtClean="0"/>
              <a:t>Nej - </a:t>
            </a:r>
            <a:r>
              <a:rPr lang="sv-SE" sz="3600" b="1" dirty="0" smtClean="0"/>
              <a:t>Arbetsbelastning </a:t>
            </a:r>
            <a:r>
              <a:rPr lang="sv-SE" sz="3600" dirty="0" smtClean="0"/>
              <a:t>är inte giltig orsak. Smittspårningen är en obligatorisk verksamhet för behandlande läkare och för den som behandlande läkare överlämnar ansvaret för smittspårningen till enligt 3:4 SmL och föreskrift </a:t>
            </a:r>
            <a:r>
              <a:rPr lang="sv-SE" sz="3600" dirty="0" err="1" smtClean="0"/>
              <a:t>sosfs</a:t>
            </a:r>
            <a:r>
              <a:rPr lang="sv-SE" sz="3600" dirty="0" smtClean="0"/>
              <a:t> 2005:23.</a:t>
            </a:r>
          </a:p>
          <a:p>
            <a:pPr marL="0" lvl="0" indent="0">
              <a:buNone/>
            </a:pPr>
            <a:r>
              <a:rPr lang="sv-SE" sz="3600" dirty="0" smtClean="0"/>
              <a:t> </a:t>
            </a:r>
          </a:p>
          <a:p>
            <a:pPr lvl="0"/>
            <a:r>
              <a:rPr lang="sv-SE" sz="3600" dirty="0" smtClean="0"/>
              <a:t>Nej - Att </a:t>
            </a:r>
            <a:r>
              <a:rPr lang="sv-SE" sz="3600" b="1" dirty="0" smtClean="0"/>
              <a:t>anse sig sakna kompetens </a:t>
            </a:r>
            <a:r>
              <a:rPr lang="sv-SE" sz="3600" dirty="0" smtClean="0"/>
              <a:t>(som behandlande läkare) är inte heller skäl att överlämna smittspårningen till Smittskyddsläkaren.</a:t>
            </a:r>
          </a:p>
          <a:p>
            <a:pPr marL="0" indent="0">
              <a:buNone/>
            </a:pPr>
            <a:r>
              <a:rPr lang="sv-SE" sz="3600" dirty="0" smtClean="0"/>
              <a:t> </a:t>
            </a:r>
          </a:p>
          <a:p>
            <a:pPr lvl="0"/>
            <a:r>
              <a:rPr lang="sv-SE" sz="3600" dirty="0" smtClean="0"/>
              <a:t>Nej - Smittspåraren vill lämna över smittspårningen till </a:t>
            </a:r>
            <a:r>
              <a:rPr lang="sv-SE" sz="3600" dirty="0" err="1" smtClean="0"/>
              <a:t>SmE</a:t>
            </a:r>
            <a:r>
              <a:rPr lang="sv-SE" sz="3600" dirty="0" smtClean="0"/>
              <a:t> av sekretesskäl</a:t>
            </a:r>
          </a:p>
          <a:p>
            <a:pPr marL="0" indent="0">
              <a:buNone/>
            </a:pPr>
            <a:endParaRPr lang="sv-SE" sz="3600" dirty="0" smtClean="0"/>
          </a:p>
          <a:p>
            <a:pPr marL="0" indent="0">
              <a:buNone/>
            </a:pPr>
            <a:r>
              <a:rPr lang="sv-SE" sz="3600" dirty="0" smtClean="0"/>
              <a:t> Ja - </a:t>
            </a:r>
            <a:r>
              <a:rPr lang="sv-SE" sz="3600" b="1" u="heavy" dirty="0" smtClean="0"/>
              <a:t>ok, vid hotbild</a:t>
            </a:r>
            <a:endParaRPr lang="sv-SE" sz="3600" dirty="0" smtClean="0"/>
          </a:p>
          <a:p>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9</a:t>
            </a:fld>
            <a:endParaRPr lang="sv-SE" dirty="0"/>
          </a:p>
        </p:txBody>
      </p:sp>
    </p:spTree>
    <p:extLst>
      <p:ext uri="{BB962C8B-B14F-4D97-AF65-F5344CB8AC3E}">
        <p14:creationId xmlns:p14="http://schemas.microsoft.com/office/powerpoint/2010/main" val="291446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as" id="{3CD988A6-ED1F-47E6-8054-EC8EECBED530}" vid="{D878A58C-11C3-45F1-B567-01B836F6FF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j125def9988a4544907fddb4a09b1af5 xmlns="2f901946-e264-40a9-b252-19c7dedd3add">
      <Terms xmlns="http://schemas.microsoft.com/office/infopath/2007/PartnerControls"/>
    </j125def9988a4544907fddb4a09b1af5>
    <d35d67994db9475aa58636ebfce59533 xmlns="2f901946-e264-40a9-b252-19c7dedd3add">
      <Terms xmlns="http://schemas.microsoft.com/office/infopath/2007/PartnerControls">
        <TermInfo xmlns="http://schemas.microsoft.com/office/infopath/2007/PartnerControls">
          <TermName xmlns="http://schemas.microsoft.com/office/infopath/2007/PartnerControls">sv - svenska</TermName>
          <TermId xmlns="http://schemas.microsoft.com/office/infopath/2007/PartnerControls">fc4bf42e-8ca5-492e-bdac-5e5e0115cfa8</TermId>
        </TermInfo>
      </Terms>
    </d35d67994db9475aa58636ebfce59533>
    <ib8be5378b304cd19503fe0f13c962e4 xmlns="2f901946-e264-40a9-b252-19c7dedd3add">
      <Terms xmlns="http://schemas.microsoft.com/office/infopath/2007/PartnerControls">
        <TermInfo xmlns="http://schemas.microsoft.com/office/infopath/2007/PartnerControls">
          <TermName xmlns="http://schemas.microsoft.com/office/infopath/2007/PartnerControls">powerpointmall</TermName>
          <TermId xmlns="http://schemas.microsoft.com/office/infopath/2007/PartnerControls">8a709a16-dce5-48c9-b324-adb936197cd8</TermId>
        </TermInfo>
      </Terms>
    </ib8be5378b304cd19503fe0f13c962e4>
    <b949fc07257b40f7b02b2d246d41368f xmlns="2f901946-e264-40a9-b252-19c7dedd3add">
      <Terms xmlns="http://schemas.microsoft.com/office/infopath/2007/PartnerControls">
        <TermInfo xmlns="http://schemas.microsoft.com/office/infopath/2007/PartnerControls">
          <TermName xmlns="http://schemas.microsoft.com/office/infopath/2007/PartnerControls">LD</TermName>
          <TermId xmlns="http://schemas.microsoft.com/office/infopath/2007/PartnerControls">30ac7822-68c2-42d2-8d58-accf1e3539f2</TermId>
        </TermInfo>
      </Terms>
    </b949fc07257b40f7b02b2d246d41368f>
    <TaxCatchAll xmlns="2f901946-e264-40a9-b252-19c7dedd3add">
      <Value>33</Value>
      <Value>620</Value>
      <Value>24</Value>
      <Value>38</Value>
      <Value>1</Value>
    </TaxCatchAll>
    <LD_Informationsklass xmlns="2f901946-e264-40a9-b252-19c7dedd3add">Intern alla</LD_Informationsklass>
    <ib626626c2604ac096d2606abc0b50e1 xmlns="2f901946-e264-40a9-b252-19c7dedd3add">
      <Terms xmlns="http://schemas.microsoft.com/office/infopath/2007/PartnerControls"/>
    </ib626626c2604ac096d2606abc0b50e1>
    <LD_Dokumentansvarig xmlns="2f901946-e264-40a9-b252-19c7dedd3add">
      <UserInfo>
        <DisplayName>Jansson Markus /Central förvaltning Personalenhet /Falun</DisplayName>
        <AccountId>34</AccountId>
        <AccountType/>
      </UserInfo>
    </LD_Dokumentansvarig>
    <l94247903c2249fd91f98a10a58087d0 xmlns="2f901946-e264-40a9-b252-19c7dedd3add">
      <Terms xmlns="http://schemas.microsoft.com/office/infopath/2007/PartnerControls">
        <TermInfo xmlns="http://schemas.microsoft.com/office/infopath/2007/PartnerControls">
          <TermName xmlns="http://schemas.microsoft.com/office/infopath/2007/PartnerControls">Standarddokument</TermName>
          <TermId xmlns="http://schemas.microsoft.com/office/infopath/2007/PartnerControls">4d12e0b9-1967-41ec-b4ec-5579d11176b8</TermId>
        </TermInfo>
      </Terms>
    </l94247903c2249fd91f98a10a58087d0>
    <LD_GranskatAv xmlns="2f901946-e264-40a9-b252-19c7dedd3add">
      <UserInfo>
        <DisplayName/>
        <AccountId xsi:nil="true"/>
        <AccountType/>
      </UserInfo>
    </LD_GranskatAv>
    <LD_OldPubliceringsstatus xmlns="2f901946-e264-40a9-b252-19c7dedd3add">Revidering pågår</LD_OldPubliceringsstatus>
    <LD_Publiceringsstatus xmlns="2f901946-e264-40a9-b252-19c7dedd3add">Publicering pågår</LD_Publiceringsstatus>
    <LD_Version xmlns="2f901946-e264-40a9-b252-19c7dedd3add">1.0</LD_Version>
    <LD_ArbetsrumID xmlns="2f901946-e264-40a9-b252-19c7dedd3add">
      <Url xsi:nil="true"/>
      <Description xsi:nil="true"/>
    </LD_ArbetsrumID>
    <LD_Faktaagare xmlns="2f901946-e264-40a9-b252-19c7dedd3add">
      <Url xsi:nil="true"/>
      <Description xsi:nil="true"/>
    </LD_Faktaagare>
    <LD_DokumentID xmlns="2f901946-e264-40a9-b252-19c7dedd3add">
      <Url>http://ar.ltdalarna.se/arbetsrum/OHAR4G1Q/_layouts/15/DocIdRedir.aspx?ID=JHXJTDKSTMXR-638439718-50</Url>
      <Description>JHXJTDKSTMXR-638439718-50</Description>
    </LD_DokumentID>
    <LD_Dokumentstatus xmlns="2f901946-e264-40a9-b252-19c7dedd3add">Godkänt</LD_Dokumentstatus>
    <LD_OldDokumentstatus xmlns="2f901946-e264-40a9-b252-19c7dedd3add">Godkännande pågår</LD_OldDokumentstatus>
    <_dlc_DocId xmlns="c6056b2c-9b66-4941-ba4f-b114eec7ed26">JHXJTDKSTMXR-2145828690-717</_dlc_DocId>
    <_dlc_DocIdUrl xmlns="c6056b2c-9b66-4941-ba4f-b114eec7ed26">
      <Url>http://ar.ltdalarna.se/arbetsrum/OHAR4G1Q/publicerat/_layouts/15/DocIdRedir.aspx?ID=JHXJTDKSTMXR-2145828690-717</Url>
      <Description>JHXJTDKSTMXR-2145828690-717</Description>
    </_dlc_DocIdUrl>
    <LD_Diarienummer xmlns="2f901946-e264-40a9-b252-19c7dedd3add" xsi:nil="true"/>
    <LD_GodkantDatum xmlns="2f901946-e264-40a9-b252-19c7dedd3add">2019-01-14T13:10:16+00:00</LD_GodkantDatum>
    <LD_GodkantAv xmlns="2f901946-e264-40a9-b252-19c7dedd3add">
      <UserInfo>
        <DisplayName>Jansson Markus /Central förvaltning Personalenhet /Falun</DisplayName>
        <AccountId>34</AccountId>
        <AccountType/>
      </UserInfo>
    </LD_GodkantAv>
    <LD_Beslutsnummer xmlns="2f901946-e264-40a9-b252-19c7dedd3add" xsi:nil="true"/>
  </documentManagement>
</p:properties>
</file>

<file path=customXml/item2.xml><?xml version="1.0" encoding="utf-8"?>
<?mso-contentType ?>
<SharedContentType xmlns="Microsoft.SharePoint.Taxonomy.ContentTypeSync" SourceId="e7769dcc-5dd1-4f02-a71f-f2e47d1eab4e" ContentTypeId="0x010100AC92CF2061C10240851FF38CAA99F4B80201" PreviousValue="false"/>
</file>

<file path=customXml/item3.xml><?xml version="1.0" encoding="utf-8"?>
<ct:contentTypeSchema xmlns:ct="http://schemas.microsoft.com/office/2006/metadata/contentType" xmlns:ma="http://schemas.microsoft.com/office/2006/metadata/properties/metaAttributes" ct:_="" ma:_="" ma:contentTypeName="Blankett" ma:contentTypeID="0x010100AC92CF2061C10240851FF38CAA99F4B8020100F310B003C35C654C864C96586056CDEC" ma:contentTypeVersion="310" ma:contentTypeDescription="Skapa ett nytt dokument." ma:contentTypeScope="" ma:versionID="087ee6206b06a291ed3a361c795ef3b1">
  <xsd:schema xmlns:xsd="http://www.w3.org/2001/XMLSchema" xmlns:xs="http://www.w3.org/2001/XMLSchema" xmlns:p="http://schemas.microsoft.com/office/2006/metadata/properties" xmlns:ns2="2f901946-e264-40a9-b252-19c7dedd3add" xmlns:ns3="c6056b2c-9b66-4941-ba4f-b114eec7ed26" targetNamespace="http://schemas.microsoft.com/office/2006/metadata/properties" ma:root="true" ma:fieldsID="d039476440dfb9f5cc80035c1206fafc" ns2:_="" ns3:_="">
    <xsd:import namespace="2f901946-e264-40a9-b252-19c7dedd3add"/>
    <xsd:import namespace="c6056b2c-9b66-4941-ba4f-b114eec7ed26"/>
    <xsd:element name="properties">
      <xsd:complexType>
        <xsd:sequence>
          <xsd:element name="documentManagement">
            <xsd:complexType>
              <xsd:all>
                <xsd:element ref="ns2:LD_Dokumentansvarig"/>
                <xsd:element ref="ns2:LD_Informationsklass"/>
                <xsd:element ref="ns2:LD_ArbetsrumID" minOccurs="0"/>
                <xsd:element ref="ns2:LD_DokumentID" minOccurs="0"/>
                <xsd:element ref="ns2:LD_Faktaagare" minOccurs="0"/>
                <xsd:element ref="ns2:LD_Version" minOccurs="0"/>
                <xsd:element ref="ns2:LD_GranskatAv" minOccurs="0"/>
                <xsd:element ref="ns2:LD_Dokumentstatus" minOccurs="0"/>
                <xsd:element ref="ns2:LD_Publiceringsstatus" minOccurs="0"/>
                <xsd:element ref="ns2:LD_GodkantAv" minOccurs="0"/>
                <xsd:element ref="ns2:LD_GodkantDatum" minOccurs="0"/>
                <xsd:element ref="ns2:LD_Diarienummer" minOccurs="0"/>
                <xsd:element ref="ns2:LD_Beslutsnummer" minOccurs="0"/>
                <xsd:element ref="ns2:LD_OldPubliceringsstatus" minOccurs="0"/>
                <xsd:element ref="ns2:TaxCatchAll" minOccurs="0"/>
                <xsd:element ref="ns2:l94247903c2249fd91f98a10a58087d0" minOccurs="0"/>
                <xsd:element ref="ns2:b949fc07257b40f7b02b2d246d41368f" minOccurs="0"/>
                <xsd:element ref="ns2:d35d67994db9475aa58636ebfce59533" minOccurs="0"/>
                <xsd:element ref="ns2:j125def9988a4544907fddb4a09b1af5" minOccurs="0"/>
                <xsd:element ref="ns2:ib8be5378b304cd19503fe0f13c962e4" minOccurs="0"/>
                <xsd:element ref="ns2:ib626626c2604ac096d2606abc0b50e1" minOccurs="0"/>
                <xsd:element ref="ns2:LD_OldDokumentstatus"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1946-e264-40a9-b252-19c7dedd3add" elementFormDefault="qualified">
    <xsd:import namespace="http://schemas.microsoft.com/office/2006/documentManagement/types"/>
    <xsd:import namespace="http://schemas.microsoft.com/office/infopath/2007/PartnerControls"/>
    <xsd:element name="LD_Dokumentansvarig" ma:index="2" ma:displayName="Dokumentansvarig" ma:list="UserInfo" ma:internalName="LD_Dokumentansvarig"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D_Informationsklass" ma:index="4" ma:displayName="Informationsklass" ma:default="Intern alla" ma:internalName="LD_Informationsklass" ma:readOnly="false">
      <xsd:simpleType>
        <xsd:restriction base="dms:Choice">
          <xsd:enumeration value="Publik"/>
          <xsd:enumeration value="Intern alla"/>
          <xsd:enumeration value="Intern skyddad"/>
        </xsd:restriction>
      </xsd:simpleType>
    </xsd:element>
    <xsd:element name="LD_ArbetsrumID" ma:index="7" nillable="true" ma:displayName="ArbetsrumID" ma:hidden="true" ma:internalName="LD_Arbetsrum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DokumentID" ma:index="8" nillable="true" ma:displayName="LD DokumentID" ma:hidden="true" ma:internalName="LD_Dok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Faktaagare" ma:index="9" nillable="true" ma:displayName="Faktaägare" ma:hidden="true" ma:internalName="LD_Faktaaga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Version" ma:index="10" nillable="true" ma:displayName="Version" ma:internalName="LD_Version" ma:readOnly="false">
      <xsd:simpleType>
        <xsd:restriction base="dms:Text"/>
      </xsd:simpleType>
    </xsd:element>
    <xsd:element name="LD_GranskatAv" ma:index="11" nillable="true" ma:displayName="Granskat av" ma:list="UserInfo" ma:internalName="LD_GranskatAv"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Dokumentstatus" ma:index="12" nillable="true" ma:displayName="Dokumentstatus" ma:default="Utkast" ma:hidden="true" ma:internalName="LD_Dokumentstatus" ma:readOnly="false">
      <xsd:simpleType>
        <xsd:restriction base="dms:Choice">
          <xsd:enumeration value="Utkast"/>
          <xsd:enumeration value="Granskning pågår"/>
          <xsd:enumeration value="Granskat"/>
          <xsd:enumeration value="Godkännande pågår"/>
          <xsd:enumeration value="Godkänt"/>
          <xsd:enumeration value="Ej godkänt"/>
          <xsd:enumeration value="Publicerat"/>
          <xsd:enumeration value="Godkänt och publicerat"/>
        </xsd:restriction>
      </xsd:simpleType>
    </xsd:element>
    <xsd:element name="LD_Publiceringsstatus" ma:index="13" nillable="true" ma:displayName="Publiceringsstatus" ma:default="Ej publicerat" ma:hidden="true" ma:internalName="LD_Publiceringsstatus" ma:readOnly="false">
      <xsd:simpleType>
        <xsd:restriction base="dms:Choice">
          <xsd:enumeration value="Ej publicerat"/>
          <xsd:enumeration value="Publicering pågår"/>
          <xsd:enumeration value="Publicerat"/>
          <xsd:enumeration value="Avpublicerat"/>
          <xsd:enumeration value="Revidering krävs"/>
          <xsd:enumeration value="Revidering pågår"/>
        </xsd:restriction>
      </xsd:simpleType>
    </xsd:element>
    <xsd:element name="LD_GodkantAv" ma:index="15" nillable="true" ma:displayName="Godkänt av" ma:list="UserInfo" ma:internalName="LD_GodkantAv"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GodkantDatum" ma:index="16" nillable="true" ma:displayName="Godkänt datum" ma:internalName="LD_GodkantDatum" ma:readOnly="false">
      <xsd:simpleType>
        <xsd:restriction base="dms:DateTime"/>
      </xsd:simpleType>
    </xsd:element>
    <xsd:element name="LD_Diarienummer" ma:index="17" nillable="true" ma:displayName="Diarienummer" ma:internalName="LD_Diarienummer" ma:readOnly="false">
      <xsd:simpleType>
        <xsd:restriction base="dms:Text"/>
      </xsd:simpleType>
    </xsd:element>
    <xsd:element name="LD_Beslutsnummer" ma:index="18" nillable="true" ma:displayName="Beslutsnummer" ma:internalName="LD_Beslutsnummer" ma:readOnly="false">
      <xsd:simpleType>
        <xsd:restriction base="dms:Text"/>
      </xsd:simpleType>
    </xsd:element>
    <xsd:element name="LD_OldPubliceringsstatus" ma:index="20" nillable="true" ma:displayName="Old Publiceringsstatus" ma:hidden="true" ma:internalName="LD_OldPubliceringsstatus" ma:readOnly="false">
      <xsd:simpleType>
        <xsd:restriction base="dms:Text"/>
      </xsd:simpleType>
    </xsd:element>
    <xsd:element name="TaxCatchAll" ma:index="21" nillable="true" ma:displayName="Taxonomy Catch All Column" ma:hidden="true" ma:list="{590d8321-ec3a-46c9-8bb0-088c8a285ba7}" ma:internalName="TaxCatchAll" ma:showField="CatchAllData" ma:web="c6056b2c-9b66-4941-ba4f-b114eec7ed26">
      <xsd:complexType>
        <xsd:complexContent>
          <xsd:extension base="dms:MultiChoiceLookup">
            <xsd:sequence>
              <xsd:element name="Value" type="dms:Lookup" maxOccurs="unbounded" minOccurs="0" nillable="true"/>
            </xsd:sequence>
          </xsd:extension>
        </xsd:complexContent>
      </xsd:complexType>
    </xsd:element>
    <xsd:element name="l94247903c2249fd91f98a10a58087d0" ma:index="22" nillable="true" ma:taxonomy="true" ma:internalName="l94247903c2249fd91f98a10a58087d0" ma:taxonomyFieldName="LD_Dokumenttyp" ma:displayName="Dokumenttyp" ma:readOnly="false" ma:fieldId="{59424790-3c22-49fd-91f9-8a10a58087d0}" ma:sspId="e7769dcc-5dd1-4f02-a71f-f2e47d1eab4e" ma:termSetId="0f652e80-21f1-4db9-823c-0c440e78a020" ma:anchorId="00000000-0000-0000-0000-000000000000" ma:open="false" ma:isKeyword="false">
      <xsd:complexType>
        <xsd:sequence>
          <xsd:element ref="pc:Terms" minOccurs="0" maxOccurs="1"/>
        </xsd:sequence>
      </xsd:complexType>
    </xsd:element>
    <xsd:element name="b949fc07257b40f7b02b2d246d41368f" ma:index="24" ma:taxonomy="true" ma:internalName="b949fc07257b40f7b02b2d246d41368f" ma:taxonomyFieldName="LD_GallerForVerksamhet" ma:displayName="Gäller för verksamhet" ma:readOnly="false" ma:default="" ma:fieldId="{b949fc07-257b-40f7-b02b-2d246d41368f}" ma:taxonomyMulti="true" ma:sspId="e7769dcc-5dd1-4f02-a71f-f2e47d1eab4e" ma:termSetId="fdc1c8bc-96b8-4ad1-a7fe-19ec9003abbc" ma:anchorId="00000000-0000-0000-0000-000000000000" ma:open="false" ma:isKeyword="false">
      <xsd:complexType>
        <xsd:sequence>
          <xsd:element ref="pc:Terms" minOccurs="0" maxOccurs="1"/>
        </xsd:sequence>
      </xsd:complexType>
    </xsd:element>
    <xsd:element name="d35d67994db9475aa58636ebfce59533" ma:index="25" nillable="true" ma:taxonomy="true" ma:internalName="d35d67994db9475aa58636ebfce59533" ma:taxonomyFieldName="LD_Sprak" ma:displayName="Språk" ma:readOnly="false" ma:default="1;#sv - svenska|fc4bf42e-8ca5-492e-bdac-5e5e0115cfa8" ma:fieldId="{d35d6799-4db9-475a-a586-36ebfce59533}" ma:sspId="e7769dcc-5dd1-4f02-a71f-f2e47d1eab4e" ma:termSetId="34bdb1d3-4598-4ab4-b025-869b2700dd57" ma:anchorId="00000000-0000-0000-0000-000000000000" ma:open="false" ma:isKeyword="false">
      <xsd:complexType>
        <xsd:sequence>
          <xsd:element ref="pc:Terms" minOccurs="0" maxOccurs="1"/>
        </xsd:sequence>
      </xsd:complexType>
    </xsd:element>
    <xsd:element name="j125def9988a4544907fddb4a09b1af5" ma:index="29" nillable="true" ma:taxonomy="true" ma:internalName="j125def9988a4544907fddb4a09b1af5" ma:taxonomyFieldName="LD_Nyckelord" ma:displayName="Nyckelord" ma:readOnly="false" ma:fieldId="{3125def9-988a-4544-907f-ddb4a09b1af5}" ma:taxonomyMulti="true" ma:sspId="e7769dcc-5dd1-4f02-a71f-f2e47d1eab4e" ma:termSetId="4e71d024-632f-4c5c-a02d-6b344a2d3997" ma:anchorId="00000000-0000-0000-0000-000000000000" ma:open="true" ma:isKeyword="false">
      <xsd:complexType>
        <xsd:sequence>
          <xsd:element ref="pc:Terms" minOccurs="0" maxOccurs="1"/>
        </xsd:sequence>
      </xsd:complexType>
    </xsd:element>
    <xsd:element name="ib8be5378b304cd19503fe0f13c962e4" ma:index="31" nillable="true" ma:taxonomy="true" ma:internalName="ib8be5378b304cd19503fe0f13c962e4" ma:taxonomyFieldName="LD_Dokumentsamling" ma:displayName="Dokumentsamling" ma:readOnly="false" ma:default="" ma:fieldId="{2b8be537-8b30-4cd1-9503-fe0f13c962e4}" ma:taxonomyMulti="true" ma:sspId="e7769dcc-5dd1-4f02-a71f-f2e47d1eab4e" ma:termSetId="616aacf0-f681-4ad1-9a56-1a611ffe0410" ma:anchorId="00000000-0000-0000-0000-000000000000" ma:open="true" ma:isKeyword="false">
      <xsd:complexType>
        <xsd:sequence>
          <xsd:element ref="pc:Terms" minOccurs="0" maxOccurs="1"/>
        </xsd:sequence>
      </xsd:complexType>
    </xsd:element>
    <xsd:element name="ib626626c2604ac096d2606abc0b50e1" ma:index="33" nillable="true" ma:taxonomy="true" ma:internalName="ib626626c2604ac096d2606abc0b50e1" ma:taxonomyFieldName="LD_Process" ma:displayName="Process" ma:readOnly="false" ma:fieldId="{2b626626-c260-4ac0-96d2-606abc0b50e1}" ma:sspId="e7769dcc-5dd1-4f02-a71f-f2e47d1eab4e" ma:termSetId="76f4019a-91e2-4560-b452-ad5219d43070" ma:anchorId="00000000-0000-0000-0000-000000000000" ma:open="false" ma:isKeyword="false">
      <xsd:complexType>
        <xsd:sequence>
          <xsd:element ref="pc:Terms" minOccurs="0" maxOccurs="1"/>
        </xsd:sequence>
      </xsd:complexType>
    </xsd:element>
    <xsd:element name="LD_OldDokumentstatus" ma:index="34" nillable="true" ma:displayName="Old Dokumentstatus" ma:hidden="true" ma:internalName="LD_OldDokumentstatus" ma:readOnly="false">
      <xsd:simpleType>
        <xsd:restriction base="dms:Text"/>
      </xsd:simpleType>
    </xsd:element>
    <xsd:element name="TaxCatchAllLabel" ma:index="35" nillable="true" ma:displayName="Taxonomy Catch All Column1" ma:hidden="true" ma:list="{590d8321-ec3a-46c9-8bb0-088c8a285ba7}" ma:internalName="TaxCatchAllLabel" ma:readOnly="true" ma:showField="CatchAllDataLabel" ma:web="c6056b2c-9b66-4941-ba4f-b114eec7ed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056b2c-9b66-4941-ba4f-b114eec7ed26" elementFormDefault="qualified">
    <xsd:import namespace="http://schemas.microsoft.com/office/2006/documentManagement/types"/>
    <xsd:import namespace="http://schemas.microsoft.com/office/infopath/2007/PartnerControls"/>
    <xsd:element name="_dlc_DocId" ma:index="37" nillable="true" ma:displayName="Dokument-ID-värde" ma:description="Värdet för dokument-ID som tilldelats till det här objektet." ma:internalName="_dlc_DocId" ma:readOnly="true">
      <xsd:simpleType>
        <xsd:restriction base="dms:Text"/>
      </xsd:simpleType>
    </xsd:element>
    <xsd:element name="_dlc_DocIdUrl" ma:index="38"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FB3ADD-DCDF-4A07-9C45-CA476A044990}">
  <ds:schemaRefs>
    <ds:schemaRef ds:uri="http://schemas.microsoft.com/office/2006/metadata/properties"/>
    <ds:schemaRef ds:uri="2f901946-e264-40a9-b252-19c7dedd3add"/>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c6056b2c-9b66-4941-ba4f-b114eec7ed26"/>
    <ds:schemaRef ds:uri="http://www.w3.org/XML/1998/namespace"/>
  </ds:schemaRefs>
</ds:datastoreItem>
</file>

<file path=customXml/itemProps2.xml><?xml version="1.0" encoding="utf-8"?>
<ds:datastoreItem xmlns:ds="http://schemas.openxmlformats.org/officeDocument/2006/customXml" ds:itemID="{EB908D4C-69A5-4436-ADFD-061832FB1A44}">
  <ds:schemaRefs>
    <ds:schemaRef ds:uri="Microsoft.SharePoint.Taxonomy.ContentTypeSync"/>
  </ds:schemaRefs>
</ds:datastoreItem>
</file>

<file path=customXml/itemProps3.xml><?xml version="1.0" encoding="utf-8"?>
<ds:datastoreItem xmlns:ds="http://schemas.openxmlformats.org/officeDocument/2006/customXml" ds:itemID="{2EAF09AF-5DD5-48AA-A084-1A2512736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01946-e264-40a9-b252-19c7dedd3add"/>
    <ds:schemaRef ds:uri="c6056b2c-9b66-4941-ba4f-b114eec7ed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0024E15-E290-4AB3-AE13-73E4633A1C51}">
  <ds:schemaRefs>
    <ds:schemaRef ds:uri="http://schemas.microsoft.com/sharepoint/v3/contenttype/forms"/>
  </ds:schemaRefs>
</ds:datastoreItem>
</file>

<file path=customXml/itemProps5.xml><?xml version="1.0" encoding="utf-8"?>
<ds:datastoreItem xmlns:ds="http://schemas.openxmlformats.org/officeDocument/2006/customXml" ds:itemID="{10EFA16D-6D67-4242-869E-4B66269C39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Pias</Template>
  <TotalTime>5037</TotalTime>
  <Words>3178</Words>
  <Application>Microsoft Office PowerPoint</Application>
  <PresentationFormat>Bredbild</PresentationFormat>
  <Paragraphs>354</Paragraphs>
  <Slides>64</Slides>
  <Notes>45</Notes>
  <HiddenSlides>12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64</vt:i4>
      </vt:variant>
    </vt:vector>
  </HeadingPairs>
  <TitlesOfParts>
    <vt:vector size="70" baseType="lpstr">
      <vt:lpstr>Arial</vt:lpstr>
      <vt:lpstr>Arial Black</vt:lpstr>
      <vt:lpstr>Calibri</vt:lpstr>
      <vt:lpstr>Times New Roman</vt:lpstr>
      <vt:lpstr>Verdana</vt:lpstr>
      <vt:lpstr>VCdag</vt:lpstr>
      <vt:lpstr>Vad gör dom på smittskydd hela dagarna?</vt:lpstr>
      <vt:lpstr>Smittskyddslagen säger att… </vt:lpstr>
      <vt:lpstr>Behandlande läkares skyldighet enligt SmL</vt:lpstr>
      <vt:lpstr>Kostnadsfrihet</vt:lpstr>
      <vt:lpstr>Remiss till annan klinik</vt:lpstr>
      <vt:lpstr>PowerPoint-presentation</vt:lpstr>
      <vt:lpstr>Vem får smittspåra?</vt:lpstr>
      <vt:lpstr>Det kan bli fel</vt:lpstr>
      <vt:lpstr>När kan läkare överlämna smittspårningen till Smittskyddsläkaren</vt:lpstr>
      <vt:lpstr>PowerPoint-presentation</vt:lpstr>
      <vt:lpstr>PowerPoint-presentation</vt:lpstr>
      <vt:lpstr>PowerPoint-presentation</vt:lpstr>
      <vt:lpstr>Smittspåra - när?</vt:lpstr>
      <vt:lpstr>Särskild smittspårningsjournal</vt:lpstr>
      <vt:lpstr>Smittspårningshandlingarna ska innehålla:</vt:lpstr>
      <vt:lpstr>PowerPoint-presentation</vt:lpstr>
      <vt:lpstr>Sökning av identitet</vt:lpstr>
      <vt:lpstr>Sociala medier</vt:lpstr>
      <vt:lpstr>PowerPoint-presentation</vt:lpstr>
      <vt:lpstr>PowerPoint-presentation</vt:lpstr>
      <vt:lpstr>PowerPoint-presentation</vt:lpstr>
      <vt:lpstr>PowerPoint-presentation</vt:lpstr>
      <vt:lpstr>PowerPoint-presentation</vt:lpstr>
      <vt:lpstr>PowerPoint-presentation</vt:lpstr>
      <vt:lpstr>Kalle i röd mössa</vt:lpstr>
      <vt:lpstr>Telefontips</vt:lpstr>
      <vt:lpstr>Tips och trix</vt:lpstr>
      <vt:lpstr>När är smittspårningen avslutad?</vt:lpstr>
      <vt:lpstr>PowerPoint-presentation</vt:lpstr>
      <vt:lpstr>Anmälan och anmälan</vt:lpstr>
      <vt:lpstr>Hur hittar man SmiNet?</vt:lpstr>
      <vt:lpstr>Klinisk anmälan</vt:lpstr>
      <vt:lpstr>PowerPoint-presentation</vt:lpstr>
      <vt:lpstr>PowerPoint-presentation</vt:lpstr>
      <vt:lpstr>PowerPoint-presentation</vt:lpstr>
      <vt:lpstr>Viktig skillnad</vt:lpstr>
      <vt:lpstr>PowerPoint-presentation</vt:lpstr>
      <vt:lpstr>Den mest efterfrågade paragrafen</vt:lpstr>
      <vt:lpstr>Den näst populäraste paragrafen</vt:lpstr>
      <vt:lpstr>Vad kan man anmäla?</vt:lpstr>
      <vt:lpstr>Vad man inte kan anmäla</vt:lpstr>
      <vt:lpstr>Vad GÖR Smittskyddsläkaren då?</vt:lpstr>
      <vt:lpstr>Men plötsligt händer det…</vt:lpstr>
      <vt:lpstr>Proportionalitetsprincipen </vt:lpstr>
      <vt:lpstr>Webbtest – inte konkurrent utan komplement</vt:lpstr>
      <vt:lpstr>Andra aktörer</vt:lpstr>
      <vt:lpstr>PowerPoint-presentation</vt:lpstr>
      <vt:lpstr>å alla andra typer av test…</vt:lpstr>
      <vt:lpstr>Några sista goda råd</vt:lpstr>
      <vt:lpstr>Intra – nätverksarbetsrum – Smittskydd, Vårdhygien, Strama och hiv/STI-samordning -  Riktlinjer Smittskydd: </vt:lpstr>
      <vt:lpstr>Flera länktips</vt:lpstr>
      <vt:lpstr>PowerPoint-presentation</vt:lpstr>
      <vt:lpstr>Tack för mig!</vt:lpstr>
      <vt:lpstr>MG enligt Läkemedelsverket</vt:lpstr>
      <vt:lpstr>MG enligt SSDV</vt:lpstr>
      <vt:lpstr>Rättigheter</vt:lpstr>
      <vt:lpstr>PowerPoint-presentation</vt:lpstr>
      <vt:lpstr>Författningar - hierarki</vt:lpstr>
      <vt:lpstr>Ännu mer länktips</vt:lpstr>
      <vt:lpstr>Inkomna frågor</vt:lpstr>
      <vt:lpstr>Mål med smittskydd</vt:lpstr>
      <vt:lpstr>Smittskyddsläkarens ansvar</vt:lpstr>
      <vt:lpstr>PowerPoint-presentation</vt:lpstr>
      <vt:lpstr>Skillnader indelning diagnoser SML</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gör dom på smittskydd hela dagarna?</dc:title>
  <dc:creator>Haqwinzon Pia /Central förvaltning Hälso- och sjukvårdsenhet Smittskydd /Falun</dc:creator>
  <cp:lastModifiedBy>Haqwinzon Pia /Central förvaltning Hälso- och sjukvårdsenhet Smittskydd /Falun</cp:lastModifiedBy>
  <cp:revision>52</cp:revision>
  <cp:lastPrinted>2021-05-10T06:23:55Z</cp:lastPrinted>
  <dcterms:created xsi:type="dcterms:W3CDTF">2020-09-29T08:36:15Z</dcterms:created>
  <dcterms:modified xsi:type="dcterms:W3CDTF">2022-10-18T15:27:36Z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0x010100AC92CF2061C10240851FF38CAA99F4B8020100F310B003C35C654C864C96586056CDEC</vt:lpwstr>
  </property>
  <property fmtid="{D5CDD505-2E9C-101B-9397-08002B2CF9AE}" pid="4" name="TaxCatchAll">
    <vt:lpwstr>7;#sv - svenska</vt:lpwstr>
  </property>
  <property fmtid="{D5CDD505-2E9C-101B-9397-08002B2CF9AE}" pid="5" name="LD_GallerForVerksamhet">
    <vt:lpwstr>33;#LD|30ac7822-68c2-42d2-8d58-accf1e3539f2</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620;#powerpointmall|8a709a16-dce5-48c9-b324-adb936197cd8</vt:lpwstr>
  </property>
  <property fmtid="{D5CDD505-2E9C-101B-9397-08002B2CF9AE}" pid="10" name="LD_Dokumenttyp">
    <vt:lpwstr>24;#Standarddokument|4d12e0b9-1967-41ec-b4ec-5579d11176b8</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478ac456-debb-4762-9ea7-ef009ac3d5d6</vt:lpwstr>
  </property>
  <property fmtid="{D5CDD505-2E9C-101B-9397-08002B2CF9AE}" pid="18" name="Granskning">
    <vt:lpwstr/>
  </property>
  <property fmtid="{D5CDD505-2E9C-101B-9397-08002B2CF9AE}" pid="19" name="Order">
    <vt:r8>13100</vt:r8>
  </property>
  <property fmtid="{D5CDD505-2E9C-101B-9397-08002B2CF9AE}" pid="20" name="xd_ProgID">
    <vt:lpwstr/>
  </property>
  <property fmtid="{D5CDD505-2E9C-101B-9397-08002B2CF9AE}" pid="21" name="TemplateUrl">
    <vt:lpwstr/>
  </property>
  <property fmtid="{D5CDD505-2E9C-101B-9397-08002B2CF9AE}" pid="22" name="_CopySource">
    <vt:lpwstr>http://ar.ltdalarna.se/arbetsrum/OHAR4G1Q/4G8V/Lists/informerande/Region Dalarna - Standard Powerpointmall.pptx</vt:lpwstr>
  </property>
  <property fmtid="{D5CDD505-2E9C-101B-9397-08002B2CF9AE}" pid="23" name="Godkännande och publicering">
    <vt:lpwstr>http://ar.ltdalarna.se/arbetsrum/OHAR4G1Q/_layouts/15/wrkstat.aspx?List=897c8b83-9ffe-46c2-b9b4-7cbdc1558ee9&amp;WorkflowInstanceName=23b98503-3154-493f-9ae5-e4c37136ec7d, Godkänt</vt:lpwstr>
  </property>
  <property fmtid="{D5CDD505-2E9C-101B-9397-08002B2CF9AE}" pid="24" name="LD_GiltigtTill">
    <vt:filetime>2022-01-14T13:12:34Z</vt:filetime>
  </property>
  <property fmtid="{D5CDD505-2E9C-101B-9397-08002B2CF9AE}" pid="25" name="LD_Gallringsfrist">
    <vt:lpwstr>38;#3 år|8a73ccd2-b425-41f1-973a-0e59e31951c0</vt:lpwstr>
  </property>
  <property fmtid="{D5CDD505-2E9C-101B-9397-08002B2CF9AE}" pid="26" name="maa9fd36c38347e1a5ddfad159d25a0c">
    <vt:lpwstr>3 år|8a73ccd2-b425-41f1-973a-0e59e31951c0</vt:lpwstr>
  </property>
</Properties>
</file>