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60" r:id="rId5"/>
    <p:sldId id="267" r:id="rId6"/>
    <p:sldId id="264" r:id="rId7"/>
    <p:sldId id="261" r:id="rId8"/>
    <p:sldId id="262" r:id="rId9"/>
    <p:sldId id="263" r:id="rId10"/>
    <p:sldId id="265" r:id="rId11"/>
    <p:sldId id="259" r:id="rId12"/>
    <p:sldId id="266" r:id="rId13"/>
    <p:sldId id="270" r:id="rId14"/>
    <p:sldId id="272" r:id="rId15"/>
    <p:sldId id="273" r:id="rId16"/>
    <p:sldId id="274" r:id="rId17"/>
    <p:sldId id="275" r:id="rId18"/>
    <p:sldId id="278" r:id="rId19"/>
    <p:sldId id="279" r:id="rId20"/>
    <p:sldId id="280" r:id="rId21"/>
    <p:sldId id="281" r:id="rId22"/>
    <p:sldId id="276" r:id="rId23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7"/>
            <p14:sldId id="258"/>
            <p14:sldId id="260"/>
            <p14:sldId id="267"/>
            <p14:sldId id="264"/>
            <p14:sldId id="261"/>
            <p14:sldId id="262"/>
            <p14:sldId id="263"/>
            <p14:sldId id="265"/>
            <p14:sldId id="259"/>
            <p14:sldId id="266"/>
            <p14:sldId id="270"/>
            <p14:sldId id="272"/>
            <p14:sldId id="273"/>
            <p14:sldId id="274"/>
            <p14:sldId id="275"/>
            <p14:sldId id="278"/>
            <p14:sldId id="279"/>
            <p14:sldId id="280"/>
            <p14:sldId id="281"/>
            <p14:sldId id="27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9755" autoAdjust="0"/>
  </p:normalViewPr>
  <p:slideViewPr>
    <p:cSldViewPr snapToGrid="0">
      <p:cViewPr varScale="1">
        <p:scale>
          <a:sx n="67" d="100"/>
          <a:sy n="67" d="100"/>
        </p:scale>
        <p:origin x="852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EBBDD9-6F22-42EB-A023-DE0639AAA80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C786F766-1733-4DCE-AA57-1020B6E91FC0}">
      <dgm:prSet phldrT="[Text]" custT="1"/>
      <dgm:spPr/>
      <dgm:t>
        <a:bodyPr/>
        <a:lstStyle/>
        <a:p>
          <a:r>
            <a:rPr lang="sv-SE" sz="1600" dirty="0" smtClean="0"/>
            <a:t>Avdelningschef</a:t>
          </a:r>
        </a:p>
        <a:p>
          <a:r>
            <a:rPr lang="sv-SE" sz="1600" dirty="0" smtClean="0"/>
            <a:t>Bitr. avdelningschef</a:t>
          </a:r>
          <a:endParaRPr lang="sv-SE" sz="1600" dirty="0"/>
        </a:p>
      </dgm:t>
    </dgm:pt>
    <dgm:pt modelId="{A72A4115-2B11-4D39-B7DF-97305DFE4E1D}" type="parTrans" cxnId="{F2B7192F-0442-475C-9C60-E6FFFF399978}">
      <dgm:prSet/>
      <dgm:spPr/>
      <dgm:t>
        <a:bodyPr/>
        <a:lstStyle/>
        <a:p>
          <a:endParaRPr lang="sv-SE"/>
        </a:p>
      </dgm:t>
    </dgm:pt>
    <dgm:pt modelId="{E58B16D7-0486-41D4-BAEE-591B74936C17}" type="sibTrans" cxnId="{F2B7192F-0442-475C-9C60-E6FFFF399978}">
      <dgm:prSet/>
      <dgm:spPr/>
      <dgm:t>
        <a:bodyPr/>
        <a:lstStyle/>
        <a:p>
          <a:endParaRPr lang="sv-SE"/>
        </a:p>
      </dgm:t>
    </dgm:pt>
    <dgm:pt modelId="{CF6260AD-454A-4A5B-A5DA-C1DD80636687}">
      <dgm:prSet phldrT="[Text]" custT="1"/>
      <dgm:spPr/>
      <dgm:t>
        <a:bodyPr/>
        <a:lstStyle/>
        <a:p>
          <a:r>
            <a:rPr lang="sv-SE" sz="1600" b="1" dirty="0" smtClean="0"/>
            <a:t>Borlänge hörcentral</a:t>
          </a:r>
        </a:p>
        <a:p>
          <a:r>
            <a:rPr lang="sv-SE" sz="1600" b="0" dirty="0" smtClean="0"/>
            <a:t>(ambulerar till Ludvika)</a:t>
          </a:r>
        </a:p>
        <a:p>
          <a:r>
            <a:rPr lang="sv-SE" sz="1600" dirty="0" smtClean="0"/>
            <a:t>11 (6,5) audionomer</a:t>
          </a:r>
        </a:p>
        <a:p>
          <a:r>
            <a:rPr lang="sv-SE" sz="1600" dirty="0" smtClean="0"/>
            <a:t>3 assistenter</a:t>
          </a:r>
          <a:endParaRPr lang="sv-SE" sz="1600" dirty="0"/>
        </a:p>
      </dgm:t>
    </dgm:pt>
    <dgm:pt modelId="{A6ED4D21-4CEB-4535-A1EB-7871655E8D0A}" type="parTrans" cxnId="{DBB3ED41-5233-418B-A940-0FD34BB02D69}">
      <dgm:prSet/>
      <dgm:spPr/>
      <dgm:t>
        <a:bodyPr/>
        <a:lstStyle/>
        <a:p>
          <a:endParaRPr lang="sv-SE"/>
        </a:p>
      </dgm:t>
    </dgm:pt>
    <dgm:pt modelId="{035F373E-D7D3-44D0-9E62-FF596F77B236}" type="sibTrans" cxnId="{DBB3ED41-5233-418B-A940-0FD34BB02D69}">
      <dgm:prSet/>
      <dgm:spPr/>
      <dgm:t>
        <a:bodyPr/>
        <a:lstStyle/>
        <a:p>
          <a:endParaRPr lang="sv-SE"/>
        </a:p>
      </dgm:t>
    </dgm:pt>
    <dgm:pt modelId="{671D2063-986B-4033-96E0-3B099A52416F}">
      <dgm:prSet phldrT="[Text]" custT="1"/>
      <dgm:spPr/>
      <dgm:t>
        <a:bodyPr/>
        <a:lstStyle/>
        <a:p>
          <a:r>
            <a:rPr lang="sv-SE" sz="1600" b="1" dirty="0" smtClean="0"/>
            <a:t>Falu hörcentral</a:t>
          </a:r>
        </a:p>
        <a:p>
          <a:r>
            <a:rPr lang="sv-SE" sz="1600" dirty="0" smtClean="0"/>
            <a:t>10 audionomer</a:t>
          </a:r>
        </a:p>
        <a:p>
          <a:r>
            <a:rPr lang="sv-SE" sz="1600" dirty="0" smtClean="0"/>
            <a:t>2 assistenter</a:t>
          </a:r>
          <a:endParaRPr lang="sv-SE" sz="1600" dirty="0"/>
        </a:p>
      </dgm:t>
    </dgm:pt>
    <dgm:pt modelId="{F73C5D19-0739-49C6-9A98-4CE8DE5DD16D}" type="parTrans" cxnId="{58CA7BD4-3588-4E6E-AB1F-5723D99D97B6}">
      <dgm:prSet/>
      <dgm:spPr/>
      <dgm:t>
        <a:bodyPr/>
        <a:lstStyle/>
        <a:p>
          <a:endParaRPr lang="sv-SE"/>
        </a:p>
      </dgm:t>
    </dgm:pt>
    <dgm:pt modelId="{C44328D9-DA29-4F63-A375-16F2ADDDA98E}" type="sibTrans" cxnId="{58CA7BD4-3588-4E6E-AB1F-5723D99D97B6}">
      <dgm:prSet/>
      <dgm:spPr/>
      <dgm:t>
        <a:bodyPr/>
        <a:lstStyle/>
        <a:p>
          <a:endParaRPr lang="sv-SE"/>
        </a:p>
      </dgm:t>
    </dgm:pt>
    <dgm:pt modelId="{6422C2D1-FE64-47A6-8F1E-FDAFC9C37974}">
      <dgm:prSet phldrT="[Text]" custT="1"/>
      <dgm:spPr/>
      <dgm:t>
        <a:bodyPr/>
        <a:lstStyle/>
        <a:p>
          <a:r>
            <a:rPr lang="sv-SE" sz="1600" b="1" dirty="0" smtClean="0"/>
            <a:t>Mora hörcentral</a:t>
          </a:r>
        </a:p>
        <a:p>
          <a:r>
            <a:rPr lang="sv-SE" sz="1600" dirty="0" smtClean="0"/>
            <a:t>5 audionomer</a:t>
          </a:r>
        </a:p>
        <a:p>
          <a:endParaRPr lang="sv-SE" sz="1600" dirty="0"/>
        </a:p>
      </dgm:t>
    </dgm:pt>
    <dgm:pt modelId="{E48BCF53-EB0A-46A7-A781-DA63927FD270}" type="parTrans" cxnId="{19777059-9B3E-49CA-908D-FF1764F876CD}">
      <dgm:prSet/>
      <dgm:spPr/>
      <dgm:t>
        <a:bodyPr/>
        <a:lstStyle/>
        <a:p>
          <a:endParaRPr lang="sv-SE"/>
        </a:p>
      </dgm:t>
    </dgm:pt>
    <dgm:pt modelId="{F4D4513F-B2EA-4CA5-BBC7-B655D4E81A27}" type="sibTrans" cxnId="{19777059-9B3E-49CA-908D-FF1764F876CD}">
      <dgm:prSet/>
      <dgm:spPr/>
      <dgm:t>
        <a:bodyPr/>
        <a:lstStyle/>
        <a:p>
          <a:endParaRPr lang="sv-SE"/>
        </a:p>
      </dgm:t>
    </dgm:pt>
    <dgm:pt modelId="{3BC6F653-A7AE-4C62-861D-15C49FFF20A7}" type="pres">
      <dgm:prSet presAssocID="{7DEBBDD9-6F22-42EB-A023-DE0639AAA80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506AC347-7F25-47F5-9347-D5765A576EFC}" type="pres">
      <dgm:prSet presAssocID="{C786F766-1733-4DCE-AA57-1020B6E91FC0}" presName="hierRoot1" presStyleCnt="0">
        <dgm:presLayoutVars>
          <dgm:hierBranch val="init"/>
        </dgm:presLayoutVars>
      </dgm:prSet>
      <dgm:spPr/>
    </dgm:pt>
    <dgm:pt modelId="{A4121F61-9EC1-4534-83BE-5298A39F61AD}" type="pres">
      <dgm:prSet presAssocID="{C786F766-1733-4DCE-AA57-1020B6E91FC0}" presName="rootComposite1" presStyleCnt="0"/>
      <dgm:spPr/>
    </dgm:pt>
    <dgm:pt modelId="{89077158-0128-4E63-87CC-DD7BC73C6323}" type="pres">
      <dgm:prSet presAssocID="{C786F766-1733-4DCE-AA57-1020B6E91FC0}" presName="rootText1" presStyleLbl="node0" presStyleIdx="0" presStyleCnt="1" custLinFactNeighborX="214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4F467B9E-F006-4D20-9072-29641A86C022}" type="pres">
      <dgm:prSet presAssocID="{C786F766-1733-4DCE-AA57-1020B6E91FC0}" presName="rootConnector1" presStyleLbl="node1" presStyleIdx="0" presStyleCnt="0"/>
      <dgm:spPr/>
      <dgm:t>
        <a:bodyPr/>
        <a:lstStyle/>
        <a:p>
          <a:endParaRPr lang="sv-SE"/>
        </a:p>
      </dgm:t>
    </dgm:pt>
    <dgm:pt modelId="{087B9369-8615-4041-8934-09D29D6BF2C5}" type="pres">
      <dgm:prSet presAssocID="{C786F766-1733-4DCE-AA57-1020B6E91FC0}" presName="hierChild2" presStyleCnt="0"/>
      <dgm:spPr/>
    </dgm:pt>
    <dgm:pt modelId="{5861DFF3-3176-40B9-B492-0A5514692152}" type="pres">
      <dgm:prSet presAssocID="{A6ED4D21-4CEB-4535-A1EB-7871655E8D0A}" presName="Name37" presStyleLbl="parChTrans1D2" presStyleIdx="0" presStyleCnt="3"/>
      <dgm:spPr/>
      <dgm:t>
        <a:bodyPr/>
        <a:lstStyle/>
        <a:p>
          <a:endParaRPr lang="sv-SE"/>
        </a:p>
      </dgm:t>
    </dgm:pt>
    <dgm:pt modelId="{4E82AA61-CF67-49F6-B06F-3FB5A91A1B6D}" type="pres">
      <dgm:prSet presAssocID="{CF6260AD-454A-4A5B-A5DA-C1DD80636687}" presName="hierRoot2" presStyleCnt="0">
        <dgm:presLayoutVars>
          <dgm:hierBranch val="init"/>
        </dgm:presLayoutVars>
      </dgm:prSet>
      <dgm:spPr/>
    </dgm:pt>
    <dgm:pt modelId="{D0DE8B82-D8EE-4345-BC3C-280B7144A6BD}" type="pres">
      <dgm:prSet presAssocID="{CF6260AD-454A-4A5B-A5DA-C1DD80636687}" presName="rootComposite" presStyleCnt="0"/>
      <dgm:spPr/>
    </dgm:pt>
    <dgm:pt modelId="{8794645B-EB33-4643-A420-C78C77E19AFC}" type="pres">
      <dgm:prSet presAssocID="{CF6260AD-454A-4A5B-A5DA-C1DD80636687}" presName="rootText" presStyleLbl="node2" presStyleIdx="0" presStyleCnt="3" custScaleX="97093" custScaleY="9573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DCEF6C6-D386-467F-A174-C853FE763F63}" type="pres">
      <dgm:prSet presAssocID="{CF6260AD-454A-4A5B-A5DA-C1DD80636687}" presName="rootConnector" presStyleLbl="node2" presStyleIdx="0" presStyleCnt="3"/>
      <dgm:spPr/>
      <dgm:t>
        <a:bodyPr/>
        <a:lstStyle/>
        <a:p>
          <a:endParaRPr lang="sv-SE"/>
        </a:p>
      </dgm:t>
    </dgm:pt>
    <dgm:pt modelId="{2B89C7A3-7201-46A3-BEA6-70A10F220E6B}" type="pres">
      <dgm:prSet presAssocID="{CF6260AD-454A-4A5B-A5DA-C1DD80636687}" presName="hierChild4" presStyleCnt="0"/>
      <dgm:spPr/>
    </dgm:pt>
    <dgm:pt modelId="{AD59198F-2E2F-4BF2-A97F-34B1C61104A4}" type="pres">
      <dgm:prSet presAssocID="{CF6260AD-454A-4A5B-A5DA-C1DD80636687}" presName="hierChild5" presStyleCnt="0"/>
      <dgm:spPr/>
    </dgm:pt>
    <dgm:pt modelId="{05AF7339-8DAE-4829-A1AF-4F70C4DC2B35}" type="pres">
      <dgm:prSet presAssocID="{F73C5D19-0739-49C6-9A98-4CE8DE5DD16D}" presName="Name37" presStyleLbl="parChTrans1D2" presStyleIdx="1" presStyleCnt="3"/>
      <dgm:spPr/>
      <dgm:t>
        <a:bodyPr/>
        <a:lstStyle/>
        <a:p>
          <a:endParaRPr lang="sv-SE"/>
        </a:p>
      </dgm:t>
    </dgm:pt>
    <dgm:pt modelId="{9CDBC134-D82C-4AB2-911C-A5623E326060}" type="pres">
      <dgm:prSet presAssocID="{671D2063-986B-4033-96E0-3B099A52416F}" presName="hierRoot2" presStyleCnt="0">
        <dgm:presLayoutVars>
          <dgm:hierBranch val="init"/>
        </dgm:presLayoutVars>
      </dgm:prSet>
      <dgm:spPr/>
    </dgm:pt>
    <dgm:pt modelId="{3F938E48-3B32-4366-B6B1-E66BE6D0ECF5}" type="pres">
      <dgm:prSet presAssocID="{671D2063-986B-4033-96E0-3B099A52416F}" presName="rootComposite" presStyleCnt="0"/>
      <dgm:spPr/>
    </dgm:pt>
    <dgm:pt modelId="{D1738D99-C1AF-4CC0-B0F6-5C6948554D31}" type="pres">
      <dgm:prSet presAssocID="{671D2063-986B-4033-96E0-3B099A52416F}" presName="rootText" presStyleLbl="node2" presStyleIdx="1" presStyleCnt="3" custScaleX="94311" custScaleY="9814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CDE0E18A-B165-4DB7-9805-604BED31DA86}" type="pres">
      <dgm:prSet presAssocID="{671D2063-986B-4033-96E0-3B099A52416F}" presName="rootConnector" presStyleLbl="node2" presStyleIdx="1" presStyleCnt="3"/>
      <dgm:spPr/>
      <dgm:t>
        <a:bodyPr/>
        <a:lstStyle/>
        <a:p>
          <a:endParaRPr lang="sv-SE"/>
        </a:p>
      </dgm:t>
    </dgm:pt>
    <dgm:pt modelId="{C40B5983-323D-4F73-95BC-B51D0BD57CC7}" type="pres">
      <dgm:prSet presAssocID="{671D2063-986B-4033-96E0-3B099A52416F}" presName="hierChild4" presStyleCnt="0"/>
      <dgm:spPr/>
    </dgm:pt>
    <dgm:pt modelId="{A5A379B4-BEBC-4946-9C12-AC52E4A5949C}" type="pres">
      <dgm:prSet presAssocID="{671D2063-986B-4033-96E0-3B099A52416F}" presName="hierChild5" presStyleCnt="0"/>
      <dgm:spPr/>
    </dgm:pt>
    <dgm:pt modelId="{D37D100C-B0C5-41B6-BE61-730E3E7DFE04}" type="pres">
      <dgm:prSet presAssocID="{E48BCF53-EB0A-46A7-A781-DA63927FD270}" presName="Name37" presStyleLbl="parChTrans1D2" presStyleIdx="2" presStyleCnt="3"/>
      <dgm:spPr/>
      <dgm:t>
        <a:bodyPr/>
        <a:lstStyle/>
        <a:p>
          <a:endParaRPr lang="sv-SE"/>
        </a:p>
      </dgm:t>
    </dgm:pt>
    <dgm:pt modelId="{F0A13FFC-DFA9-4400-A917-B2A4A57DAF91}" type="pres">
      <dgm:prSet presAssocID="{6422C2D1-FE64-47A6-8F1E-FDAFC9C37974}" presName="hierRoot2" presStyleCnt="0">
        <dgm:presLayoutVars>
          <dgm:hierBranch val="init"/>
        </dgm:presLayoutVars>
      </dgm:prSet>
      <dgm:spPr/>
    </dgm:pt>
    <dgm:pt modelId="{15BCADA6-2238-4562-873C-C801E49AD4E5}" type="pres">
      <dgm:prSet presAssocID="{6422C2D1-FE64-47A6-8F1E-FDAFC9C37974}" presName="rootComposite" presStyleCnt="0"/>
      <dgm:spPr/>
    </dgm:pt>
    <dgm:pt modelId="{4E675B54-AC8F-4747-A4E6-B1AA61F3690E}" type="pres">
      <dgm:prSet presAssocID="{6422C2D1-FE64-47A6-8F1E-FDAFC9C37974}" presName="rootText" presStyleLbl="node2" presStyleIdx="2" presStyleCnt="3" custScaleX="92227" custScaleY="9916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CB65F1C-1E19-4462-8A50-A0F3A3C5270E}" type="pres">
      <dgm:prSet presAssocID="{6422C2D1-FE64-47A6-8F1E-FDAFC9C37974}" presName="rootConnector" presStyleLbl="node2" presStyleIdx="2" presStyleCnt="3"/>
      <dgm:spPr/>
      <dgm:t>
        <a:bodyPr/>
        <a:lstStyle/>
        <a:p>
          <a:endParaRPr lang="sv-SE"/>
        </a:p>
      </dgm:t>
    </dgm:pt>
    <dgm:pt modelId="{9833BFE7-921D-4999-B91B-C7562458836D}" type="pres">
      <dgm:prSet presAssocID="{6422C2D1-FE64-47A6-8F1E-FDAFC9C37974}" presName="hierChild4" presStyleCnt="0"/>
      <dgm:spPr/>
    </dgm:pt>
    <dgm:pt modelId="{07F196ED-95B3-405A-AB8C-CDE1E482C647}" type="pres">
      <dgm:prSet presAssocID="{6422C2D1-FE64-47A6-8F1E-FDAFC9C37974}" presName="hierChild5" presStyleCnt="0"/>
      <dgm:spPr/>
    </dgm:pt>
    <dgm:pt modelId="{CEEAD841-62E5-4EA8-9E13-E85A90D91CC7}" type="pres">
      <dgm:prSet presAssocID="{C786F766-1733-4DCE-AA57-1020B6E91FC0}" presName="hierChild3" presStyleCnt="0"/>
      <dgm:spPr/>
    </dgm:pt>
  </dgm:ptLst>
  <dgm:cxnLst>
    <dgm:cxn modelId="{91DCE180-2ACF-48E8-A32B-8DEB57C0D178}" type="presOf" srcId="{6422C2D1-FE64-47A6-8F1E-FDAFC9C37974}" destId="{4E675B54-AC8F-4747-A4E6-B1AA61F3690E}" srcOrd="0" destOrd="0" presId="urn:microsoft.com/office/officeart/2005/8/layout/orgChart1"/>
    <dgm:cxn modelId="{315B796A-E4F1-4D33-AA39-5AC928AE0194}" type="presOf" srcId="{F73C5D19-0739-49C6-9A98-4CE8DE5DD16D}" destId="{05AF7339-8DAE-4829-A1AF-4F70C4DC2B35}" srcOrd="0" destOrd="0" presId="urn:microsoft.com/office/officeart/2005/8/layout/orgChart1"/>
    <dgm:cxn modelId="{1301A563-353C-4921-B4A4-6A77AFD54F0C}" type="presOf" srcId="{A6ED4D21-4CEB-4535-A1EB-7871655E8D0A}" destId="{5861DFF3-3176-40B9-B492-0A5514692152}" srcOrd="0" destOrd="0" presId="urn:microsoft.com/office/officeart/2005/8/layout/orgChart1"/>
    <dgm:cxn modelId="{19777059-9B3E-49CA-908D-FF1764F876CD}" srcId="{C786F766-1733-4DCE-AA57-1020B6E91FC0}" destId="{6422C2D1-FE64-47A6-8F1E-FDAFC9C37974}" srcOrd="2" destOrd="0" parTransId="{E48BCF53-EB0A-46A7-A781-DA63927FD270}" sibTransId="{F4D4513F-B2EA-4CA5-BBC7-B655D4E81A27}"/>
    <dgm:cxn modelId="{2565D8A8-385E-4F55-B2B0-F19A8C3809CF}" type="presOf" srcId="{6422C2D1-FE64-47A6-8F1E-FDAFC9C37974}" destId="{7CB65F1C-1E19-4462-8A50-A0F3A3C5270E}" srcOrd="1" destOrd="0" presId="urn:microsoft.com/office/officeart/2005/8/layout/orgChart1"/>
    <dgm:cxn modelId="{DBB3ED41-5233-418B-A940-0FD34BB02D69}" srcId="{C786F766-1733-4DCE-AA57-1020B6E91FC0}" destId="{CF6260AD-454A-4A5B-A5DA-C1DD80636687}" srcOrd="0" destOrd="0" parTransId="{A6ED4D21-4CEB-4535-A1EB-7871655E8D0A}" sibTransId="{035F373E-D7D3-44D0-9E62-FF596F77B236}"/>
    <dgm:cxn modelId="{D39B1B98-1534-42B9-AAA2-028DE9D89B1A}" type="presOf" srcId="{C786F766-1733-4DCE-AA57-1020B6E91FC0}" destId="{4F467B9E-F006-4D20-9072-29641A86C022}" srcOrd="1" destOrd="0" presId="urn:microsoft.com/office/officeart/2005/8/layout/orgChart1"/>
    <dgm:cxn modelId="{05CC8418-4A12-492C-8117-D75A7802BB5A}" type="presOf" srcId="{CF6260AD-454A-4A5B-A5DA-C1DD80636687}" destId="{8794645B-EB33-4643-A420-C78C77E19AFC}" srcOrd="0" destOrd="0" presId="urn:microsoft.com/office/officeart/2005/8/layout/orgChart1"/>
    <dgm:cxn modelId="{95E4F71B-E8B5-4E21-8AC5-5D831CC45299}" type="presOf" srcId="{671D2063-986B-4033-96E0-3B099A52416F}" destId="{D1738D99-C1AF-4CC0-B0F6-5C6948554D31}" srcOrd="0" destOrd="0" presId="urn:microsoft.com/office/officeart/2005/8/layout/orgChart1"/>
    <dgm:cxn modelId="{58CA7BD4-3588-4E6E-AB1F-5723D99D97B6}" srcId="{C786F766-1733-4DCE-AA57-1020B6E91FC0}" destId="{671D2063-986B-4033-96E0-3B099A52416F}" srcOrd="1" destOrd="0" parTransId="{F73C5D19-0739-49C6-9A98-4CE8DE5DD16D}" sibTransId="{C44328D9-DA29-4F63-A375-16F2ADDDA98E}"/>
    <dgm:cxn modelId="{52CE768F-29B1-4774-934C-C469880FDB1D}" type="presOf" srcId="{C786F766-1733-4DCE-AA57-1020B6E91FC0}" destId="{89077158-0128-4E63-87CC-DD7BC73C6323}" srcOrd="0" destOrd="0" presId="urn:microsoft.com/office/officeart/2005/8/layout/orgChart1"/>
    <dgm:cxn modelId="{E917E7CA-9488-4C27-896F-BF3248B135CD}" type="presOf" srcId="{E48BCF53-EB0A-46A7-A781-DA63927FD270}" destId="{D37D100C-B0C5-41B6-BE61-730E3E7DFE04}" srcOrd="0" destOrd="0" presId="urn:microsoft.com/office/officeart/2005/8/layout/orgChart1"/>
    <dgm:cxn modelId="{845D84FE-3E1A-4DBB-9D33-16668D0C8043}" type="presOf" srcId="{671D2063-986B-4033-96E0-3B099A52416F}" destId="{CDE0E18A-B165-4DB7-9805-604BED31DA86}" srcOrd="1" destOrd="0" presId="urn:microsoft.com/office/officeart/2005/8/layout/orgChart1"/>
    <dgm:cxn modelId="{84187419-469F-40BA-A4E0-1DD6D1EAF3D9}" type="presOf" srcId="{CF6260AD-454A-4A5B-A5DA-C1DD80636687}" destId="{9DCEF6C6-D386-467F-A174-C853FE763F63}" srcOrd="1" destOrd="0" presId="urn:microsoft.com/office/officeart/2005/8/layout/orgChart1"/>
    <dgm:cxn modelId="{F2B7192F-0442-475C-9C60-E6FFFF399978}" srcId="{7DEBBDD9-6F22-42EB-A023-DE0639AAA804}" destId="{C786F766-1733-4DCE-AA57-1020B6E91FC0}" srcOrd="0" destOrd="0" parTransId="{A72A4115-2B11-4D39-B7DF-97305DFE4E1D}" sibTransId="{E58B16D7-0486-41D4-BAEE-591B74936C17}"/>
    <dgm:cxn modelId="{9D70E6EA-65BD-4333-A69B-66ACB5C7AB22}" type="presOf" srcId="{7DEBBDD9-6F22-42EB-A023-DE0639AAA804}" destId="{3BC6F653-A7AE-4C62-861D-15C49FFF20A7}" srcOrd="0" destOrd="0" presId="urn:microsoft.com/office/officeart/2005/8/layout/orgChart1"/>
    <dgm:cxn modelId="{6A5BB283-D90A-40F6-8F27-1B48F5F93E19}" type="presParOf" srcId="{3BC6F653-A7AE-4C62-861D-15C49FFF20A7}" destId="{506AC347-7F25-47F5-9347-D5765A576EFC}" srcOrd="0" destOrd="0" presId="urn:microsoft.com/office/officeart/2005/8/layout/orgChart1"/>
    <dgm:cxn modelId="{4B6EE6EF-AB63-48F2-9DAC-F6A739235F32}" type="presParOf" srcId="{506AC347-7F25-47F5-9347-D5765A576EFC}" destId="{A4121F61-9EC1-4534-83BE-5298A39F61AD}" srcOrd="0" destOrd="0" presId="urn:microsoft.com/office/officeart/2005/8/layout/orgChart1"/>
    <dgm:cxn modelId="{06EB4CAA-EF0E-4955-804F-D1FA993AC3EE}" type="presParOf" srcId="{A4121F61-9EC1-4534-83BE-5298A39F61AD}" destId="{89077158-0128-4E63-87CC-DD7BC73C6323}" srcOrd="0" destOrd="0" presId="urn:microsoft.com/office/officeart/2005/8/layout/orgChart1"/>
    <dgm:cxn modelId="{1A78217F-04A9-4918-91D3-333ACAE68738}" type="presParOf" srcId="{A4121F61-9EC1-4534-83BE-5298A39F61AD}" destId="{4F467B9E-F006-4D20-9072-29641A86C022}" srcOrd="1" destOrd="0" presId="urn:microsoft.com/office/officeart/2005/8/layout/orgChart1"/>
    <dgm:cxn modelId="{4818B5E3-1714-4FD1-BFF1-F3A3DCDA3F71}" type="presParOf" srcId="{506AC347-7F25-47F5-9347-D5765A576EFC}" destId="{087B9369-8615-4041-8934-09D29D6BF2C5}" srcOrd="1" destOrd="0" presId="urn:microsoft.com/office/officeart/2005/8/layout/orgChart1"/>
    <dgm:cxn modelId="{88436BB0-31B4-418F-9F0F-934E35478807}" type="presParOf" srcId="{087B9369-8615-4041-8934-09D29D6BF2C5}" destId="{5861DFF3-3176-40B9-B492-0A5514692152}" srcOrd="0" destOrd="0" presId="urn:microsoft.com/office/officeart/2005/8/layout/orgChart1"/>
    <dgm:cxn modelId="{8CF939C8-F6E2-4483-9F2A-3A6DF4121543}" type="presParOf" srcId="{087B9369-8615-4041-8934-09D29D6BF2C5}" destId="{4E82AA61-CF67-49F6-B06F-3FB5A91A1B6D}" srcOrd="1" destOrd="0" presId="urn:microsoft.com/office/officeart/2005/8/layout/orgChart1"/>
    <dgm:cxn modelId="{4ED5AC6B-332F-4457-8768-355F29FFFB43}" type="presParOf" srcId="{4E82AA61-CF67-49F6-B06F-3FB5A91A1B6D}" destId="{D0DE8B82-D8EE-4345-BC3C-280B7144A6BD}" srcOrd="0" destOrd="0" presId="urn:microsoft.com/office/officeart/2005/8/layout/orgChart1"/>
    <dgm:cxn modelId="{D9C2F8D2-7F53-46AA-8FBC-C3802D7EA459}" type="presParOf" srcId="{D0DE8B82-D8EE-4345-BC3C-280B7144A6BD}" destId="{8794645B-EB33-4643-A420-C78C77E19AFC}" srcOrd="0" destOrd="0" presId="urn:microsoft.com/office/officeart/2005/8/layout/orgChart1"/>
    <dgm:cxn modelId="{D33533A2-0F74-4534-9022-FF274274FF76}" type="presParOf" srcId="{D0DE8B82-D8EE-4345-BC3C-280B7144A6BD}" destId="{9DCEF6C6-D386-467F-A174-C853FE763F63}" srcOrd="1" destOrd="0" presId="urn:microsoft.com/office/officeart/2005/8/layout/orgChart1"/>
    <dgm:cxn modelId="{85DAF193-895E-4729-91F3-A2A0E9089C30}" type="presParOf" srcId="{4E82AA61-CF67-49F6-B06F-3FB5A91A1B6D}" destId="{2B89C7A3-7201-46A3-BEA6-70A10F220E6B}" srcOrd="1" destOrd="0" presId="urn:microsoft.com/office/officeart/2005/8/layout/orgChart1"/>
    <dgm:cxn modelId="{CE778A4E-8FD5-493E-9AC7-7CCB6F3BAE2B}" type="presParOf" srcId="{4E82AA61-CF67-49F6-B06F-3FB5A91A1B6D}" destId="{AD59198F-2E2F-4BF2-A97F-34B1C61104A4}" srcOrd="2" destOrd="0" presId="urn:microsoft.com/office/officeart/2005/8/layout/orgChart1"/>
    <dgm:cxn modelId="{C603879E-D6A0-4D3A-94AB-5BAE4D810882}" type="presParOf" srcId="{087B9369-8615-4041-8934-09D29D6BF2C5}" destId="{05AF7339-8DAE-4829-A1AF-4F70C4DC2B35}" srcOrd="2" destOrd="0" presId="urn:microsoft.com/office/officeart/2005/8/layout/orgChart1"/>
    <dgm:cxn modelId="{840BB55D-1AB2-4573-AACB-CCB098C483CB}" type="presParOf" srcId="{087B9369-8615-4041-8934-09D29D6BF2C5}" destId="{9CDBC134-D82C-4AB2-911C-A5623E326060}" srcOrd="3" destOrd="0" presId="urn:microsoft.com/office/officeart/2005/8/layout/orgChart1"/>
    <dgm:cxn modelId="{FB63B8C8-6D51-44B5-B0EC-9E728EE2BC9D}" type="presParOf" srcId="{9CDBC134-D82C-4AB2-911C-A5623E326060}" destId="{3F938E48-3B32-4366-B6B1-E66BE6D0ECF5}" srcOrd="0" destOrd="0" presId="urn:microsoft.com/office/officeart/2005/8/layout/orgChart1"/>
    <dgm:cxn modelId="{45A7A279-B03C-41CE-868F-631E2EDA36A0}" type="presParOf" srcId="{3F938E48-3B32-4366-B6B1-E66BE6D0ECF5}" destId="{D1738D99-C1AF-4CC0-B0F6-5C6948554D31}" srcOrd="0" destOrd="0" presId="urn:microsoft.com/office/officeart/2005/8/layout/orgChart1"/>
    <dgm:cxn modelId="{F21A4291-7420-4220-A023-8B48DE57742F}" type="presParOf" srcId="{3F938E48-3B32-4366-B6B1-E66BE6D0ECF5}" destId="{CDE0E18A-B165-4DB7-9805-604BED31DA86}" srcOrd="1" destOrd="0" presId="urn:microsoft.com/office/officeart/2005/8/layout/orgChart1"/>
    <dgm:cxn modelId="{F41CA162-46CE-4C3D-BE38-F9461D26B941}" type="presParOf" srcId="{9CDBC134-D82C-4AB2-911C-A5623E326060}" destId="{C40B5983-323D-4F73-95BC-B51D0BD57CC7}" srcOrd="1" destOrd="0" presId="urn:microsoft.com/office/officeart/2005/8/layout/orgChart1"/>
    <dgm:cxn modelId="{B594B00E-9894-441D-81AF-FF7E00EC26CB}" type="presParOf" srcId="{9CDBC134-D82C-4AB2-911C-A5623E326060}" destId="{A5A379B4-BEBC-4946-9C12-AC52E4A5949C}" srcOrd="2" destOrd="0" presId="urn:microsoft.com/office/officeart/2005/8/layout/orgChart1"/>
    <dgm:cxn modelId="{42D5E3C1-9579-4139-A2A4-6CC2449F9AA4}" type="presParOf" srcId="{087B9369-8615-4041-8934-09D29D6BF2C5}" destId="{D37D100C-B0C5-41B6-BE61-730E3E7DFE04}" srcOrd="4" destOrd="0" presId="urn:microsoft.com/office/officeart/2005/8/layout/orgChart1"/>
    <dgm:cxn modelId="{A7A0542C-FE57-4EA1-BC9F-C68EBA120635}" type="presParOf" srcId="{087B9369-8615-4041-8934-09D29D6BF2C5}" destId="{F0A13FFC-DFA9-4400-A917-B2A4A57DAF91}" srcOrd="5" destOrd="0" presId="urn:microsoft.com/office/officeart/2005/8/layout/orgChart1"/>
    <dgm:cxn modelId="{3E9190CA-1A50-4218-81AD-F2C97ABC8BCC}" type="presParOf" srcId="{F0A13FFC-DFA9-4400-A917-B2A4A57DAF91}" destId="{15BCADA6-2238-4562-873C-C801E49AD4E5}" srcOrd="0" destOrd="0" presId="urn:microsoft.com/office/officeart/2005/8/layout/orgChart1"/>
    <dgm:cxn modelId="{74121AA3-C54A-4C05-A96D-0895B9C95C73}" type="presParOf" srcId="{15BCADA6-2238-4562-873C-C801E49AD4E5}" destId="{4E675B54-AC8F-4747-A4E6-B1AA61F3690E}" srcOrd="0" destOrd="0" presId="urn:microsoft.com/office/officeart/2005/8/layout/orgChart1"/>
    <dgm:cxn modelId="{A5A5A849-56D9-409F-ABC5-72E6C07517AA}" type="presParOf" srcId="{15BCADA6-2238-4562-873C-C801E49AD4E5}" destId="{7CB65F1C-1E19-4462-8A50-A0F3A3C5270E}" srcOrd="1" destOrd="0" presId="urn:microsoft.com/office/officeart/2005/8/layout/orgChart1"/>
    <dgm:cxn modelId="{29A90435-7859-4DA3-AB03-39AC93FC8EEB}" type="presParOf" srcId="{F0A13FFC-DFA9-4400-A917-B2A4A57DAF91}" destId="{9833BFE7-921D-4999-B91B-C7562458836D}" srcOrd="1" destOrd="0" presId="urn:microsoft.com/office/officeart/2005/8/layout/orgChart1"/>
    <dgm:cxn modelId="{69C6FEDF-F746-457B-8C32-0089FEEE8F2C}" type="presParOf" srcId="{F0A13FFC-DFA9-4400-A917-B2A4A57DAF91}" destId="{07F196ED-95B3-405A-AB8C-CDE1E482C647}" srcOrd="2" destOrd="0" presId="urn:microsoft.com/office/officeart/2005/8/layout/orgChart1"/>
    <dgm:cxn modelId="{86DD6990-8653-401C-929E-88C777876D91}" type="presParOf" srcId="{506AC347-7F25-47F5-9347-D5765A576EFC}" destId="{CEEAD841-62E5-4EA8-9E13-E85A90D91CC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7D100C-B0C5-41B6-BE61-730E3E7DFE04}">
      <dsp:nvSpPr>
        <dsp:cNvPr id="0" name=""/>
        <dsp:cNvSpPr/>
      </dsp:nvSpPr>
      <dsp:spPr>
        <a:xfrm>
          <a:off x="5759640" y="1993410"/>
          <a:ext cx="3998759" cy="7330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509"/>
              </a:lnTo>
              <a:lnTo>
                <a:pt x="3998759" y="366509"/>
              </a:lnTo>
              <a:lnTo>
                <a:pt x="3998759" y="7330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F7339-8DAE-4829-A1AF-4F70C4DC2B35}">
      <dsp:nvSpPr>
        <dsp:cNvPr id="0" name=""/>
        <dsp:cNvSpPr/>
      </dsp:nvSpPr>
      <dsp:spPr>
        <a:xfrm>
          <a:off x="5713920" y="1993410"/>
          <a:ext cx="91440" cy="7330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6509"/>
              </a:lnTo>
              <a:lnTo>
                <a:pt x="55842" y="366509"/>
              </a:lnTo>
              <a:lnTo>
                <a:pt x="55842" y="7330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61DFF3-3176-40B9-B492-0A5514692152}">
      <dsp:nvSpPr>
        <dsp:cNvPr id="0" name=""/>
        <dsp:cNvSpPr/>
      </dsp:nvSpPr>
      <dsp:spPr>
        <a:xfrm>
          <a:off x="1696200" y="1993410"/>
          <a:ext cx="4063439" cy="733019"/>
        </a:xfrm>
        <a:custGeom>
          <a:avLst/>
          <a:gdLst/>
          <a:ahLst/>
          <a:cxnLst/>
          <a:rect l="0" t="0" r="0" b="0"/>
          <a:pathLst>
            <a:path>
              <a:moveTo>
                <a:pt x="4063439" y="0"/>
              </a:moveTo>
              <a:lnTo>
                <a:pt x="4063439" y="366509"/>
              </a:lnTo>
              <a:lnTo>
                <a:pt x="0" y="366509"/>
              </a:lnTo>
              <a:lnTo>
                <a:pt x="0" y="7330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077158-0128-4E63-87CC-DD7BC73C6323}">
      <dsp:nvSpPr>
        <dsp:cNvPr id="0" name=""/>
        <dsp:cNvSpPr/>
      </dsp:nvSpPr>
      <dsp:spPr>
        <a:xfrm>
          <a:off x="4014356" y="248126"/>
          <a:ext cx="3490567" cy="17452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Avdelningschef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Bitr. avdelningschef</a:t>
          </a:r>
          <a:endParaRPr lang="sv-SE" sz="1600" kern="1200" dirty="0"/>
        </a:p>
      </dsp:txBody>
      <dsp:txXfrm>
        <a:off x="4014356" y="248126"/>
        <a:ext cx="3490567" cy="1745283"/>
      </dsp:txXfrm>
    </dsp:sp>
    <dsp:sp modelId="{8794645B-EB33-4643-A420-C78C77E19AFC}">
      <dsp:nvSpPr>
        <dsp:cNvPr id="0" name=""/>
        <dsp:cNvSpPr/>
      </dsp:nvSpPr>
      <dsp:spPr>
        <a:xfrm>
          <a:off x="1651" y="2726429"/>
          <a:ext cx="3389097" cy="16707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b="1" kern="1200" dirty="0" smtClean="0"/>
            <a:t>Borlänge hörcentral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b="0" kern="1200" dirty="0" smtClean="0"/>
            <a:t>(ambulerar till Ludvika)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11 (6,5) audionomer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3 assistenter</a:t>
          </a:r>
          <a:endParaRPr lang="sv-SE" sz="1600" kern="1200" dirty="0"/>
        </a:p>
      </dsp:txBody>
      <dsp:txXfrm>
        <a:off x="1651" y="2726429"/>
        <a:ext cx="3389097" cy="1670795"/>
      </dsp:txXfrm>
    </dsp:sp>
    <dsp:sp modelId="{D1738D99-C1AF-4CC0-B0F6-5C6948554D31}">
      <dsp:nvSpPr>
        <dsp:cNvPr id="0" name=""/>
        <dsp:cNvSpPr/>
      </dsp:nvSpPr>
      <dsp:spPr>
        <a:xfrm>
          <a:off x="4123768" y="2726429"/>
          <a:ext cx="3291989" cy="171289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b="1" kern="1200" dirty="0" smtClean="0"/>
            <a:t>Falu hörcentral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10 audionomer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2 assistenter</a:t>
          </a:r>
          <a:endParaRPr lang="sv-SE" sz="1600" kern="1200" dirty="0"/>
        </a:p>
      </dsp:txBody>
      <dsp:txXfrm>
        <a:off x="4123768" y="2726429"/>
        <a:ext cx="3291989" cy="1712891"/>
      </dsp:txXfrm>
    </dsp:sp>
    <dsp:sp modelId="{4E675B54-AC8F-4747-A4E6-B1AA61F3690E}">
      <dsp:nvSpPr>
        <dsp:cNvPr id="0" name=""/>
        <dsp:cNvSpPr/>
      </dsp:nvSpPr>
      <dsp:spPr>
        <a:xfrm>
          <a:off x="8148777" y="2726429"/>
          <a:ext cx="3219246" cy="173065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b="1" kern="1200" dirty="0" smtClean="0"/>
            <a:t>Mora hörcentral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kern="1200" dirty="0" smtClean="0"/>
            <a:t>5 audionomer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SE" sz="1600" kern="1200" dirty="0"/>
        </a:p>
      </dsp:txBody>
      <dsp:txXfrm>
        <a:off x="8148777" y="2726429"/>
        <a:ext cx="3219246" cy="1730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2018-11-30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2018-11-30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LD Hjälpmedel består av två förvaltningar</a:t>
            </a:r>
          </a:p>
          <a:p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Hjälpmedel Dalarna</a:t>
            </a:r>
            <a:r>
              <a:rPr lang="sv-SE" b="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 Hjälpmedelscentral med olika avdelningar: Rörelse, PMB (personliga medicinska behandlingshjälpmedel), KLOK (kommunikation, larm, omgivningskontroll, kognition), Teknisk service, Logistik, Kundservice</a:t>
            </a:r>
          </a:p>
          <a:p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Styrs av Hjälpmedelsnämnden Dalarna</a:t>
            </a:r>
          </a:p>
          <a:p>
            <a:endParaRPr lang="sv-S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b="1" dirty="0" smtClean="0">
                <a:latin typeface="Arial" panose="020B0604020202020204" pitchFamily="34" charset="0"/>
                <a:cs typeface="Arial" panose="020B0604020202020204" pitchFamily="34" charset="0"/>
              </a:rPr>
              <a:t>Hjälpmedel landstinget Dalarna</a:t>
            </a:r>
            <a:r>
              <a:rPr lang="sv-SE" dirty="0" smtClean="0">
                <a:latin typeface="Arial" panose="020B0604020202020204" pitchFamily="34" charset="0"/>
                <a:cs typeface="Arial" panose="020B0604020202020204" pitchFamily="34" charset="0"/>
              </a:rPr>
              <a:t>: Hörsel och syn med</a:t>
            </a:r>
            <a:r>
              <a:rPr lang="sv-S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olika avdelningar: Hörcentral, Teknisk hörselvård, Pedagogisk hörselvård, Syncentral, Tolkcentral</a:t>
            </a:r>
          </a:p>
          <a:p>
            <a:r>
              <a:rPr lang="sv-S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Styrs av Landstingsstyrelsen</a:t>
            </a:r>
          </a:p>
          <a:p>
            <a:endParaRPr lang="sv-SE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v-S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Förvaltninschef</a:t>
            </a:r>
          </a:p>
          <a:p>
            <a:r>
              <a:rPr lang="sv-S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Verksamhetschefer</a:t>
            </a:r>
          </a:p>
          <a:p>
            <a:r>
              <a:rPr lang="sv-SE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Avdelningschefer</a:t>
            </a:r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3629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 smtClean="0"/>
              <a:t>THV</a:t>
            </a:r>
            <a:r>
              <a:rPr lang="sv-SE" dirty="0" smtClean="0"/>
              <a:t>: Installation i hemmen,</a:t>
            </a:r>
            <a:r>
              <a:rPr lang="sv-SE" baseline="0" dirty="0" smtClean="0"/>
              <a:t> hörapparatservice, installation och service skolor, HC:s tekniska utrustning, arbetsplatsanpassningar, kalibrering audiometrar VC</a:t>
            </a:r>
          </a:p>
          <a:p>
            <a:r>
              <a:rPr lang="sv-SE" b="1" baseline="0" dirty="0" smtClean="0"/>
              <a:t>PHV</a:t>
            </a:r>
            <a:r>
              <a:rPr lang="sv-SE" baseline="0" dirty="0" smtClean="0"/>
              <a:t>: Psykosocial hörselvård. Rehabilitering i grupp och enskilda samtal. Att lära sig leva med sin </a:t>
            </a:r>
            <a:r>
              <a:rPr lang="sv-SE" baseline="0" dirty="0" err="1" smtClean="0"/>
              <a:t>hns</a:t>
            </a:r>
            <a:r>
              <a:rPr lang="sv-SE" baseline="0" dirty="0" smtClean="0"/>
              <a:t>. Kurator, hörselpedagog</a:t>
            </a:r>
          </a:p>
          <a:p>
            <a:r>
              <a:rPr lang="sv-SE" b="1" baseline="0" dirty="0" smtClean="0"/>
              <a:t>ÖNH</a:t>
            </a:r>
            <a:r>
              <a:rPr lang="sv-SE" baseline="0" dirty="0" smtClean="0"/>
              <a:t>: Medicinsk hörselvård, diagnos och behandling, läkare</a:t>
            </a:r>
          </a:p>
          <a:p>
            <a:r>
              <a:rPr lang="sv-SE" b="1" baseline="0" dirty="0" smtClean="0"/>
              <a:t>TC</a:t>
            </a:r>
            <a:r>
              <a:rPr lang="sv-SE" baseline="0" dirty="0" smtClean="0"/>
              <a:t>: Förmedlar tolkuppdrag åt hörande, döva, personer med dövblindhet, hörselskadade och vuxendöva. </a:t>
            </a:r>
          </a:p>
          <a:p>
            <a:r>
              <a:rPr lang="sv-SE" baseline="0" dirty="0" smtClean="0"/>
              <a:t>Tolkmetoder: Dövblindtolkning, teckenspråkstolkning, </a:t>
            </a:r>
            <a:r>
              <a:rPr lang="sv-SE" baseline="0" dirty="0" err="1" smtClean="0"/>
              <a:t>vuxendövtolkning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2795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För att komma till Pedagogisk hörselvård kan man också fylla i en egen vårdbegäran.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60948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582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6421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042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5759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84880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För att komma till kurator om man har en synnedsättning så behövs ingen</a:t>
            </a:r>
            <a:r>
              <a:rPr lang="sv-SE" baseline="0" dirty="0" smtClean="0"/>
              <a:t> remiss. Det går bra att ta kontakt med syncentralen.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2897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410701"/>
            <a:ext cx="1016146" cy="1037099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Rektangel 15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8" name="Rektangel 17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4" name="Bildobjekt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Rektangel 15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0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6" name="Rektangel 15"/>
          <p:cNvSpPr/>
          <p:nvPr userDrawn="1"/>
        </p:nvSpPr>
        <p:spPr>
          <a:xfrm>
            <a:off x="11182636" y="365125"/>
            <a:ext cx="1009365" cy="78823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663" y="535818"/>
            <a:ext cx="456790" cy="46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2018-11-30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Hörsel och Syn </a:t>
            </a:r>
            <a:br>
              <a:rPr lang="sv-SE" dirty="0" smtClean="0"/>
            </a:br>
            <a:r>
              <a:rPr lang="sv-SE" dirty="0" smtClean="0"/>
              <a:t>LD Hjälpmedel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Servicemottagningar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 smtClean="0"/>
              <a:t>Öppna servicemottagningar till tekniker </a:t>
            </a:r>
          </a:p>
          <a:p>
            <a:pPr marL="0" indent="0">
              <a:buNone/>
            </a:pPr>
            <a:r>
              <a:rPr lang="sv-SE" dirty="0" smtClean="0"/>
              <a:t>Borlänge	tisdag och torsdag 09.30-12.00, 13.00-15.00</a:t>
            </a:r>
          </a:p>
          <a:p>
            <a:pPr marL="0" indent="0">
              <a:buNone/>
            </a:pPr>
            <a:r>
              <a:rPr lang="sv-SE" dirty="0" smtClean="0"/>
              <a:t>Falun		onsdag 09.30-12.00, 13.00-15.00</a:t>
            </a:r>
          </a:p>
          <a:p>
            <a:pPr marL="0" indent="0">
              <a:buNone/>
            </a:pPr>
            <a:r>
              <a:rPr lang="sv-SE" dirty="0" smtClean="0"/>
              <a:t>Mora		måndag 09.00-12.00, 13.00-15.00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Dessutom finns bokade servicetider till audionom varje vecka i Borlänge, Falun, Mora och Ludvika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297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dirty="0" smtClean="0"/>
              <a:t>Besöksstatistik hörcentralen 2017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750423"/>
            <a:ext cx="11370906" cy="4243659"/>
          </a:xfrm>
        </p:spPr>
        <p:txBody>
          <a:bodyPr>
            <a:normAutofit fontScale="62500" lnSpcReduction="20000"/>
          </a:bodyPr>
          <a:lstStyle/>
          <a:p>
            <a:r>
              <a:rPr lang="sv-SE" dirty="0" smtClean="0"/>
              <a:t> </a:t>
            </a:r>
            <a:r>
              <a:rPr lang="sv-SE" sz="3200" dirty="0" smtClean="0"/>
              <a:t>Ca 17 000-18 000 besök</a:t>
            </a:r>
          </a:p>
          <a:p>
            <a:pPr marL="0" indent="0">
              <a:buNone/>
            </a:pPr>
            <a:endParaRPr lang="sv-SE" sz="3200" dirty="0" smtClean="0"/>
          </a:p>
          <a:p>
            <a:r>
              <a:rPr lang="sv-SE" sz="3200" dirty="0" smtClean="0"/>
              <a:t> 3 300 personer fick 5 700 hörapparater,</a:t>
            </a:r>
          </a:p>
          <a:p>
            <a:pPr marL="0" indent="0">
              <a:buNone/>
            </a:pPr>
            <a:r>
              <a:rPr lang="sv-SE" sz="3200" dirty="0"/>
              <a:t> </a:t>
            </a:r>
            <a:r>
              <a:rPr lang="sv-SE" sz="3200" dirty="0" smtClean="0"/>
              <a:t>  ca 2 000 av dessa har haft hörapparat tidigare</a:t>
            </a:r>
          </a:p>
          <a:p>
            <a:pPr marL="0" indent="0">
              <a:buNone/>
            </a:pPr>
            <a:endParaRPr lang="sv-SE" sz="3200" dirty="0" smtClean="0"/>
          </a:p>
          <a:p>
            <a:r>
              <a:rPr lang="sv-SE" sz="3200" dirty="0" smtClean="0"/>
              <a:t> Ca 75 % stereoutprovningar</a:t>
            </a:r>
          </a:p>
          <a:p>
            <a:pPr marL="0" indent="0">
              <a:buNone/>
            </a:pPr>
            <a:endParaRPr lang="sv-SE" sz="3200" dirty="0" smtClean="0"/>
          </a:p>
          <a:p>
            <a:r>
              <a:rPr lang="sv-SE" sz="3200" dirty="0" smtClean="0"/>
              <a:t> 6 000 besök till våra servicemottagningar</a:t>
            </a:r>
          </a:p>
          <a:p>
            <a:pPr marL="0" indent="0">
              <a:buNone/>
            </a:pPr>
            <a:endParaRPr lang="sv-SE" sz="3200" dirty="0" smtClean="0"/>
          </a:p>
          <a:p>
            <a:r>
              <a:rPr lang="sv-SE" sz="3200" dirty="0" smtClean="0"/>
              <a:t> 15 000 inkommande telefonsamtal har besvarats</a:t>
            </a:r>
          </a:p>
          <a:p>
            <a:pPr marL="0" indent="0">
              <a:buNone/>
            </a:pPr>
            <a:endParaRPr lang="sv-SE" sz="3200" dirty="0" smtClean="0"/>
          </a:p>
          <a:p>
            <a:r>
              <a:rPr lang="sv-SE" dirty="0"/>
              <a:t> </a:t>
            </a:r>
            <a:r>
              <a:rPr lang="sv-SE" sz="3200" dirty="0" smtClean="0"/>
              <a:t>6200 diagnostikmätningar</a:t>
            </a:r>
            <a:endParaRPr lang="sv-SE" sz="3200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046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Avgifter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Besöksavgift 150 kr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Hjälpmedelsavgift hörapparat 500 kr/hörapparat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Hjälpmedelsavgift övriga hjälpmedel 150 kr/hjälpmedel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5519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Syncentral Dalarna </a:t>
            </a:r>
            <a:endParaRPr lang="sv-SE" dirty="0"/>
          </a:p>
        </p:txBody>
      </p:sp>
      <p:pic>
        <p:nvPicPr>
          <p:cNvPr id="11" name="Platshållare för bild 10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971" y="1468437"/>
            <a:ext cx="3403546" cy="4351338"/>
          </a:xfrm>
        </p:spPr>
      </p:pic>
      <p:sp>
        <p:nvSpPr>
          <p:cNvPr id="10" name="Platshållare för text 9"/>
          <p:cNvSpPr>
            <a:spLocks noGrp="1"/>
          </p:cNvSpPr>
          <p:nvPr>
            <p:ph sz="half" idx="2"/>
          </p:nvPr>
        </p:nvSpPr>
        <p:spPr>
          <a:xfrm>
            <a:off x="5648941" y="1685925"/>
            <a:ext cx="6132512" cy="4491037"/>
          </a:xfrm>
        </p:spPr>
        <p:txBody>
          <a:bodyPr>
            <a:normAutofit/>
          </a:bodyPr>
          <a:lstStyle/>
          <a:p>
            <a:r>
              <a:rPr lang="sv-SE" sz="2400" dirty="0" smtClean="0">
                <a:latin typeface="Arial" charset="0"/>
              </a:rPr>
              <a:t>Syncentralen är placerad i Borlänge men har viss mottagning i Mora.</a:t>
            </a:r>
            <a:br>
              <a:rPr lang="sv-SE" sz="2400" dirty="0" smtClean="0">
                <a:latin typeface="Arial" charset="0"/>
              </a:rPr>
            </a:br>
            <a:endParaRPr lang="sv-SE" sz="2400" dirty="0">
              <a:latin typeface="Arial" charset="0"/>
            </a:endParaRPr>
          </a:p>
          <a:p>
            <a:r>
              <a:rPr lang="sv-SE" sz="2400" dirty="0">
                <a:latin typeface="Arial" charset="0"/>
              </a:rPr>
              <a:t>Synverksamheten startade </a:t>
            </a:r>
            <a:r>
              <a:rPr lang="sv-SE" sz="2400" dirty="0" smtClean="0">
                <a:latin typeface="Arial" charset="0"/>
              </a:rPr>
              <a:t>1975 i Falun </a:t>
            </a:r>
            <a:r>
              <a:rPr lang="sv-SE" sz="2400" dirty="0">
                <a:latin typeface="Arial" charset="0"/>
              </a:rPr>
              <a:t>med ett fåtal medarbetare som utvecklats till att vara </a:t>
            </a:r>
            <a:r>
              <a:rPr lang="sv-SE" sz="2400" dirty="0" smtClean="0">
                <a:latin typeface="Arial" charset="0"/>
              </a:rPr>
              <a:t>11 </a:t>
            </a:r>
            <a:r>
              <a:rPr lang="sv-SE" sz="2400" dirty="0" err="1" smtClean="0">
                <a:latin typeface="Arial" charset="0"/>
              </a:rPr>
              <a:t>st</a:t>
            </a:r>
            <a:r>
              <a:rPr lang="sv-SE" sz="2400" dirty="0" smtClean="0">
                <a:latin typeface="Arial" charset="0"/>
              </a:rPr>
              <a:t> anställda 2018.</a:t>
            </a:r>
            <a:br>
              <a:rPr lang="sv-SE" sz="2400" dirty="0" smtClean="0">
                <a:latin typeface="Arial" charset="0"/>
              </a:rPr>
            </a:br>
            <a:endParaRPr lang="sv-SE" sz="2400" dirty="0">
              <a:latin typeface="Arial" charset="0"/>
            </a:endParaRPr>
          </a:p>
          <a:p>
            <a:r>
              <a:rPr lang="sv-SE" sz="2400" dirty="0">
                <a:latin typeface="Arial" charset="0"/>
              </a:rPr>
              <a:t>Idag är det </a:t>
            </a:r>
            <a:r>
              <a:rPr lang="sv-SE" sz="2400" dirty="0" smtClean="0">
                <a:latin typeface="Arial" charset="0"/>
              </a:rPr>
              <a:t>5 olika yrkeskategorier </a:t>
            </a:r>
            <a:r>
              <a:rPr lang="sv-SE" sz="2400" dirty="0">
                <a:latin typeface="Arial" charset="0"/>
              </a:rPr>
              <a:t>som arbetar inom </a:t>
            </a:r>
            <a:r>
              <a:rPr lang="sv-SE" sz="2400" dirty="0" smtClean="0">
                <a:latin typeface="Arial" charset="0"/>
              </a:rPr>
              <a:t>området syn.  Assistenter, kuratorer, </a:t>
            </a:r>
            <a:r>
              <a:rPr lang="sv-SE" sz="2400" dirty="0">
                <a:latin typeface="Arial" charset="0"/>
              </a:rPr>
              <a:t>arbetsterapeuter, optiker och </a:t>
            </a:r>
            <a:r>
              <a:rPr lang="sv-SE" sz="2400" dirty="0" smtClean="0">
                <a:latin typeface="Arial" charset="0"/>
              </a:rPr>
              <a:t>chef</a:t>
            </a:r>
            <a:endParaRPr lang="sv-SE" sz="2400" dirty="0">
              <a:latin typeface="Arial" charset="0"/>
            </a:endParaRPr>
          </a:p>
          <a:p>
            <a:endParaRPr lang="sv-SE" sz="1800" dirty="0">
              <a:solidFill>
                <a:srgbClr val="A50021"/>
              </a:solidFill>
              <a:latin typeface="Arial" charset="0"/>
            </a:endParaRP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8743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Syncentralens arbetsområde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50000"/>
              </a:spcBef>
              <a:buNone/>
            </a:pPr>
            <a:r>
              <a:rPr lang="sv-SE" dirty="0" smtClean="0">
                <a:latin typeface="Arial" charset="0"/>
              </a:rPr>
              <a:t>Syncentralen </a:t>
            </a:r>
            <a:r>
              <a:rPr lang="sv-SE" dirty="0">
                <a:latin typeface="Arial" charset="0"/>
              </a:rPr>
              <a:t>erbjuder tjänster </a:t>
            </a:r>
            <a:r>
              <a:rPr lang="sv-SE" dirty="0" smtClean="0">
                <a:latin typeface="Arial" charset="0"/>
              </a:rPr>
              <a:t>för </a:t>
            </a:r>
            <a:r>
              <a:rPr lang="sv-SE" dirty="0">
                <a:latin typeface="Arial" charset="0"/>
              </a:rPr>
              <a:t>personer med synnedsättning och deras närstående samt för personer som av medicinska skäl behöver </a:t>
            </a:r>
            <a:r>
              <a:rPr lang="sv-SE" dirty="0" smtClean="0">
                <a:latin typeface="Arial" charset="0"/>
              </a:rPr>
              <a:t>kontaktlinser.</a:t>
            </a:r>
            <a:endParaRPr lang="sv-SE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sv-SE" sz="18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None/>
            </a:pPr>
            <a:r>
              <a:rPr lang="sv-SE" b="1" dirty="0" smtClean="0">
                <a:latin typeface="Arial" charset="0"/>
              </a:rPr>
              <a:t>Syncentralen arbetar med: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None/>
            </a:pPr>
            <a:endParaRPr lang="sv-SE" dirty="0">
              <a:latin typeface="Arial" charset="0"/>
            </a:endParaRPr>
          </a:p>
          <a:p>
            <a:pPr>
              <a:spcBef>
                <a:spcPct val="20000"/>
              </a:spcBef>
              <a:buSzPct val="60000"/>
            </a:pPr>
            <a:r>
              <a:rPr lang="sv-SE" dirty="0" smtClean="0">
                <a:latin typeface="Arial" charset="0"/>
              </a:rPr>
              <a:t>Habilitering </a:t>
            </a:r>
            <a:r>
              <a:rPr lang="sv-SE" dirty="0">
                <a:latin typeface="Arial" charset="0"/>
              </a:rPr>
              <a:t>och rehabilitering av </a:t>
            </a:r>
            <a:r>
              <a:rPr lang="sv-SE" dirty="0" smtClean="0">
                <a:latin typeface="Arial" charset="0"/>
              </a:rPr>
              <a:t>personer med </a:t>
            </a:r>
            <a:r>
              <a:rPr lang="sv-SE" dirty="0">
                <a:latin typeface="Arial" charset="0"/>
              </a:rPr>
              <a:t>synnedsättning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dirty="0" smtClean="0">
                <a:latin typeface="Arial" charset="0"/>
              </a:rPr>
              <a:t>Rådgivning</a:t>
            </a:r>
            <a:r>
              <a:rPr lang="sv-SE" dirty="0">
                <a:latin typeface="Arial" charset="0"/>
              </a:rPr>
              <a:t>, information och </a:t>
            </a:r>
            <a:r>
              <a:rPr lang="sv-SE" dirty="0" smtClean="0">
                <a:latin typeface="Arial" charset="0"/>
              </a:rPr>
              <a:t>utbildning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dirty="0">
                <a:latin typeface="Arial" charset="0"/>
              </a:rPr>
              <a:t>U</a:t>
            </a:r>
            <a:r>
              <a:rPr lang="sv-SE" dirty="0" smtClean="0">
                <a:latin typeface="Arial" charset="0"/>
              </a:rPr>
              <a:t>tprovning </a:t>
            </a:r>
            <a:r>
              <a:rPr lang="sv-SE" dirty="0">
                <a:latin typeface="Arial" charset="0"/>
              </a:rPr>
              <a:t>och anpassning </a:t>
            </a:r>
            <a:r>
              <a:rPr lang="sv-SE" dirty="0" smtClean="0">
                <a:latin typeface="Arial" charset="0"/>
              </a:rPr>
              <a:t>av hjälpmedel </a:t>
            </a:r>
            <a:endParaRPr lang="sv-SE" dirty="0">
              <a:latin typeface="Arial" charset="0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256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Remisskrav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271589"/>
            <a:ext cx="11370906" cy="4905374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ct val="50000"/>
              </a:spcBef>
              <a:buNone/>
            </a:pPr>
            <a:endParaRPr lang="sv-SE" sz="2000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sv-SE" dirty="0" smtClean="0">
                <a:latin typeface="Arial" charset="0"/>
              </a:rPr>
              <a:t>Första </a:t>
            </a:r>
            <a:r>
              <a:rPr lang="sv-SE" dirty="0">
                <a:latin typeface="Arial" charset="0"/>
              </a:rPr>
              <a:t>kontakten </a:t>
            </a:r>
            <a:r>
              <a:rPr lang="sv-SE" dirty="0" smtClean="0">
                <a:latin typeface="Arial" charset="0"/>
              </a:rPr>
              <a:t>med syncentralen sker </a:t>
            </a:r>
            <a:r>
              <a:rPr lang="sv-SE" dirty="0">
                <a:latin typeface="Arial" charset="0"/>
              </a:rPr>
              <a:t>via </a:t>
            </a:r>
            <a:r>
              <a:rPr lang="sv-SE" dirty="0" smtClean="0">
                <a:latin typeface="Arial" charset="0"/>
              </a:rPr>
              <a:t>remiss men det finns </a:t>
            </a:r>
            <a:r>
              <a:rPr lang="sv-SE" b="1" dirty="0" smtClean="0">
                <a:latin typeface="Arial" charset="0"/>
              </a:rPr>
              <a:t>ett undantag </a:t>
            </a:r>
            <a:r>
              <a:rPr lang="sv-SE" dirty="0" smtClean="0">
                <a:latin typeface="Arial" charset="0"/>
              </a:rPr>
              <a:t>och det är till </a:t>
            </a:r>
            <a:r>
              <a:rPr lang="sv-SE" b="1" dirty="0" smtClean="0">
                <a:latin typeface="Arial" charset="0"/>
              </a:rPr>
              <a:t>kurator</a:t>
            </a:r>
            <a:r>
              <a:rPr lang="sv-SE" dirty="0" smtClean="0">
                <a:latin typeface="Arial" charset="0"/>
              </a:rPr>
              <a:t>, dit man kan ringa och få en tid. </a:t>
            </a:r>
          </a:p>
          <a:p>
            <a:pPr>
              <a:spcBef>
                <a:spcPct val="50000"/>
              </a:spcBef>
            </a:pPr>
            <a:r>
              <a:rPr lang="sv-SE" dirty="0">
                <a:latin typeface="Arial" charset="0"/>
              </a:rPr>
              <a:t>Syncentralen har tydliga remisskriterier som man måste uppfylla för att få komma. Om man inte uppfyller kraven återsänds remissen.</a:t>
            </a:r>
          </a:p>
          <a:p>
            <a:pPr>
              <a:spcBef>
                <a:spcPct val="50000"/>
              </a:spcBef>
            </a:pPr>
            <a:r>
              <a:rPr lang="sv-SE" dirty="0" smtClean="0">
                <a:latin typeface="Arial" charset="0"/>
              </a:rPr>
              <a:t>Remissen kan komma </a:t>
            </a:r>
            <a:r>
              <a:rPr lang="sv-SE" dirty="0">
                <a:latin typeface="Arial" charset="0"/>
              </a:rPr>
              <a:t>från ögonläkare eller annan </a:t>
            </a:r>
            <a:r>
              <a:rPr lang="sv-SE" dirty="0" smtClean="0">
                <a:latin typeface="Arial" charset="0"/>
              </a:rPr>
              <a:t>läkare, optiker</a:t>
            </a:r>
            <a:r>
              <a:rPr lang="sv-SE" dirty="0">
                <a:latin typeface="Arial" charset="0"/>
              </a:rPr>
              <a:t>, ortoptist eller ögonsjuksköterska</a:t>
            </a:r>
            <a:r>
              <a:rPr lang="sv-SE" dirty="0" smtClean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sv-SE" dirty="0" smtClean="0">
                <a:latin typeface="Arial" charset="0"/>
              </a:rPr>
              <a:t>Varje vecka behandlas inkomna remisser och planeras in efter en prioriteringsordning och läggs in på rätt väntelista</a:t>
            </a:r>
            <a:r>
              <a:rPr lang="sv-SE" dirty="0">
                <a:latin typeface="Arial" charset="0"/>
              </a:rPr>
              <a:t>. </a:t>
            </a:r>
            <a:endParaRPr lang="sv-SE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sv-SE" dirty="0" smtClean="0">
                <a:latin typeface="Arial" charset="0"/>
              </a:rPr>
              <a:t>Är </a:t>
            </a:r>
            <a:r>
              <a:rPr lang="sv-SE" dirty="0">
                <a:latin typeface="Arial" charset="0"/>
              </a:rPr>
              <a:t>man inskriven på syncentralen är det bara att höra av sig om behoven förändras så upprättas en egen vårdbegäran.</a:t>
            </a:r>
          </a:p>
          <a:p>
            <a:pPr>
              <a:spcBef>
                <a:spcPct val="50000"/>
              </a:spcBef>
            </a:pPr>
            <a:endParaRPr lang="sv-SE" dirty="0" smtClean="0">
              <a:latin typeface="Arial" charset="0"/>
            </a:endParaRPr>
          </a:p>
          <a:p>
            <a:pPr marL="0" indent="0">
              <a:spcBef>
                <a:spcPct val="50000"/>
              </a:spcBef>
              <a:buNone/>
            </a:pPr>
            <a:endParaRPr lang="sv-SE" sz="1800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sv-SE" sz="1800" dirty="0" smtClean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sv-SE" sz="1800" dirty="0" smtClean="0">
              <a:latin typeface="Arial" charset="0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584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10561" y="279401"/>
            <a:ext cx="10619402" cy="1210581"/>
          </a:xfrm>
        </p:spPr>
        <p:txBody>
          <a:bodyPr/>
          <a:lstStyle/>
          <a:p>
            <a:r>
              <a:rPr lang="sv-SE" dirty="0" smtClean="0"/>
              <a:t>Väntetider 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>
                <a:latin typeface="+mj-lt"/>
              </a:rPr>
              <a:t>Syncentralen kan erbjuda en tid till kurator och arbetsterapeut (enskilda besök) inom 3 månader. </a:t>
            </a:r>
          </a:p>
          <a:p>
            <a:pPr marL="0" indent="0">
              <a:buNone/>
            </a:pPr>
            <a:endParaRPr lang="sv-SE" dirty="0" smtClean="0">
              <a:latin typeface="+mj-lt"/>
            </a:endParaRPr>
          </a:p>
          <a:p>
            <a:pPr marL="0" indent="0">
              <a:buNone/>
            </a:pPr>
            <a:r>
              <a:rPr lang="sv-SE" dirty="0" smtClean="0">
                <a:latin typeface="+mj-lt"/>
              </a:rPr>
              <a:t>Till optiker</a:t>
            </a:r>
            <a:r>
              <a:rPr lang="sv-SE" dirty="0">
                <a:latin typeface="+mj-lt"/>
              </a:rPr>
              <a:t> </a:t>
            </a:r>
            <a:r>
              <a:rPr lang="sv-SE" dirty="0" smtClean="0">
                <a:latin typeface="+mj-lt"/>
              </a:rPr>
              <a:t>är det väntetider:</a:t>
            </a:r>
          </a:p>
          <a:p>
            <a:r>
              <a:rPr lang="sv-SE" dirty="0" smtClean="0">
                <a:latin typeface="+mj-lt"/>
              </a:rPr>
              <a:t>Nytillpassning av lins ca 8-10 månader, 9 </a:t>
            </a:r>
            <a:r>
              <a:rPr lang="sv-SE" dirty="0" err="1" smtClean="0">
                <a:latin typeface="+mj-lt"/>
              </a:rPr>
              <a:t>st</a:t>
            </a:r>
            <a:r>
              <a:rPr lang="sv-SE" dirty="0" smtClean="0">
                <a:latin typeface="+mj-lt"/>
              </a:rPr>
              <a:t> som står på väntelista </a:t>
            </a:r>
          </a:p>
          <a:p>
            <a:r>
              <a:rPr lang="sv-SE" dirty="0" smtClean="0">
                <a:latin typeface="+mj-lt"/>
              </a:rPr>
              <a:t>Optikpatient, 7 </a:t>
            </a:r>
            <a:r>
              <a:rPr lang="sv-SE" dirty="0" err="1" smtClean="0">
                <a:latin typeface="+mj-lt"/>
              </a:rPr>
              <a:t>st</a:t>
            </a:r>
            <a:r>
              <a:rPr lang="sv-SE" dirty="0" smtClean="0">
                <a:latin typeface="+mj-lt"/>
              </a:rPr>
              <a:t> patienter som skulle ha fått tid 18 10 31</a:t>
            </a:r>
          </a:p>
          <a:p>
            <a:r>
              <a:rPr lang="sv-SE" dirty="0" smtClean="0">
                <a:latin typeface="+mj-lt"/>
              </a:rPr>
              <a:t>Sambokning (optiker+arbetsterapeut), 10 </a:t>
            </a:r>
            <a:r>
              <a:rPr lang="sv-SE" dirty="0" err="1" smtClean="0">
                <a:latin typeface="+mj-lt"/>
              </a:rPr>
              <a:t>st</a:t>
            </a:r>
            <a:r>
              <a:rPr lang="sv-SE" dirty="0" smtClean="0">
                <a:latin typeface="+mj-lt"/>
              </a:rPr>
              <a:t> som skulle fått tid</a:t>
            </a:r>
            <a:br>
              <a:rPr lang="sv-SE" dirty="0" smtClean="0">
                <a:latin typeface="+mj-lt"/>
              </a:rPr>
            </a:br>
            <a:r>
              <a:rPr lang="sv-SE" dirty="0" smtClean="0">
                <a:latin typeface="+mj-lt"/>
              </a:rPr>
              <a:t>18 10 31</a:t>
            </a:r>
            <a:endParaRPr lang="sv-SE" dirty="0">
              <a:latin typeface="+mj-lt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690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Team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400" b="1" dirty="0">
                <a:latin typeface="Arial" charset="0"/>
              </a:rPr>
              <a:t>Vi arbetar i tre team</a:t>
            </a:r>
            <a:r>
              <a:rPr lang="sv-SE" sz="2400" b="1" dirty="0" smtClean="0">
                <a:latin typeface="Arial" charset="0"/>
              </a:rPr>
              <a:t>:                    </a:t>
            </a:r>
            <a:endParaRPr lang="sv-SE" sz="2400" b="1" dirty="0">
              <a:latin typeface="Arial" charset="0"/>
            </a:endParaRPr>
          </a:p>
          <a:p>
            <a:pPr marL="0" indent="0">
              <a:buNone/>
            </a:pPr>
            <a:endParaRPr lang="sv-SE" sz="1800" b="1" dirty="0">
              <a:latin typeface="Arial" charset="0"/>
            </a:endParaRPr>
          </a:p>
          <a:p>
            <a:pPr marL="285750" indent="-285750"/>
            <a:r>
              <a:rPr lang="sv-SE" sz="2400" dirty="0">
                <a:latin typeface="Arial" charset="0"/>
              </a:rPr>
              <a:t>Barn och </a:t>
            </a:r>
            <a:r>
              <a:rPr lang="sv-SE" sz="2400" dirty="0" smtClean="0">
                <a:latin typeface="Arial" charset="0"/>
              </a:rPr>
              <a:t>ungdomsteamet 0-20 år</a:t>
            </a:r>
            <a:endParaRPr lang="sv-SE" sz="2400" dirty="0">
              <a:latin typeface="Arial" charset="0"/>
            </a:endParaRPr>
          </a:p>
          <a:p>
            <a:pPr marL="285750" indent="-285750"/>
            <a:r>
              <a:rPr lang="sv-SE" sz="2400" dirty="0" smtClean="0">
                <a:latin typeface="Arial" charset="0"/>
              </a:rPr>
              <a:t>Vuxenteamet 21-64 år</a:t>
            </a:r>
            <a:endParaRPr lang="sv-SE" sz="2400" dirty="0">
              <a:latin typeface="Arial" charset="0"/>
            </a:endParaRPr>
          </a:p>
          <a:p>
            <a:pPr marL="285750" indent="-285750"/>
            <a:r>
              <a:rPr lang="sv-SE" sz="2400" dirty="0" smtClean="0">
                <a:latin typeface="Arial" charset="0"/>
              </a:rPr>
              <a:t>Seniorteamet 65- år</a:t>
            </a:r>
            <a:endParaRPr lang="sv-SE" sz="2400" dirty="0">
              <a:latin typeface="Arial" charset="0"/>
            </a:endParaRP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17</a:t>
            </a:fld>
            <a:endParaRPr lang="sv-SE" dirty="0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7109861" y="2622074"/>
            <a:ext cx="1624012" cy="1765300"/>
          </a:xfrm>
          <a:prstGeom prst="flowChartExtract">
            <a:avLst/>
          </a:prstGeom>
          <a:solidFill>
            <a:srgbClr val="B2CCE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 sz="1600">
              <a:solidFill>
                <a:schemeClr val="bg1"/>
              </a:solidFill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151805" y="3944461"/>
            <a:ext cx="1038225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sv-SE" sz="2000" dirty="0">
                <a:latin typeface="Arial" charset="0"/>
              </a:rPr>
              <a:t>Optiker</a:t>
            </a:r>
          </a:p>
          <a:p>
            <a:pPr algn="l">
              <a:spcBef>
                <a:spcPct val="50000"/>
              </a:spcBef>
            </a:pPr>
            <a:endParaRPr lang="sv-SE" sz="1800" dirty="0">
              <a:latin typeface="Arial" charset="0"/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7399795" y="1855272"/>
            <a:ext cx="1430337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sv-SE" sz="1800" dirty="0">
                <a:latin typeface="Arial" charset="0"/>
              </a:rPr>
              <a:t>       </a:t>
            </a:r>
            <a:r>
              <a:rPr lang="sv-SE" sz="2000" dirty="0">
                <a:latin typeface="Arial" charset="0"/>
              </a:rPr>
              <a:t>Kurator</a:t>
            </a:r>
          </a:p>
        </p:txBody>
      </p:sp>
      <p:sp>
        <p:nvSpPr>
          <p:cNvPr id="10" name="Text Box 17"/>
          <p:cNvSpPr txBox="1">
            <a:spLocks noChangeArrowheads="1"/>
          </p:cNvSpPr>
          <p:nvPr/>
        </p:nvSpPr>
        <p:spPr bwMode="auto">
          <a:xfrm>
            <a:off x="8761655" y="3944461"/>
            <a:ext cx="1857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sv-SE" sz="2000" dirty="0">
                <a:latin typeface="Arial" charset="0"/>
              </a:rPr>
              <a:t>Arbetsterapeut</a:t>
            </a:r>
          </a:p>
        </p:txBody>
      </p:sp>
      <p:sp>
        <p:nvSpPr>
          <p:cNvPr id="11" name="Text Box 18"/>
          <p:cNvSpPr txBox="1">
            <a:spLocks noChangeArrowheads="1"/>
          </p:cNvSpPr>
          <p:nvPr/>
        </p:nvSpPr>
        <p:spPr bwMode="auto">
          <a:xfrm>
            <a:off x="7466254" y="3761104"/>
            <a:ext cx="911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sv-SE" sz="1800" dirty="0">
                <a:latin typeface="Arial" charset="0"/>
              </a:rPr>
              <a:t>Patient</a:t>
            </a:r>
          </a:p>
        </p:txBody>
      </p:sp>
    </p:spTree>
    <p:extLst>
      <p:ext uri="{BB962C8B-B14F-4D97-AF65-F5344CB8AC3E}">
        <p14:creationId xmlns:p14="http://schemas.microsoft.com/office/powerpoint/2010/main" val="376405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Kurator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None/>
            </a:pPr>
            <a:r>
              <a:rPr lang="sv-SE" b="1" dirty="0" smtClean="0">
                <a:latin typeface="Arial" charset="0"/>
              </a:rPr>
              <a:t>Kuratorn </a:t>
            </a:r>
            <a:r>
              <a:rPr lang="sv-SE" b="1" dirty="0">
                <a:latin typeface="Arial" charset="0"/>
              </a:rPr>
              <a:t>erbjuder psykosociala insatser i form av: </a:t>
            </a:r>
            <a:endParaRPr lang="sv-SE" b="1" dirty="0" smtClean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None/>
            </a:pPr>
            <a:endParaRPr lang="sv-SE" b="1" dirty="0">
              <a:latin typeface="Arial" charset="0"/>
            </a:endParaRPr>
          </a:p>
          <a:p>
            <a:pPr>
              <a:spcBef>
                <a:spcPct val="20000"/>
              </a:spcBef>
              <a:buSzPct val="60000"/>
            </a:pPr>
            <a:r>
              <a:rPr lang="sv-SE" dirty="0" smtClean="0">
                <a:latin typeface="Arial" charset="0"/>
              </a:rPr>
              <a:t>Olika </a:t>
            </a:r>
            <a:r>
              <a:rPr lang="sv-SE" dirty="0">
                <a:latin typeface="Arial" charset="0"/>
              </a:rPr>
              <a:t>typer av samtal individuellt och i grupp </a:t>
            </a:r>
            <a:endParaRPr lang="sv-SE" dirty="0" smtClean="0">
              <a:latin typeface="Arial" charset="0"/>
            </a:endParaRPr>
          </a:p>
          <a:p>
            <a:pPr>
              <a:spcBef>
                <a:spcPct val="20000"/>
              </a:spcBef>
              <a:buSzPct val="60000"/>
            </a:pPr>
            <a:r>
              <a:rPr lang="sv-SE" dirty="0" smtClean="0">
                <a:latin typeface="Arial" charset="0"/>
              </a:rPr>
              <a:t>Stöd </a:t>
            </a:r>
            <a:r>
              <a:rPr lang="sv-SE" dirty="0">
                <a:latin typeface="Arial" charset="0"/>
              </a:rPr>
              <a:t>till </a:t>
            </a:r>
            <a:r>
              <a:rPr lang="sv-SE" dirty="0" smtClean="0">
                <a:latin typeface="Arial" charset="0"/>
              </a:rPr>
              <a:t>anhöriga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dirty="0" smtClean="0">
                <a:latin typeface="Arial" charset="0"/>
              </a:rPr>
              <a:t>Information </a:t>
            </a:r>
            <a:r>
              <a:rPr lang="sv-SE" dirty="0">
                <a:latin typeface="Arial" charset="0"/>
              </a:rPr>
              <a:t>om samhällets stöd </a:t>
            </a:r>
            <a:endParaRPr lang="sv-SE" dirty="0" smtClean="0">
              <a:latin typeface="Arial" charset="0"/>
            </a:endParaRPr>
          </a:p>
          <a:p>
            <a:pPr>
              <a:spcBef>
                <a:spcPct val="20000"/>
              </a:spcBef>
              <a:buSzPct val="60000"/>
            </a:pPr>
            <a:endParaRPr lang="sv-SE" dirty="0">
              <a:latin typeface="Arial" charset="0"/>
            </a:endParaRPr>
          </a:p>
          <a:p>
            <a:pPr>
              <a:spcBef>
                <a:spcPct val="20000"/>
              </a:spcBef>
              <a:buSzPct val="60000"/>
            </a:pPr>
            <a:endParaRPr lang="sv-SE" dirty="0" smtClean="0">
              <a:latin typeface="Arial" charset="0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667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Arbetsterapeut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spcBef>
                <a:spcPct val="20000"/>
              </a:spcBef>
              <a:buClr>
                <a:schemeClr val="folHlink"/>
              </a:buClr>
              <a:buSzPct val="60000"/>
              <a:buNone/>
            </a:pPr>
            <a:r>
              <a:rPr lang="sv-SE" b="1" dirty="0" smtClean="0">
                <a:latin typeface="Arial" charset="0"/>
              </a:rPr>
              <a:t>Kartlägger förmågan i vardagliga </a:t>
            </a:r>
            <a:r>
              <a:rPr lang="sv-SE" b="1" dirty="0">
                <a:latin typeface="Arial" charset="0"/>
              </a:rPr>
              <a:t>aktiviteter: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sv-SE" dirty="0">
              <a:latin typeface="Arial" charset="0"/>
            </a:endParaRPr>
          </a:p>
          <a:p>
            <a:pPr>
              <a:spcBef>
                <a:spcPct val="20000"/>
              </a:spcBef>
              <a:buSzPct val="60000"/>
            </a:pPr>
            <a:r>
              <a:rPr lang="sv-SE" dirty="0">
                <a:latin typeface="Arial" charset="0"/>
              </a:rPr>
              <a:t>Läsa och skriva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dirty="0" smtClean="0">
                <a:latin typeface="Arial" charset="0"/>
              </a:rPr>
              <a:t>Kommunikation</a:t>
            </a:r>
            <a:endParaRPr lang="sv-SE" dirty="0">
              <a:latin typeface="Arial" charset="0"/>
            </a:endParaRPr>
          </a:p>
          <a:p>
            <a:pPr>
              <a:spcBef>
                <a:spcPct val="20000"/>
              </a:spcBef>
              <a:buSzPct val="60000"/>
            </a:pPr>
            <a:r>
              <a:rPr lang="sv-SE" dirty="0">
                <a:latin typeface="Arial" charset="0"/>
              </a:rPr>
              <a:t>Personlig vård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dirty="0">
                <a:latin typeface="Arial" charset="0"/>
              </a:rPr>
              <a:t>Boende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dirty="0">
                <a:latin typeface="Arial" charset="0"/>
              </a:rPr>
              <a:t>Orientering och förflyttning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dirty="0">
                <a:latin typeface="Arial" charset="0"/>
              </a:rPr>
              <a:t>Fritid</a:t>
            </a:r>
          </a:p>
          <a:p>
            <a:pPr>
              <a:spcBef>
                <a:spcPct val="20000"/>
              </a:spcBef>
              <a:buSzPct val="60000"/>
            </a:pPr>
            <a:endParaRPr lang="sv-SE" dirty="0">
              <a:latin typeface="Arial" charset="0"/>
            </a:endParaRPr>
          </a:p>
          <a:p>
            <a:pPr marL="0" indent="0">
              <a:spcBef>
                <a:spcPct val="20000"/>
              </a:spcBef>
              <a:buSzPct val="60000"/>
              <a:buNone/>
            </a:pPr>
            <a:r>
              <a:rPr lang="sv-SE" b="1" dirty="0" smtClean="0">
                <a:latin typeface="Arial" charset="0"/>
              </a:rPr>
              <a:t>Åtgärder som kan bli aktuella efter kartläggningen:</a:t>
            </a:r>
          </a:p>
          <a:p>
            <a:pPr marL="0" indent="0">
              <a:spcBef>
                <a:spcPct val="20000"/>
              </a:spcBef>
              <a:buSzPct val="60000"/>
              <a:buNone/>
            </a:pPr>
            <a:endParaRPr lang="sv-SE" b="1" dirty="0">
              <a:latin typeface="Arial" charset="0"/>
            </a:endParaRPr>
          </a:p>
          <a:p>
            <a:pPr>
              <a:spcBef>
                <a:spcPct val="20000"/>
              </a:spcBef>
              <a:buSzPct val="60000"/>
            </a:pPr>
            <a:r>
              <a:rPr lang="sv-SE" dirty="0" smtClean="0">
                <a:latin typeface="Arial" charset="0"/>
              </a:rPr>
              <a:t>Utprovning och träning av </a:t>
            </a:r>
            <a:r>
              <a:rPr lang="sv-SE" dirty="0">
                <a:latin typeface="Arial" charset="0"/>
              </a:rPr>
              <a:t>förskrivna hjälpmedel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dirty="0" smtClean="0">
                <a:latin typeface="Arial" charset="0"/>
              </a:rPr>
              <a:t>Information om</a:t>
            </a:r>
            <a:r>
              <a:rPr lang="sv-SE" dirty="0">
                <a:latin typeface="Arial" charset="0"/>
              </a:rPr>
              <a:t> </a:t>
            </a:r>
            <a:r>
              <a:rPr lang="sv-SE" dirty="0" smtClean="0">
                <a:latin typeface="Arial" charset="0"/>
              </a:rPr>
              <a:t>nya strategier för att utföra vardagliga aktiviteter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dirty="0" smtClean="0">
                <a:latin typeface="Arial" charset="0"/>
              </a:rPr>
              <a:t>Information till patient, </a:t>
            </a:r>
            <a:r>
              <a:rPr lang="sv-SE" dirty="0">
                <a:latin typeface="Arial" charset="0"/>
              </a:rPr>
              <a:t>anhörig samt eventuell </a:t>
            </a:r>
            <a:r>
              <a:rPr lang="sv-SE" dirty="0" smtClean="0">
                <a:latin typeface="Arial" charset="0"/>
              </a:rPr>
              <a:t>personal om synnedsättningen, dess konsekvenser och tips för att underlätta</a:t>
            </a:r>
            <a:endParaRPr lang="sv-SE" dirty="0">
              <a:latin typeface="Arial" charset="0"/>
            </a:endParaRPr>
          </a:p>
          <a:p>
            <a:pPr>
              <a:spcBef>
                <a:spcPct val="20000"/>
              </a:spcBef>
              <a:buSzPct val="60000"/>
            </a:pPr>
            <a:r>
              <a:rPr lang="sv-SE" dirty="0">
                <a:latin typeface="Arial" charset="0"/>
              </a:rPr>
              <a:t>Råd kring anpassningar av miljön inne och ute</a:t>
            </a:r>
          </a:p>
          <a:p>
            <a:pPr>
              <a:spcBef>
                <a:spcPct val="20000"/>
              </a:spcBef>
              <a:buSzPct val="60000"/>
            </a:pPr>
            <a:endParaRPr lang="sv-SE" dirty="0">
              <a:latin typeface="Arial" charset="0"/>
            </a:endParaRPr>
          </a:p>
          <a:p>
            <a:pPr marL="0" indent="0">
              <a:spcBef>
                <a:spcPct val="20000"/>
              </a:spcBef>
              <a:buSzPct val="60000"/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4589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   Hörcentralen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  <p:graphicFrame>
        <p:nvGraphicFramePr>
          <p:cNvPr id="9" name="Platshållare för innehåll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584090"/>
              </p:ext>
            </p:extLst>
          </p:nvPr>
        </p:nvGraphicFramePr>
        <p:xfrm>
          <a:off x="411163" y="1471749"/>
          <a:ext cx="11369675" cy="4705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466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Optiker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None/>
            </a:pPr>
            <a:r>
              <a:rPr lang="sv-SE" sz="2000" b="1" dirty="0" smtClean="0">
                <a:latin typeface="Arial" charset="0"/>
              </a:rPr>
              <a:t>Genomför en </a:t>
            </a:r>
            <a:r>
              <a:rPr lang="sv-SE" sz="2000" b="1" dirty="0">
                <a:latin typeface="Arial" charset="0"/>
              </a:rPr>
              <a:t>synundersökning samt </a:t>
            </a:r>
            <a:r>
              <a:rPr lang="sv-SE" sz="2000" b="1" dirty="0" smtClean="0">
                <a:latin typeface="Arial" charset="0"/>
              </a:rPr>
              <a:t>provar ut optiska </a:t>
            </a:r>
            <a:endParaRPr lang="sv-SE" sz="2000" b="1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None/>
            </a:pPr>
            <a:r>
              <a:rPr lang="sv-SE" sz="2000" b="1" dirty="0">
                <a:latin typeface="Arial" charset="0"/>
              </a:rPr>
              <a:t>hjälpmedel efter synbehov:</a:t>
            </a:r>
          </a:p>
          <a:p>
            <a:pPr>
              <a:spcBef>
                <a:spcPct val="20000"/>
              </a:spcBef>
              <a:buSzPct val="60000"/>
            </a:pPr>
            <a:endParaRPr lang="sv-SE" sz="2000" dirty="0">
              <a:latin typeface="Arial" charset="0"/>
            </a:endParaRPr>
          </a:p>
          <a:p>
            <a:pPr>
              <a:spcBef>
                <a:spcPct val="20000"/>
              </a:spcBef>
              <a:buSzPct val="60000"/>
            </a:pPr>
            <a:r>
              <a:rPr lang="sv-SE" sz="2000" dirty="0">
                <a:latin typeface="Arial" charset="0"/>
              </a:rPr>
              <a:t>Avståndsglasögon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sz="2000" dirty="0">
                <a:latin typeface="Arial" charset="0"/>
              </a:rPr>
              <a:t>Starka läsglasögon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sz="2000" dirty="0">
                <a:latin typeface="Arial" charset="0"/>
              </a:rPr>
              <a:t>Filterglasögon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sz="2000" dirty="0">
                <a:latin typeface="Arial" charset="0"/>
              </a:rPr>
              <a:t>Förstoringsglas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sz="2000" dirty="0">
                <a:latin typeface="Arial" charset="0"/>
              </a:rPr>
              <a:t>TV-kikare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sz="2000" dirty="0">
                <a:latin typeface="Arial" charset="0"/>
              </a:rPr>
              <a:t>Monokulära kikare</a:t>
            </a:r>
          </a:p>
          <a:p>
            <a:pPr>
              <a:spcBef>
                <a:spcPct val="20000"/>
              </a:spcBef>
              <a:buSzPct val="60000"/>
            </a:pPr>
            <a:r>
              <a:rPr lang="sv-SE" sz="2000" dirty="0">
                <a:latin typeface="Arial" charset="0"/>
              </a:rPr>
              <a:t>Medicinska kontaktlinser</a:t>
            </a:r>
          </a:p>
          <a:p>
            <a:pPr>
              <a:spcBef>
                <a:spcPct val="20000"/>
              </a:spcBef>
              <a:buSzPct val="60000"/>
            </a:pPr>
            <a:endParaRPr lang="sv-SE" sz="2000" dirty="0">
              <a:latin typeface="Arial" charset="0"/>
            </a:endParaRPr>
          </a:p>
          <a:p>
            <a:pPr marL="0" indent="0">
              <a:spcBef>
                <a:spcPct val="20000"/>
              </a:spcBef>
              <a:buSzPct val="60000"/>
              <a:buNone/>
            </a:pPr>
            <a:endParaRPr lang="sv-SE" sz="2000" dirty="0" smtClean="0">
              <a:latin typeface="Arial" charset="0"/>
            </a:endParaRPr>
          </a:p>
          <a:p>
            <a:pPr marL="0" indent="0">
              <a:spcBef>
                <a:spcPct val="20000"/>
              </a:spcBef>
              <a:buSzPct val="60000"/>
              <a:buNone/>
            </a:pPr>
            <a:r>
              <a:rPr lang="sv-SE" sz="2000" dirty="0">
                <a:latin typeface="Arial" charset="0"/>
              </a:rPr>
              <a:t>H</a:t>
            </a:r>
            <a:r>
              <a:rPr lang="sv-SE" sz="2000" dirty="0" smtClean="0">
                <a:latin typeface="Arial" charset="0"/>
              </a:rPr>
              <a:t>ar ambulerande mottagning i Mora</a:t>
            </a:r>
            <a:endParaRPr lang="sv-SE" sz="2000" dirty="0">
              <a:latin typeface="Arial" charset="0"/>
            </a:endParaRP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784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Gruppverksamhet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None/>
            </a:pPr>
            <a:r>
              <a:rPr lang="sv-SE" sz="1900" dirty="0">
                <a:latin typeface="Arial" panose="020B0604020202020204" pitchFamily="34" charset="0"/>
                <a:cs typeface="Arial" panose="020B0604020202020204" pitchFamily="34" charset="0"/>
              </a:rPr>
              <a:t>Gruppverksamhet sker vid behov och när underlag finns. 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endParaRPr lang="sv-SE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sv-SE" sz="1900" b="1" dirty="0">
                <a:latin typeface="Arial" panose="020B0604020202020204" pitchFamily="34" charset="0"/>
                <a:cs typeface="Arial" panose="020B0604020202020204" pitchFamily="34" charset="0"/>
              </a:rPr>
              <a:t>Vardagstips: </a:t>
            </a:r>
            <a:r>
              <a:rPr lang="sv-SE" sz="1900" dirty="0">
                <a:latin typeface="Arial" panose="020B0604020202020204" pitchFamily="34" charset="0"/>
                <a:cs typeface="Arial" panose="020B0604020202020204" pitchFamily="34" charset="0"/>
              </a:rPr>
              <a:t>Tips och råd som förenklar din vardag. Du får information, ”prova på” samt utbyta erfarenheter med andra. </a:t>
            </a:r>
          </a:p>
          <a:p>
            <a:pPr lvl="0"/>
            <a:endParaRPr lang="sv-SE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sv-SE" sz="1900" b="1" dirty="0">
                <a:latin typeface="Arial" panose="020B0604020202020204" pitchFamily="34" charset="0"/>
                <a:cs typeface="Arial" panose="020B0604020202020204" pitchFamily="34" charset="0"/>
              </a:rPr>
              <a:t>Samtal: </a:t>
            </a:r>
            <a:r>
              <a:rPr lang="sv-SE" sz="1900" dirty="0">
                <a:latin typeface="Arial" panose="020B0604020202020204" pitchFamily="34" charset="0"/>
                <a:cs typeface="Arial" panose="020B0604020202020204" pitchFamily="34" charset="0"/>
              </a:rPr>
              <a:t>Samtal kring tema synnedsättning</a:t>
            </a:r>
          </a:p>
          <a:p>
            <a:pPr marL="0" indent="0">
              <a:buNone/>
            </a:pPr>
            <a:endParaRPr lang="sv-SE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sv-SE" sz="1900" b="1" dirty="0">
                <a:latin typeface="Arial" panose="020B0604020202020204" pitchFamily="34" charset="0"/>
                <a:cs typeface="Arial" panose="020B0604020202020204" pitchFamily="34" charset="0"/>
              </a:rPr>
              <a:t>Ledsagning: </a:t>
            </a:r>
            <a:r>
              <a:rPr lang="sv-SE" sz="1900" dirty="0">
                <a:latin typeface="Arial" panose="020B0604020202020204" pitchFamily="34" charset="0"/>
                <a:cs typeface="Arial" panose="020B0604020202020204" pitchFamily="34" charset="0"/>
              </a:rPr>
              <a:t>Information och träning kring ledsagningsteknik tillsammans med anhörig</a:t>
            </a:r>
          </a:p>
          <a:p>
            <a:pPr lvl="0"/>
            <a:endParaRPr lang="sv-SE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sv-SE" sz="1900" b="1" dirty="0">
                <a:latin typeface="Arial" panose="020B0604020202020204" pitchFamily="34" charset="0"/>
                <a:cs typeface="Arial" panose="020B0604020202020204" pitchFamily="34" charset="0"/>
              </a:rPr>
              <a:t>Anhöriggrupp: </a:t>
            </a:r>
            <a:r>
              <a:rPr lang="sv-SE" sz="1900" dirty="0">
                <a:latin typeface="Arial" panose="020B0604020202020204" pitchFamily="34" charset="0"/>
                <a:cs typeface="Arial" panose="020B0604020202020204" pitchFamily="34" charset="0"/>
              </a:rPr>
              <a:t>Samtal om att vara anhörig till person med synnedsättning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487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Verksamhetsstatistik  - Besök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 smtClean="0"/>
              <a:t>Hörsel och Syn, LD Hjälpmedel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22</a:t>
            </a:fld>
            <a:endParaRPr lang="sv-SE" dirty="0"/>
          </a:p>
        </p:txBody>
      </p:sp>
      <p:graphicFrame>
        <p:nvGraphicFramePr>
          <p:cNvPr id="13" name="Platshållare för innehåll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320094"/>
              </p:ext>
            </p:extLst>
          </p:nvPr>
        </p:nvGraphicFramePr>
        <p:xfrm>
          <a:off x="411161" y="1575709"/>
          <a:ext cx="9947276" cy="4309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3638">
                  <a:extLst>
                    <a:ext uri="{9D8B030D-6E8A-4147-A177-3AD203B41FA5}">
                      <a16:colId xmlns:a16="http://schemas.microsoft.com/office/drawing/2014/main" val="207019085"/>
                    </a:ext>
                  </a:extLst>
                </a:gridCol>
                <a:gridCol w="4973638">
                  <a:extLst>
                    <a:ext uri="{9D8B030D-6E8A-4147-A177-3AD203B41FA5}">
                      <a16:colId xmlns:a16="http://schemas.microsoft.com/office/drawing/2014/main" val="93449646"/>
                    </a:ext>
                  </a:extLst>
                </a:gridCol>
              </a:tblGrid>
              <a:tr h="330282">
                <a:tc>
                  <a:txBody>
                    <a:bodyPr/>
                    <a:lstStyle/>
                    <a:p>
                      <a:r>
                        <a:rPr lang="sv-SE" dirty="0" smtClean="0"/>
                        <a:t>Olika besök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Antal besök under ett år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77268"/>
                  </a:ext>
                </a:extLst>
              </a:tr>
              <a:tr h="530269">
                <a:tc>
                  <a:txBody>
                    <a:bodyPr/>
                    <a:lstStyle/>
                    <a:p>
                      <a:r>
                        <a:rPr lang="sv-SE" sz="2000" dirty="0" smtClean="0"/>
                        <a:t>Nybesök</a:t>
                      </a:r>
                      <a:endParaRPr lang="sv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 smtClean="0"/>
                        <a:t>260 </a:t>
                      </a:r>
                      <a:r>
                        <a:rPr lang="sv-SE" sz="2000" dirty="0" err="1" smtClean="0"/>
                        <a:t>st</a:t>
                      </a:r>
                      <a:endParaRPr lang="sv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3671713"/>
                  </a:ext>
                </a:extLst>
              </a:tr>
              <a:tr h="330282">
                <a:tc>
                  <a:txBody>
                    <a:bodyPr/>
                    <a:lstStyle/>
                    <a:p>
                      <a:r>
                        <a:rPr lang="sv-SE" sz="2000" dirty="0" smtClean="0"/>
                        <a:t>Återbesök</a:t>
                      </a:r>
                    </a:p>
                    <a:p>
                      <a:endParaRPr lang="sv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baseline="0" dirty="0" smtClean="0"/>
                        <a:t>1400 </a:t>
                      </a:r>
                      <a:r>
                        <a:rPr lang="sv-SE" sz="2000" baseline="0" dirty="0" err="1" smtClean="0"/>
                        <a:t>st</a:t>
                      </a:r>
                      <a:r>
                        <a:rPr lang="sv-SE" sz="2000" dirty="0" smtClean="0"/>
                        <a:t> </a:t>
                      </a:r>
                      <a:endParaRPr lang="sv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669297"/>
                  </a:ext>
                </a:extLst>
              </a:tr>
              <a:tr h="577994">
                <a:tc>
                  <a:txBody>
                    <a:bodyPr/>
                    <a:lstStyle/>
                    <a:p>
                      <a:r>
                        <a:rPr lang="sv-SE" sz="2000" dirty="0" smtClean="0"/>
                        <a:t>Telefonuppföljningar</a:t>
                      </a:r>
                      <a:r>
                        <a:rPr lang="sv-SE" sz="2000" baseline="0" dirty="0" smtClean="0"/>
                        <a:t> </a:t>
                      </a:r>
                    </a:p>
                    <a:p>
                      <a:r>
                        <a:rPr lang="sv-SE" sz="2000" baseline="0" dirty="0" smtClean="0"/>
                        <a:t>(bokade tfn besök)</a:t>
                      </a:r>
                    </a:p>
                    <a:p>
                      <a:endParaRPr lang="sv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baseline="0" dirty="0" smtClean="0"/>
                        <a:t>435 </a:t>
                      </a:r>
                      <a:r>
                        <a:rPr lang="sv-SE" sz="2000" baseline="0" dirty="0" err="1" smtClean="0"/>
                        <a:t>st</a:t>
                      </a:r>
                      <a:endParaRPr lang="sv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372102"/>
                  </a:ext>
                </a:extLst>
              </a:tr>
              <a:tr h="825706">
                <a:tc>
                  <a:txBody>
                    <a:bodyPr/>
                    <a:lstStyle/>
                    <a:p>
                      <a:r>
                        <a:rPr lang="sv-SE" sz="2000" dirty="0" smtClean="0"/>
                        <a:t>Övriga besök</a:t>
                      </a:r>
                      <a:r>
                        <a:rPr lang="sv-SE" sz="2000" baseline="0" dirty="0" smtClean="0"/>
                        <a:t> </a:t>
                      </a:r>
                    </a:p>
                    <a:p>
                      <a:r>
                        <a:rPr lang="sv-SE" sz="2000" baseline="0" dirty="0" smtClean="0"/>
                        <a:t>(hembesök, teambesök, gruppbesök, gruppteambesök)</a:t>
                      </a:r>
                    </a:p>
                    <a:p>
                      <a:endParaRPr lang="sv-S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baseline="0" dirty="0" smtClean="0"/>
                        <a:t>370 </a:t>
                      </a:r>
                      <a:r>
                        <a:rPr lang="sv-SE" sz="2000" baseline="0" dirty="0" err="1" smtClean="0"/>
                        <a:t>st</a:t>
                      </a:r>
                      <a:endParaRPr lang="sv-SE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1170061"/>
                  </a:ext>
                </a:extLst>
              </a:tr>
              <a:tr h="330282">
                <a:tc>
                  <a:txBody>
                    <a:bodyPr/>
                    <a:lstStyle/>
                    <a:p>
                      <a:r>
                        <a:rPr lang="sv-SE" sz="2000" b="1" dirty="0" smtClean="0"/>
                        <a:t>Totalt </a:t>
                      </a:r>
                      <a:endParaRPr lang="sv-SE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b="1" dirty="0" smtClean="0"/>
                        <a:t>Ca 2500</a:t>
                      </a:r>
                      <a:endParaRPr lang="sv-SE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185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30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Hörcentralens arbetsområden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 smtClean="0"/>
              <a:t>Diagnostik</a:t>
            </a:r>
          </a:p>
          <a:p>
            <a:pPr marL="0" indent="0">
              <a:buNone/>
            </a:pPr>
            <a:r>
              <a:rPr lang="sv-SE" dirty="0" smtClean="0"/>
              <a:t>Hörsel- och yrseldiagnostik på uppdrag av ÖNH-kliniken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 smtClean="0"/>
              <a:t>Re-/habilitering</a:t>
            </a:r>
          </a:p>
          <a:p>
            <a:pPr marL="0" indent="0">
              <a:buNone/>
            </a:pPr>
            <a:r>
              <a:rPr lang="sv-SE" dirty="0" smtClean="0"/>
              <a:t>Utprovning, anpassning och förskrivning av hörhjälpmedel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411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Hur går en hörapparatutprovning till?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968137"/>
            <a:ext cx="11370906" cy="4208825"/>
          </a:xfrm>
        </p:spPr>
        <p:txBody>
          <a:bodyPr/>
          <a:lstStyle/>
          <a:p>
            <a:r>
              <a:rPr lang="sv-SE" dirty="0" smtClean="0"/>
              <a:t>Behovsbedömning inkl. hörselundersökning - </a:t>
            </a:r>
            <a:br>
              <a:rPr lang="sv-SE" dirty="0" smtClean="0"/>
            </a:br>
            <a:r>
              <a:rPr lang="sv-SE" dirty="0" smtClean="0"/>
              <a:t>beställning av hörapparat, ev. avtryckstagning</a:t>
            </a:r>
          </a:p>
          <a:p>
            <a:r>
              <a:rPr lang="sv-SE" dirty="0" smtClean="0"/>
              <a:t>Utprovning och anpassning</a:t>
            </a:r>
          </a:p>
          <a:p>
            <a:r>
              <a:rPr lang="sv-SE" dirty="0" smtClean="0"/>
              <a:t>Återbesök – justering och komplettering</a:t>
            </a:r>
            <a:br>
              <a:rPr lang="sv-SE" dirty="0" smtClean="0"/>
            </a:br>
            <a:endParaRPr lang="sv-SE" dirty="0" smtClean="0"/>
          </a:p>
          <a:p>
            <a:r>
              <a:rPr lang="sv-SE" dirty="0" smtClean="0"/>
              <a:t>Kvalitetssäkring – REM-mätning, tal-i-brus mätning, kvalitetsregistret Hörselbron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616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Samverkan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b="1" dirty="0" smtClean="0"/>
              <a:t>Närmaste samarbetspartners</a:t>
            </a:r>
          </a:p>
          <a:p>
            <a:r>
              <a:rPr lang="sv-SE" dirty="0" smtClean="0"/>
              <a:t>Teknisk hörselvård</a:t>
            </a:r>
          </a:p>
          <a:p>
            <a:r>
              <a:rPr lang="sv-SE" dirty="0" smtClean="0"/>
              <a:t>Pedagogisk hörselvård</a:t>
            </a:r>
          </a:p>
          <a:p>
            <a:r>
              <a:rPr lang="sv-SE" dirty="0" smtClean="0"/>
              <a:t>ÖNH-kliniken</a:t>
            </a:r>
          </a:p>
          <a:p>
            <a:r>
              <a:rPr lang="sv-SE" dirty="0" smtClean="0"/>
              <a:t>Tolkcentral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Inom hörselvården sker samverkan i team t ex. barnteam, team grav hörselnedsättning, tinnitusteam m fl.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9322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Hur kommer jag till Hörselvården?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v-SE" b="1" dirty="0" smtClean="0"/>
              <a:t>Egen vårdbegäran </a:t>
            </a:r>
            <a:r>
              <a:rPr lang="sv-SE" dirty="0" smtClean="0"/>
              <a:t>(72 %)</a:t>
            </a:r>
          </a:p>
          <a:p>
            <a:pPr>
              <a:buFontTx/>
              <a:buChar char="-"/>
            </a:pPr>
            <a:r>
              <a:rPr lang="sv-SE" dirty="0" smtClean="0"/>
              <a:t>Blankett att fylla i och skicka till Hörcentral eller Pedagogisk hörselvård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b="1" dirty="0" smtClean="0"/>
              <a:t>Remiss från läkare </a:t>
            </a:r>
            <a:r>
              <a:rPr lang="sv-SE" dirty="0" smtClean="0"/>
              <a:t>(28 %)</a:t>
            </a:r>
          </a:p>
          <a:p>
            <a:pPr marL="0" indent="0">
              <a:buNone/>
            </a:pPr>
            <a:endParaRPr lang="sv-SE" b="1" dirty="0"/>
          </a:p>
          <a:p>
            <a:pPr marL="0" indent="0">
              <a:buNone/>
            </a:pPr>
            <a:r>
              <a:rPr lang="sv-SE" dirty="0" smtClean="0"/>
              <a:t>Omkring 1 700 nya remisser/vårdbegäran per år till Hörcentral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Omkring 2 000 personer kommer för förnyad utprovning av hörapparat varje år</a:t>
            </a:r>
          </a:p>
          <a:p>
            <a:pPr marL="0" indent="0">
              <a:buNone/>
            </a:pPr>
            <a:endParaRPr lang="sv-SE" b="1" dirty="0" smtClean="0"/>
          </a:p>
          <a:p>
            <a:pPr marL="0" indent="0">
              <a:buNone/>
            </a:pPr>
            <a:endParaRPr lang="sv-SE" b="1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1198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Vårdgaranti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b="1" dirty="0"/>
          </a:p>
          <a:p>
            <a:r>
              <a:rPr lang="sv-SE" dirty="0" smtClean="0"/>
              <a:t>Väntetid från vårdbegäran till behovsbedömning, 90 dagar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Väntetid från beslut om behandling (behovsbedömning) till första besök för hörapparatutprovning, 90 dagar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047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Väntetid till behovsbedömning</a:t>
            </a:r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4475259"/>
              </p:ext>
            </p:extLst>
          </p:nvPr>
        </p:nvGraphicFramePr>
        <p:xfrm>
          <a:off x="1718660" y="2078174"/>
          <a:ext cx="8003177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5245">
                  <a:extLst>
                    <a:ext uri="{9D8B030D-6E8A-4147-A177-3AD203B41FA5}">
                      <a16:colId xmlns:a16="http://schemas.microsoft.com/office/drawing/2014/main" val="2716817101"/>
                    </a:ext>
                  </a:extLst>
                </a:gridCol>
                <a:gridCol w="2670206">
                  <a:extLst>
                    <a:ext uri="{9D8B030D-6E8A-4147-A177-3AD203B41FA5}">
                      <a16:colId xmlns:a16="http://schemas.microsoft.com/office/drawing/2014/main" val="2086904352"/>
                    </a:ext>
                  </a:extLst>
                </a:gridCol>
                <a:gridCol w="2667726">
                  <a:extLst>
                    <a:ext uri="{9D8B030D-6E8A-4147-A177-3AD203B41FA5}">
                      <a16:colId xmlns:a16="http://schemas.microsoft.com/office/drawing/2014/main" val="2715325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Väntetid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Antal väntande</a:t>
                      </a:r>
                    </a:p>
                    <a:p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6674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501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Borlänge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8 månader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366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9436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Falun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4 månader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119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203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Mora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2,5 månader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38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739412"/>
                  </a:ext>
                </a:extLst>
              </a:tr>
            </a:tbl>
          </a:graphicData>
        </a:graphic>
      </p:graphicFrame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454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510746"/>
            <a:ext cx="10619402" cy="1359243"/>
          </a:xfrm>
        </p:spPr>
        <p:txBody>
          <a:bodyPr>
            <a:normAutofit/>
          </a:bodyPr>
          <a:lstStyle/>
          <a:p>
            <a:pPr algn="ctr"/>
            <a:r>
              <a:rPr lang="sv-SE" dirty="0" smtClean="0"/>
              <a:t>Väntetid från behovsbedömning </a:t>
            </a:r>
            <a:br>
              <a:rPr lang="sv-SE" dirty="0" smtClean="0"/>
            </a:br>
            <a:r>
              <a:rPr lang="sv-SE" dirty="0" smtClean="0"/>
              <a:t>till utprovning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2470068"/>
            <a:ext cx="11370906" cy="3706894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I samband med behovsbedömningen bokas en ny tid för utprovning, ca 4-6 veckor efter behovsbedömningen.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2018-11-30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706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E45651"/>
      </a:dk2>
      <a:lt2>
        <a:srgbClr val="E7E6E6"/>
      </a:lt2>
      <a:accent1>
        <a:srgbClr val="47BAEA"/>
      </a:accent1>
      <a:accent2>
        <a:srgbClr val="54B798"/>
      </a:accent2>
      <a:accent3>
        <a:srgbClr val="F3CE74"/>
      </a:accent3>
      <a:accent4>
        <a:srgbClr val="AEDDEF"/>
      </a:accent4>
      <a:accent5>
        <a:srgbClr val="93CEC1"/>
      </a:accent5>
      <a:accent6>
        <a:srgbClr val="FAE9BA"/>
      </a:accent6>
      <a:hlink>
        <a:srgbClr val="409DC9"/>
      </a:hlink>
      <a:folHlink>
        <a:srgbClr val="409DC9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46A325F4-621C-4080-B071-48AD369A9F1E}" vid="{B2CA1F60-8998-4E6E-B94E-AE8C6D23410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presentation</Template>
  <TotalTime>308</TotalTime>
  <Words>981</Words>
  <Application>Microsoft Office PowerPoint</Application>
  <PresentationFormat>Bredbild</PresentationFormat>
  <Paragraphs>257</Paragraphs>
  <Slides>22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22</vt:i4>
      </vt:variant>
    </vt:vector>
  </HeadingPairs>
  <TitlesOfParts>
    <vt:vector size="25" baseType="lpstr">
      <vt:lpstr>Arial</vt:lpstr>
      <vt:lpstr>Wingdings</vt:lpstr>
      <vt:lpstr>VCdag</vt:lpstr>
      <vt:lpstr>Hörsel och Syn  LD Hjälpmedel</vt:lpstr>
      <vt:lpstr>   Hörcentralen</vt:lpstr>
      <vt:lpstr>Hörcentralens arbetsområden</vt:lpstr>
      <vt:lpstr>Hur går en hörapparatutprovning till?</vt:lpstr>
      <vt:lpstr>Samverkan</vt:lpstr>
      <vt:lpstr>Hur kommer jag till Hörselvården?</vt:lpstr>
      <vt:lpstr>Vårdgaranti</vt:lpstr>
      <vt:lpstr>Väntetid till behovsbedömning</vt:lpstr>
      <vt:lpstr>Väntetid från behovsbedömning  till utprovning</vt:lpstr>
      <vt:lpstr>Servicemottagningar</vt:lpstr>
      <vt:lpstr>Besöksstatistik hörcentralen 2017</vt:lpstr>
      <vt:lpstr>Avgifter</vt:lpstr>
      <vt:lpstr>Syncentral Dalarna </vt:lpstr>
      <vt:lpstr>Syncentralens arbetsområde</vt:lpstr>
      <vt:lpstr>Remisskrav</vt:lpstr>
      <vt:lpstr>Väntetider  </vt:lpstr>
      <vt:lpstr>Team</vt:lpstr>
      <vt:lpstr>Kurator</vt:lpstr>
      <vt:lpstr>Arbetsterapeut</vt:lpstr>
      <vt:lpstr>Optiker</vt:lpstr>
      <vt:lpstr>Gruppverksamhet</vt:lpstr>
      <vt:lpstr>Verksamhetsstatistik  - Besök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Hörcentralerna  i Dalarna</dc:title>
  <dc:creator>Jokelainen Helena /LD Hjälpmedel Hörsel och Syn /Falun</dc:creator>
  <cp:lastModifiedBy>Rosin Mats Olof Rune /Central förvaltning Hälso- och sjukvårdsenhet /Falun</cp:lastModifiedBy>
  <cp:revision>52</cp:revision>
  <cp:lastPrinted>2018-11-30T09:23:31Z</cp:lastPrinted>
  <dcterms:created xsi:type="dcterms:W3CDTF">2018-03-26T08:12:03Z</dcterms:created>
  <dcterms:modified xsi:type="dcterms:W3CDTF">2018-11-30T09:24:39Z</dcterms:modified>
</cp:coreProperties>
</file>