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61" r:id="rId3"/>
    <p:sldId id="262" r:id="rId4"/>
    <p:sldId id="259" r:id="rId5"/>
    <p:sldId id="274" r:id="rId6"/>
    <p:sldId id="298" r:id="rId7"/>
    <p:sldId id="268" r:id="rId8"/>
    <p:sldId id="296" r:id="rId9"/>
    <p:sldId id="269" r:id="rId10"/>
    <p:sldId id="271" r:id="rId11"/>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jeberg Hans /Central förvaltning Hälso- och sjukvårdsenhet /Falun" initials="LH/fHos/" lastIdx="1" clrIdx="0">
    <p:extLst>
      <p:ext uri="{19B8F6BF-5375-455C-9EA6-DF929625EA0E}">
        <p15:presenceInfo xmlns:p15="http://schemas.microsoft.com/office/powerpoint/2012/main" userId="S-1-5-21-910452376-877226765-825688854-167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31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24" autoAdjust="0"/>
  </p:normalViewPr>
  <p:slideViewPr>
    <p:cSldViewPr snapToGrid="0">
      <p:cViewPr varScale="1">
        <p:scale>
          <a:sx n="65" d="100"/>
          <a:sy n="65" d="100"/>
        </p:scale>
        <p:origin x="93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0-09T13:00:39.736" idx="1">
    <p:pos x="10" y="10"/>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8D9A20-7F03-429D-83B6-B0CC05E76DF8}" type="doc">
      <dgm:prSet loTypeId="urn:microsoft.com/office/officeart/2005/8/layout/venn1" loCatId="relationship" qsTypeId="urn:microsoft.com/office/officeart/2005/8/quickstyle/simple1" qsCatId="simple" csTypeId="urn:microsoft.com/office/officeart/2005/8/colors/colorful1" csCatId="colorful" phldr="1"/>
      <dgm:spPr/>
    </dgm:pt>
    <dgm:pt modelId="{F6DACFD8-7D12-4AEA-B768-CDE304B5AF18}">
      <dgm:prSet phldrT="[Text]" custT="1"/>
      <dgm:spPr/>
      <dgm:t>
        <a:bodyPr/>
        <a:lstStyle/>
        <a:p>
          <a:r>
            <a:rPr lang="sv-SE" sz="1800" b="1" dirty="0"/>
            <a:t>Slutenvården</a:t>
          </a:r>
        </a:p>
      </dgm:t>
    </dgm:pt>
    <dgm:pt modelId="{E08DFD0F-CF99-490C-85D4-D7CBF8BD6250}" type="parTrans" cxnId="{01FE6A27-CE44-4DFE-BFB9-834BDDABCA29}">
      <dgm:prSet/>
      <dgm:spPr/>
      <dgm:t>
        <a:bodyPr/>
        <a:lstStyle/>
        <a:p>
          <a:endParaRPr lang="sv-SE"/>
        </a:p>
      </dgm:t>
    </dgm:pt>
    <dgm:pt modelId="{641B22D9-24A6-4DC2-AE5C-F80B86235A06}" type="sibTrans" cxnId="{01FE6A27-CE44-4DFE-BFB9-834BDDABCA29}">
      <dgm:prSet/>
      <dgm:spPr/>
      <dgm:t>
        <a:bodyPr/>
        <a:lstStyle/>
        <a:p>
          <a:endParaRPr lang="sv-SE"/>
        </a:p>
      </dgm:t>
    </dgm:pt>
    <dgm:pt modelId="{529A553D-E437-43CA-8290-99737F3B8226}">
      <dgm:prSet phldrT="[Text]" custT="1"/>
      <dgm:spPr/>
      <dgm:t>
        <a:bodyPr/>
        <a:lstStyle/>
        <a:p>
          <a:r>
            <a:rPr lang="sv-SE" sz="1800" b="1" dirty="0"/>
            <a:t>Kommunen</a:t>
          </a:r>
          <a:r>
            <a:rPr lang="sv-SE" sz="2000" dirty="0"/>
            <a:t> </a:t>
          </a:r>
        </a:p>
      </dgm:t>
    </dgm:pt>
    <dgm:pt modelId="{DD03AC69-334E-4AFD-8E6E-79A5971B562E}" type="parTrans" cxnId="{D884ED5D-097C-4FBA-BA34-60ADFA934DA0}">
      <dgm:prSet/>
      <dgm:spPr/>
      <dgm:t>
        <a:bodyPr/>
        <a:lstStyle/>
        <a:p>
          <a:endParaRPr lang="sv-SE"/>
        </a:p>
      </dgm:t>
    </dgm:pt>
    <dgm:pt modelId="{36BF5846-D502-41CD-A0A8-87745A7477E9}" type="sibTrans" cxnId="{D884ED5D-097C-4FBA-BA34-60ADFA934DA0}">
      <dgm:prSet/>
      <dgm:spPr/>
      <dgm:t>
        <a:bodyPr/>
        <a:lstStyle/>
        <a:p>
          <a:endParaRPr lang="sv-SE"/>
        </a:p>
      </dgm:t>
    </dgm:pt>
    <dgm:pt modelId="{5E058BA4-3AFA-4BEC-A61F-90C99EEAB35B}" type="pres">
      <dgm:prSet presAssocID="{E08D9A20-7F03-429D-83B6-B0CC05E76DF8}" presName="compositeShape" presStyleCnt="0">
        <dgm:presLayoutVars>
          <dgm:chMax val="7"/>
          <dgm:dir/>
          <dgm:resizeHandles val="exact"/>
        </dgm:presLayoutVars>
      </dgm:prSet>
      <dgm:spPr/>
    </dgm:pt>
    <dgm:pt modelId="{8F21AE8E-0FE8-430D-8C30-41D0537D8E73}" type="pres">
      <dgm:prSet presAssocID="{F6DACFD8-7D12-4AEA-B768-CDE304B5AF18}" presName="circ1" presStyleLbl="vennNode1" presStyleIdx="0" presStyleCnt="2" custScaleX="103862"/>
      <dgm:spPr/>
      <dgm:t>
        <a:bodyPr/>
        <a:lstStyle/>
        <a:p>
          <a:endParaRPr lang="sv-SE"/>
        </a:p>
      </dgm:t>
    </dgm:pt>
    <dgm:pt modelId="{BC9C1F9E-AEE6-4860-BF20-EBB489E0CA22}" type="pres">
      <dgm:prSet presAssocID="{F6DACFD8-7D12-4AEA-B768-CDE304B5AF18}" presName="circ1Tx" presStyleLbl="revTx" presStyleIdx="0" presStyleCnt="0">
        <dgm:presLayoutVars>
          <dgm:chMax val="0"/>
          <dgm:chPref val="0"/>
          <dgm:bulletEnabled val="1"/>
        </dgm:presLayoutVars>
      </dgm:prSet>
      <dgm:spPr/>
      <dgm:t>
        <a:bodyPr/>
        <a:lstStyle/>
        <a:p>
          <a:endParaRPr lang="sv-SE"/>
        </a:p>
      </dgm:t>
    </dgm:pt>
    <dgm:pt modelId="{715FDB30-A811-4D4C-B083-DFF7739B8782}" type="pres">
      <dgm:prSet presAssocID="{529A553D-E437-43CA-8290-99737F3B8226}" presName="circ2" presStyleLbl="vennNode1" presStyleIdx="1" presStyleCnt="2"/>
      <dgm:spPr/>
      <dgm:t>
        <a:bodyPr/>
        <a:lstStyle/>
        <a:p>
          <a:endParaRPr lang="sv-SE"/>
        </a:p>
      </dgm:t>
    </dgm:pt>
    <dgm:pt modelId="{C9D9D4B6-8FA7-457F-8A3B-D5CCCA381FD9}" type="pres">
      <dgm:prSet presAssocID="{529A553D-E437-43CA-8290-99737F3B8226}" presName="circ2Tx" presStyleLbl="revTx" presStyleIdx="0" presStyleCnt="0">
        <dgm:presLayoutVars>
          <dgm:chMax val="0"/>
          <dgm:chPref val="0"/>
          <dgm:bulletEnabled val="1"/>
        </dgm:presLayoutVars>
      </dgm:prSet>
      <dgm:spPr/>
      <dgm:t>
        <a:bodyPr/>
        <a:lstStyle/>
        <a:p>
          <a:endParaRPr lang="sv-SE"/>
        </a:p>
      </dgm:t>
    </dgm:pt>
  </dgm:ptLst>
  <dgm:cxnLst>
    <dgm:cxn modelId="{8992255F-B4BD-429D-8948-9EEB75579243}" type="presOf" srcId="{529A553D-E437-43CA-8290-99737F3B8226}" destId="{715FDB30-A811-4D4C-B083-DFF7739B8782}" srcOrd="0" destOrd="0" presId="urn:microsoft.com/office/officeart/2005/8/layout/venn1"/>
    <dgm:cxn modelId="{D884ED5D-097C-4FBA-BA34-60ADFA934DA0}" srcId="{E08D9A20-7F03-429D-83B6-B0CC05E76DF8}" destId="{529A553D-E437-43CA-8290-99737F3B8226}" srcOrd="1" destOrd="0" parTransId="{DD03AC69-334E-4AFD-8E6E-79A5971B562E}" sibTransId="{36BF5846-D502-41CD-A0A8-87745A7477E9}"/>
    <dgm:cxn modelId="{3EAFC847-F86F-4D7F-8356-A9076CB105F3}" type="presOf" srcId="{529A553D-E437-43CA-8290-99737F3B8226}" destId="{C9D9D4B6-8FA7-457F-8A3B-D5CCCA381FD9}" srcOrd="1" destOrd="0" presId="urn:microsoft.com/office/officeart/2005/8/layout/venn1"/>
    <dgm:cxn modelId="{D0C45C71-AA8F-46B7-A8EA-6E2B4BE17E27}" type="presOf" srcId="{E08D9A20-7F03-429D-83B6-B0CC05E76DF8}" destId="{5E058BA4-3AFA-4BEC-A61F-90C99EEAB35B}" srcOrd="0" destOrd="0" presId="urn:microsoft.com/office/officeart/2005/8/layout/venn1"/>
    <dgm:cxn modelId="{0D2E4D74-744D-4A6E-B5B4-D104B7E7FABE}" type="presOf" srcId="{F6DACFD8-7D12-4AEA-B768-CDE304B5AF18}" destId="{8F21AE8E-0FE8-430D-8C30-41D0537D8E73}" srcOrd="0" destOrd="0" presId="urn:microsoft.com/office/officeart/2005/8/layout/venn1"/>
    <dgm:cxn modelId="{FAD78C21-3832-41F7-A623-196D008DEE0F}" type="presOf" srcId="{F6DACFD8-7D12-4AEA-B768-CDE304B5AF18}" destId="{BC9C1F9E-AEE6-4860-BF20-EBB489E0CA22}" srcOrd="1" destOrd="0" presId="urn:microsoft.com/office/officeart/2005/8/layout/venn1"/>
    <dgm:cxn modelId="{01FE6A27-CE44-4DFE-BFB9-834BDDABCA29}" srcId="{E08D9A20-7F03-429D-83B6-B0CC05E76DF8}" destId="{F6DACFD8-7D12-4AEA-B768-CDE304B5AF18}" srcOrd="0" destOrd="0" parTransId="{E08DFD0F-CF99-490C-85D4-D7CBF8BD6250}" sibTransId="{641B22D9-24A6-4DC2-AE5C-F80B86235A06}"/>
    <dgm:cxn modelId="{DA59168B-1FD7-41CC-984C-B9B26A30481B}" type="presParOf" srcId="{5E058BA4-3AFA-4BEC-A61F-90C99EEAB35B}" destId="{8F21AE8E-0FE8-430D-8C30-41D0537D8E73}" srcOrd="0" destOrd="0" presId="urn:microsoft.com/office/officeart/2005/8/layout/venn1"/>
    <dgm:cxn modelId="{EDE2228F-70BC-4661-8E39-9DBEB9DE5867}" type="presParOf" srcId="{5E058BA4-3AFA-4BEC-A61F-90C99EEAB35B}" destId="{BC9C1F9E-AEE6-4860-BF20-EBB489E0CA22}" srcOrd="1" destOrd="0" presId="urn:microsoft.com/office/officeart/2005/8/layout/venn1"/>
    <dgm:cxn modelId="{0A505898-761D-463C-B271-16CA070435A8}" type="presParOf" srcId="{5E058BA4-3AFA-4BEC-A61F-90C99EEAB35B}" destId="{715FDB30-A811-4D4C-B083-DFF7739B8782}" srcOrd="2" destOrd="0" presId="urn:microsoft.com/office/officeart/2005/8/layout/venn1"/>
    <dgm:cxn modelId="{A7DFBE5F-BC87-4CA2-84A5-7D6F27501AE4}" type="presParOf" srcId="{5E058BA4-3AFA-4BEC-A61F-90C99EEAB35B}" destId="{C9D9D4B6-8FA7-457F-8A3B-D5CCCA381FD9}"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FD808C-2EFA-484F-9B2E-E4336554CF1E}" type="doc">
      <dgm:prSet loTypeId="urn:microsoft.com/office/officeart/2005/8/layout/chevron1" loCatId="process" qsTypeId="urn:microsoft.com/office/officeart/2005/8/quickstyle/simple1" qsCatId="simple" csTypeId="urn:microsoft.com/office/officeart/2005/8/colors/accent4_3" csCatId="accent4" phldr="1"/>
      <dgm:spPr/>
    </dgm:pt>
    <dgm:pt modelId="{F207A42B-4778-4955-9B30-6F251A92DCD1}">
      <dgm:prSet phldrT="[Text]" custT="1"/>
      <dgm:spPr>
        <a:solidFill>
          <a:schemeClr val="tx2">
            <a:lumMod val="20000"/>
            <a:lumOff val="80000"/>
          </a:schemeClr>
        </a:solidFill>
      </dgm:spPr>
      <dgm:t>
        <a:bodyPr/>
        <a:lstStyle/>
        <a:p>
          <a:r>
            <a:rPr lang="sv-SE" sz="1000" b="1" dirty="0">
              <a:solidFill>
                <a:schemeClr val="tx2"/>
              </a:solidFill>
            </a:rPr>
            <a:t>Inskrivnings</a:t>
          </a:r>
        </a:p>
        <a:p>
          <a:r>
            <a:rPr lang="sv-SE" sz="1000" b="1" dirty="0">
              <a:solidFill>
                <a:schemeClr val="tx2"/>
              </a:solidFill>
            </a:rPr>
            <a:t>meddelande</a:t>
          </a:r>
        </a:p>
      </dgm:t>
    </dgm:pt>
    <dgm:pt modelId="{F90490F3-B9B5-4D93-8146-AD96771FA7D9}" type="parTrans" cxnId="{A35643C0-82BF-4EAD-BF63-7A2F1DCD89FC}">
      <dgm:prSet/>
      <dgm:spPr/>
      <dgm:t>
        <a:bodyPr/>
        <a:lstStyle/>
        <a:p>
          <a:endParaRPr lang="sv-SE"/>
        </a:p>
      </dgm:t>
    </dgm:pt>
    <dgm:pt modelId="{79307EA5-C687-4EA2-B7C0-2C1AFC005638}" type="sibTrans" cxnId="{A35643C0-82BF-4EAD-BF63-7A2F1DCD89FC}">
      <dgm:prSet/>
      <dgm:spPr/>
      <dgm:t>
        <a:bodyPr/>
        <a:lstStyle/>
        <a:p>
          <a:endParaRPr lang="sv-SE"/>
        </a:p>
      </dgm:t>
    </dgm:pt>
    <dgm:pt modelId="{94CB6738-1342-4828-B60A-76B8276EC1E7}">
      <dgm:prSet phldrT="[Text]"/>
      <dgm:spPr/>
      <dgm:t>
        <a:bodyPr/>
        <a:lstStyle/>
        <a:p>
          <a:r>
            <a:rPr lang="sv-SE" strike="sngStrike" dirty="0"/>
            <a:t>Kallelse och underlag till vårdplanering</a:t>
          </a:r>
        </a:p>
      </dgm:t>
    </dgm:pt>
    <dgm:pt modelId="{970F08DC-3B9B-45DB-BDF2-938723F45B17}" type="parTrans" cxnId="{AA9342EE-7CE3-46F1-A875-9C4D8A222DA9}">
      <dgm:prSet/>
      <dgm:spPr/>
      <dgm:t>
        <a:bodyPr/>
        <a:lstStyle/>
        <a:p>
          <a:endParaRPr lang="sv-SE"/>
        </a:p>
      </dgm:t>
    </dgm:pt>
    <dgm:pt modelId="{9C2001E3-8ADF-47F2-A311-3D3100E6B1F2}" type="sibTrans" cxnId="{AA9342EE-7CE3-46F1-A875-9C4D8A222DA9}">
      <dgm:prSet/>
      <dgm:spPr/>
      <dgm:t>
        <a:bodyPr/>
        <a:lstStyle/>
        <a:p>
          <a:endParaRPr lang="sv-SE"/>
        </a:p>
      </dgm:t>
    </dgm:pt>
    <dgm:pt modelId="{58C303AB-1533-4EE9-9883-8A7AF1567CF0}">
      <dgm:prSet phldrT="[Text]"/>
      <dgm:spPr/>
      <dgm:t>
        <a:bodyPr/>
        <a:lstStyle/>
        <a:p>
          <a:r>
            <a:rPr lang="sv-SE" strike="sngStrike" dirty="0"/>
            <a:t>Vårdplan</a:t>
          </a:r>
        </a:p>
      </dgm:t>
    </dgm:pt>
    <dgm:pt modelId="{25DEFBF7-06B6-4E8D-9F90-4400D83D5A04}" type="parTrans" cxnId="{77469652-CB90-4D46-BF98-6D2DBB5A3543}">
      <dgm:prSet/>
      <dgm:spPr/>
      <dgm:t>
        <a:bodyPr/>
        <a:lstStyle/>
        <a:p>
          <a:endParaRPr lang="sv-SE"/>
        </a:p>
      </dgm:t>
    </dgm:pt>
    <dgm:pt modelId="{8A004508-30F7-485F-933D-409D4D23F6B5}" type="sibTrans" cxnId="{77469652-CB90-4D46-BF98-6D2DBB5A3543}">
      <dgm:prSet/>
      <dgm:spPr/>
      <dgm:t>
        <a:bodyPr/>
        <a:lstStyle/>
        <a:p>
          <a:endParaRPr lang="sv-SE"/>
        </a:p>
      </dgm:t>
    </dgm:pt>
    <dgm:pt modelId="{59E280FB-DA3B-4F34-9400-3C3BA99473AC}">
      <dgm:prSet phldrT="[Text]"/>
      <dgm:spPr/>
      <dgm:t>
        <a:bodyPr/>
        <a:lstStyle/>
        <a:p>
          <a:r>
            <a:rPr lang="sv-SE" strike="sngStrike" dirty="0"/>
            <a:t>Utskrivningsmeddelande</a:t>
          </a:r>
        </a:p>
      </dgm:t>
    </dgm:pt>
    <dgm:pt modelId="{2C194434-A69F-4DA2-B0C2-B73C8FD9B1B1}" type="parTrans" cxnId="{CE54ED16-F3D6-4C18-B0A6-EBE8EF6F6CD1}">
      <dgm:prSet/>
      <dgm:spPr/>
      <dgm:t>
        <a:bodyPr/>
        <a:lstStyle/>
        <a:p>
          <a:endParaRPr lang="sv-SE"/>
        </a:p>
      </dgm:t>
    </dgm:pt>
    <dgm:pt modelId="{EA8A8341-D043-4D1D-AB48-395978127D4B}" type="sibTrans" cxnId="{CE54ED16-F3D6-4C18-B0A6-EBE8EF6F6CD1}">
      <dgm:prSet/>
      <dgm:spPr/>
      <dgm:t>
        <a:bodyPr/>
        <a:lstStyle/>
        <a:p>
          <a:endParaRPr lang="sv-SE"/>
        </a:p>
      </dgm:t>
    </dgm:pt>
    <dgm:pt modelId="{F1C73AE2-5ED8-4AF0-88DC-F90A2517FCDA}">
      <dgm:prSet phldrT="[Text]" custT="1"/>
      <dgm:spPr>
        <a:solidFill>
          <a:schemeClr val="tx2">
            <a:lumMod val="20000"/>
            <a:lumOff val="80000"/>
          </a:schemeClr>
        </a:solidFill>
      </dgm:spPr>
      <dgm:t>
        <a:bodyPr/>
        <a:lstStyle/>
        <a:p>
          <a:r>
            <a:rPr lang="sv-SE" sz="1000" b="1" dirty="0">
              <a:solidFill>
                <a:schemeClr val="tx2"/>
              </a:solidFill>
            </a:rPr>
            <a:t>Information vid utskrivning</a:t>
          </a:r>
        </a:p>
      </dgm:t>
    </dgm:pt>
    <dgm:pt modelId="{B2C3375F-43DC-4EE9-A304-267E9198F7E4}" type="parTrans" cxnId="{68717467-38DF-449E-8727-2F6C54F1AACF}">
      <dgm:prSet/>
      <dgm:spPr/>
      <dgm:t>
        <a:bodyPr/>
        <a:lstStyle/>
        <a:p>
          <a:endParaRPr lang="sv-SE"/>
        </a:p>
      </dgm:t>
    </dgm:pt>
    <dgm:pt modelId="{113EE4DD-403A-439E-8C2F-A60CA3430D1B}" type="sibTrans" cxnId="{68717467-38DF-449E-8727-2F6C54F1AACF}">
      <dgm:prSet/>
      <dgm:spPr/>
      <dgm:t>
        <a:bodyPr/>
        <a:lstStyle/>
        <a:p>
          <a:endParaRPr lang="sv-SE"/>
        </a:p>
      </dgm:t>
    </dgm:pt>
    <dgm:pt modelId="{3FDD9740-523C-441A-82F9-BA9E1D0FED94}" type="pres">
      <dgm:prSet presAssocID="{32FD808C-2EFA-484F-9B2E-E4336554CF1E}" presName="Name0" presStyleCnt="0">
        <dgm:presLayoutVars>
          <dgm:dir/>
          <dgm:animLvl val="lvl"/>
          <dgm:resizeHandles val="exact"/>
        </dgm:presLayoutVars>
      </dgm:prSet>
      <dgm:spPr/>
    </dgm:pt>
    <dgm:pt modelId="{3ED20DDB-40F7-4234-9B17-778BB2B7EE42}" type="pres">
      <dgm:prSet presAssocID="{F207A42B-4778-4955-9B30-6F251A92DCD1}" presName="parTxOnly" presStyleLbl="node1" presStyleIdx="0" presStyleCnt="5">
        <dgm:presLayoutVars>
          <dgm:chMax val="0"/>
          <dgm:chPref val="0"/>
          <dgm:bulletEnabled val="1"/>
        </dgm:presLayoutVars>
      </dgm:prSet>
      <dgm:spPr/>
      <dgm:t>
        <a:bodyPr/>
        <a:lstStyle/>
        <a:p>
          <a:endParaRPr lang="sv-SE"/>
        </a:p>
      </dgm:t>
    </dgm:pt>
    <dgm:pt modelId="{7F52CD28-577F-4864-A5D9-5BC063B79164}" type="pres">
      <dgm:prSet presAssocID="{79307EA5-C687-4EA2-B7C0-2C1AFC005638}" presName="parTxOnlySpace" presStyleCnt="0"/>
      <dgm:spPr/>
    </dgm:pt>
    <dgm:pt modelId="{723AA0C5-C2D1-461A-8E53-9D737883EAC7}" type="pres">
      <dgm:prSet presAssocID="{94CB6738-1342-4828-B60A-76B8276EC1E7}" presName="parTxOnly" presStyleLbl="node1" presStyleIdx="1" presStyleCnt="5">
        <dgm:presLayoutVars>
          <dgm:chMax val="0"/>
          <dgm:chPref val="0"/>
          <dgm:bulletEnabled val="1"/>
        </dgm:presLayoutVars>
      </dgm:prSet>
      <dgm:spPr/>
      <dgm:t>
        <a:bodyPr/>
        <a:lstStyle/>
        <a:p>
          <a:endParaRPr lang="sv-SE"/>
        </a:p>
      </dgm:t>
    </dgm:pt>
    <dgm:pt modelId="{0555F989-FC26-4D91-B740-420EDF9BF305}" type="pres">
      <dgm:prSet presAssocID="{9C2001E3-8ADF-47F2-A311-3D3100E6B1F2}" presName="parTxOnlySpace" presStyleCnt="0"/>
      <dgm:spPr/>
    </dgm:pt>
    <dgm:pt modelId="{19140D91-8C97-40D7-99C0-2B94E71CB37F}" type="pres">
      <dgm:prSet presAssocID="{58C303AB-1533-4EE9-9883-8A7AF1567CF0}" presName="parTxOnly" presStyleLbl="node1" presStyleIdx="2" presStyleCnt="5">
        <dgm:presLayoutVars>
          <dgm:chMax val="0"/>
          <dgm:chPref val="0"/>
          <dgm:bulletEnabled val="1"/>
        </dgm:presLayoutVars>
      </dgm:prSet>
      <dgm:spPr/>
      <dgm:t>
        <a:bodyPr/>
        <a:lstStyle/>
        <a:p>
          <a:endParaRPr lang="sv-SE"/>
        </a:p>
      </dgm:t>
    </dgm:pt>
    <dgm:pt modelId="{F05AF0AC-5FFB-4671-97B3-CD4FE120200D}" type="pres">
      <dgm:prSet presAssocID="{8A004508-30F7-485F-933D-409D4D23F6B5}" presName="parTxOnlySpace" presStyleCnt="0"/>
      <dgm:spPr/>
    </dgm:pt>
    <dgm:pt modelId="{48A0E627-AEAB-4DF3-B23E-DBE626DF49CA}" type="pres">
      <dgm:prSet presAssocID="{59E280FB-DA3B-4F34-9400-3C3BA99473AC}" presName="parTxOnly" presStyleLbl="node1" presStyleIdx="3" presStyleCnt="5">
        <dgm:presLayoutVars>
          <dgm:chMax val="0"/>
          <dgm:chPref val="0"/>
          <dgm:bulletEnabled val="1"/>
        </dgm:presLayoutVars>
      </dgm:prSet>
      <dgm:spPr/>
      <dgm:t>
        <a:bodyPr/>
        <a:lstStyle/>
        <a:p>
          <a:endParaRPr lang="sv-SE"/>
        </a:p>
      </dgm:t>
    </dgm:pt>
    <dgm:pt modelId="{F738BE68-8E1C-4B30-A905-3BF418020714}" type="pres">
      <dgm:prSet presAssocID="{EA8A8341-D043-4D1D-AB48-395978127D4B}" presName="parTxOnlySpace" presStyleCnt="0"/>
      <dgm:spPr/>
    </dgm:pt>
    <dgm:pt modelId="{79A1D011-EB4B-4AC7-97BA-68987BB65CA6}" type="pres">
      <dgm:prSet presAssocID="{F1C73AE2-5ED8-4AF0-88DC-F90A2517FCDA}" presName="parTxOnly" presStyleLbl="node1" presStyleIdx="4" presStyleCnt="5">
        <dgm:presLayoutVars>
          <dgm:chMax val="0"/>
          <dgm:chPref val="0"/>
          <dgm:bulletEnabled val="1"/>
        </dgm:presLayoutVars>
      </dgm:prSet>
      <dgm:spPr/>
      <dgm:t>
        <a:bodyPr/>
        <a:lstStyle/>
        <a:p>
          <a:endParaRPr lang="sv-SE"/>
        </a:p>
      </dgm:t>
    </dgm:pt>
  </dgm:ptLst>
  <dgm:cxnLst>
    <dgm:cxn modelId="{C2A72F44-DDEE-40E3-B1DE-23A13459B3B3}" type="presOf" srcId="{32FD808C-2EFA-484F-9B2E-E4336554CF1E}" destId="{3FDD9740-523C-441A-82F9-BA9E1D0FED94}" srcOrd="0" destOrd="0" presId="urn:microsoft.com/office/officeart/2005/8/layout/chevron1"/>
    <dgm:cxn modelId="{06696E09-D1CB-45EC-877C-1DAF07DD1291}" type="presOf" srcId="{59E280FB-DA3B-4F34-9400-3C3BA99473AC}" destId="{48A0E627-AEAB-4DF3-B23E-DBE626DF49CA}" srcOrd="0" destOrd="0" presId="urn:microsoft.com/office/officeart/2005/8/layout/chevron1"/>
    <dgm:cxn modelId="{8D2C6909-1D94-4860-A0F0-7F3EF9DBB654}" type="presOf" srcId="{58C303AB-1533-4EE9-9883-8A7AF1567CF0}" destId="{19140D91-8C97-40D7-99C0-2B94E71CB37F}" srcOrd="0" destOrd="0" presId="urn:microsoft.com/office/officeart/2005/8/layout/chevron1"/>
    <dgm:cxn modelId="{77469652-CB90-4D46-BF98-6D2DBB5A3543}" srcId="{32FD808C-2EFA-484F-9B2E-E4336554CF1E}" destId="{58C303AB-1533-4EE9-9883-8A7AF1567CF0}" srcOrd="2" destOrd="0" parTransId="{25DEFBF7-06B6-4E8D-9F90-4400D83D5A04}" sibTransId="{8A004508-30F7-485F-933D-409D4D23F6B5}"/>
    <dgm:cxn modelId="{CE54ED16-F3D6-4C18-B0A6-EBE8EF6F6CD1}" srcId="{32FD808C-2EFA-484F-9B2E-E4336554CF1E}" destId="{59E280FB-DA3B-4F34-9400-3C3BA99473AC}" srcOrd="3" destOrd="0" parTransId="{2C194434-A69F-4DA2-B0C2-B73C8FD9B1B1}" sibTransId="{EA8A8341-D043-4D1D-AB48-395978127D4B}"/>
    <dgm:cxn modelId="{BA3C8FEA-0E1B-40E3-8A1B-C2D2CDE2E327}" type="presOf" srcId="{F207A42B-4778-4955-9B30-6F251A92DCD1}" destId="{3ED20DDB-40F7-4234-9B17-778BB2B7EE42}" srcOrd="0" destOrd="0" presId="urn:microsoft.com/office/officeart/2005/8/layout/chevron1"/>
    <dgm:cxn modelId="{1126F458-EFCC-4A68-BC4E-A03D8E7883F1}" type="presOf" srcId="{94CB6738-1342-4828-B60A-76B8276EC1E7}" destId="{723AA0C5-C2D1-461A-8E53-9D737883EAC7}" srcOrd="0" destOrd="0" presId="urn:microsoft.com/office/officeart/2005/8/layout/chevron1"/>
    <dgm:cxn modelId="{59EA67D0-56C4-46A9-B532-A6B0B3DFDA83}" type="presOf" srcId="{F1C73AE2-5ED8-4AF0-88DC-F90A2517FCDA}" destId="{79A1D011-EB4B-4AC7-97BA-68987BB65CA6}" srcOrd="0" destOrd="0" presId="urn:microsoft.com/office/officeart/2005/8/layout/chevron1"/>
    <dgm:cxn modelId="{A35643C0-82BF-4EAD-BF63-7A2F1DCD89FC}" srcId="{32FD808C-2EFA-484F-9B2E-E4336554CF1E}" destId="{F207A42B-4778-4955-9B30-6F251A92DCD1}" srcOrd="0" destOrd="0" parTransId="{F90490F3-B9B5-4D93-8146-AD96771FA7D9}" sibTransId="{79307EA5-C687-4EA2-B7C0-2C1AFC005638}"/>
    <dgm:cxn modelId="{68717467-38DF-449E-8727-2F6C54F1AACF}" srcId="{32FD808C-2EFA-484F-9B2E-E4336554CF1E}" destId="{F1C73AE2-5ED8-4AF0-88DC-F90A2517FCDA}" srcOrd="4" destOrd="0" parTransId="{B2C3375F-43DC-4EE9-A304-267E9198F7E4}" sibTransId="{113EE4DD-403A-439E-8C2F-A60CA3430D1B}"/>
    <dgm:cxn modelId="{AA9342EE-7CE3-46F1-A875-9C4D8A222DA9}" srcId="{32FD808C-2EFA-484F-9B2E-E4336554CF1E}" destId="{94CB6738-1342-4828-B60A-76B8276EC1E7}" srcOrd="1" destOrd="0" parTransId="{970F08DC-3B9B-45DB-BDF2-938723F45B17}" sibTransId="{9C2001E3-8ADF-47F2-A311-3D3100E6B1F2}"/>
    <dgm:cxn modelId="{C0BCA505-BB40-4C70-A515-B43B8EB2F076}" type="presParOf" srcId="{3FDD9740-523C-441A-82F9-BA9E1D0FED94}" destId="{3ED20DDB-40F7-4234-9B17-778BB2B7EE42}" srcOrd="0" destOrd="0" presId="urn:microsoft.com/office/officeart/2005/8/layout/chevron1"/>
    <dgm:cxn modelId="{DDB03175-1726-4AD6-936B-EA648DE75679}" type="presParOf" srcId="{3FDD9740-523C-441A-82F9-BA9E1D0FED94}" destId="{7F52CD28-577F-4864-A5D9-5BC063B79164}" srcOrd="1" destOrd="0" presId="urn:microsoft.com/office/officeart/2005/8/layout/chevron1"/>
    <dgm:cxn modelId="{AC9876D5-D3EA-4387-9CD8-921463EE2B5F}" type="presParOf" srcId="{3FDD9740-523C-441A-82F9-BA9E1D0FED94}" destId="{723AA0C5-C2D1-461A-8E53-9D737883EAC7}" srcOrd="2" destOrd="0" presId="urn:microsoft.com/office/officeart/2005/8/layout/chevron1"/>
    <dgm:cxn modelId="{F83BF655-2A3A-44A4-A4E5-B70C6A9B7E8A}" type="presParOf" srcId="{3FDD9740-523C-441A-82F9-BA9E1D0FED94}" destId="{0555F989-FC26-4D91-B740-420EDF9BF305}" srcOrd="3" destOrd="0" presId="urn:microsoft.com/office/officeart/2005/8/layout/chevron1"/>
    <dgm:cxn modelId="{9B893B7C-844E-44C8-9828-4174E40D878D}" type="presParOf" srcId="{3FDD9740-523C-441A-82F9-BA9E1D0FED94}" destId="{19140D91-8C97-40D7-99C0-2B94E71CB37F}" srcOrd="4" destOrd="0" presId="urn:microsoft.com/office/officeart/2005/8/layout/chevron1"/>
    <dgm:cxn modelId="{48457234-84F8-4E20-BEA5-0AB24C5DEDC3}" type="presParOf" srcId="{3FDD9740-523C-441A-82F9-BA9E1D0FED94}" destId="{F05AF0AC-5FFB-4671-97B3-CD4FE120200D}" srcOrd="5" destOrd="0" presId="urn:microsoft.com/office/officeart/2005/8/layout/chevron1"/>
    <dgm:cxn modelId="{63BBF454-2F0B-4100-820E-1E3B97CFACD2}" type="presParOf" srcId="{3FDD9740-523C-441A-82F9-BA9E1D0FED94}" destId="{48A0E627-AEAB-4DF3-B23E-DBE626DF49CA}" srcOrd="6" destOrd="0" presId="urn:microsoft.com/office/officeart/2005/8/layout/chevron1"/>
    <dgm:cxn modelId="{BE3CA960-43D6-4261-9974-50F0179DD449}" type="presParOf" srcId="{3FDD9740-523C-441A-82F9-BA9E1D0FED94}" destId="{F738BE68-8E1C-4B30-A905-3BF418020714}" srcOrd="7" destOrd="0" presId="urn:microsoft.com/office/officeart/2005/8/layout/chevron1"/>
    <dgm:cxn modelId="{F6780F0D-CE4D-40EC-9A29-1F9FCE32D860}" type="presParOf" srcId="{3FDD9740-523C-441A-82F9-BA9E1D0FED94}" destId="{79A1D011-EB4B-4AC7-97BA-68987BB65CA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1AE8E-0FE8-430D-8C30-41D0537D8E73}">
      <dsp:nvSpPr>
        <dsp:cNvPr id="0" name=""/>
        <dsp:cNvSpPr/>
      </dsp:nvSpPr>
      <dsp:spPr>
        <a:xfrm>
          <a:off x="65419" y="511758"/>
          <a:ext cx="2199916" cy="2118115"/>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sv-SE" sz="1800" b="1" kern="1200" dirty="0"/>
            <a:t>Slutenvården</a:t>
          </a:r>
        </a:p>
      </dsp:txBody>
      <dsp:txXfrm>
        <a:off x="372614" y="761529"/>
        <a:ext cx="1268420" cy="1618572"/>
      </dsp:txXfrm>
    </dsp:sp>
    <dsp:sp modelId="{715FDB30-A811-4D4C-B083-DFF7739B8782}">
      <dsp:nvSpPr>
        <dsp:cNvPr id="0" name=""/>
        <dsp:cNvSpPr/>
      </dsp:nvSpPr>
      <dsp:spPr>
        <a:xfrm>
          <a:off x="1632889" y="511758"/>
          <a:ext cx="2118115" cy="2118115"/>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sv-SE" sz="1800" b="1" kern="1200" dirty="0"/>
            <a:t>Kommunen</a:t>
          </a:r>
          <a:r>
            <a:rPr lang="sv-SE" sz="2000" kern="1200" dirty="0"/>
            <a:t> </a:t>
          </a:r>
        </a:p>
      </dsp:txBody>
      <dsp:txXfrm>
        <a:off x="2233976" y="761529"/>
        <a:ext cx="1221255" cy="16185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D20DDB-40F7-4234-9B17-778BB2B7EE42}">
      <dsp:nvSpPr>
        <dsp:cNvPr id="0" name=""/>
        <dsp:cNvSpPr/>
      </dsp:nvSpPr>
      <dsp:spPr>
        <a:xfrm>
          <a:off x="2144" y="239300"/>
          <a:ext cx="1908844" cy="763537"/>
        </a:xfrm>
        <a:prstGeom prst="chevron">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sv-SE" sz="1000" b="1" kern="1200" dirty="0">
              <a:solidFill>
                <a:schemeClr val="tx2"/>
              </a:solidFill>
            </a:rPr>
            <a:t>Inskrivnings</a:t>
          </a:r>
        </a:p>
        <a:p>
          <a:pPr lvl="0" algn="ctr" defTabSz="444500">
            <a:lnSpc>
              <a:spcPct val="90000"/>
            </a:lnSpc>
            <a:spcBef>
              <a:spcPct val="0"/>
            </a:spcBef>
            <a:spcAft>
              <a:spcPct val="35000"/>
            </a:spcAft>
          </a:pPr>
          <a:r>
            <a:rPr lang="sv-SE" sz="1000" b="1" kern="1200" dirty="0">
              <a:solidFill>
                <a:schemeClr val="tx2"/>
              </a:solidFill>
            </a:rPr>
            <a:t>meddelande</a:t>
          </a:r>
        </a:p>
      </dsp:txBody>
      <dsp:txXfrm>
        <a:off x="383913" y="239300"/>
        <a:ext cx="1145307" cy="763537"/>
      </dsp:txXfrm>
    </dsp:sp>
    <dsp:sp modelId="{723AA0C5-C2D1-461A-8E53-9D737883EAC7}">
      <dsp:nvSpPr>
        <dsp:cNvPr id="0" name=""/>
        <dsp:cNvSpPr/>
      </dsp:nvSpPr>
      <dsp:spPr>
        <a:xfrm>
          <a:off x="1720105" y="239300"/>
          <a:ext cx="1908844" cy="763537"/>
        </a:xfrm>
        <a:prstGeom prst="chevron">
          <a:avLst/>
        </a:prstGeom>
        <a:solidFill>
          <a:schemeClr val="accent4">
            <a:shade val="80000"/>
            <a:hueOff val="-44139"/>
            <a:satOff val="-1091"/>
            <a:lumOff val="62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sv-SE" sz="800" strike="sngStrike" kern="1200" dirty="0"/>
            <a:t>Kallelse och underlag till vårdplanering</a:t>
          </a:r>
        </a:p>
      </dsp:txBody>
      <dsp:txXfrm>
        <a:off x="2101874" y="239300"/>
        <a:ext cx="1145307" cy="763537"/>
      </dsp:txXfrm>
    </dsp:sp>
    <dsp:sp modelId="{19140D91-8C97-40D7-99C0-2B94E71CB37F}">
      <dsp:nvSpPr>
        <dsp:cNvPr id="0" name=""/>
        <dsp:cNvSpPr/>
      </dsp:nvSpPr>
      <dsp:spPr>
        <a:xfrm>
          <a:off x="3438065" y="239300"/>
          <a:ext cx="1908844" cy="763537"/>
        </a:xfrm>
        <a:prstGeom prst="chevron">
          <a:avLst/>
        </a:prstGeom>
        <a:solidFill>
          <a:schemeClr val="accent4">
            <a:shade val="80000"/>
            <a:hueOff val="-88279"/>
            <a:satOff val="-2183"/>
            <a:lumOff val="124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sv-SE" sz="800" strike="sngStrike" kern="1200" dirty="0"/>
            <a:t>Vårdplan</a:t>
          </a:r>
        </a:p>
      </dsp:txBody>
      <dsp:txXfrm>
        <a:off x="3819834" y="239300"/>
        <a:ext cx="1145307" cy="763537"/>
      </dsp:txXfrm>
    </dsp:sp>
    <dsp:sp modelId="{48A0E627-AEAB-4DF3-B23E-DBE626DF49CA}">
      <dsp:nvSpPr>
        <dsp:cNvPr id="0" name=""/>
        <dsp:cNvSpPr/>
      </dsp:nvSpPr>
      <dsp:spPr>
        <a:xfrm>
          <a:off x="5156025" y="239300"/>
          <a:ext cx="1908844" cy="763537"/>
        </a:xfrm>
        <a:prstGeom prst="chevron">
          <a:avLst/>
        </a:prstGeom>
        <a:solidFill>
          <a:schemeClr val="accent4">
            <a:shade val="80000"/>
            <a:hueOff val="-132418"/>
            <a:satOff val="-3274"/>
            <a:lumOff val="187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sv-SE" sz="800" strike="sngStrike" kern="1200" dirty="0"/>
            <a:t>Utskrivningsmeddelande</a:t>
          </a:r>
        </a:p>
      </dsp:txBody>
      <dsp:txXfrm>
        <a:off x="5537794" y="239300"/>
        <a:ext cx="1145307" cy="763537"/>
      </dsp:txXfrm>
    </dsp:sp>
    <dsp:sp modelId="{79A1D011-EB4B-4AC7-97BA-68987BB65CA6}">
      <dsp:nvSpPr>
        <dsp:cNvPr id="0" name=""/>
        <dsp:cNvSpPr/>
      </dsp:nvSpPr>
      <dsp:spPr>
        <a:xfrm>
          <a:off x="6873986" y="239300"/>
          <a:ext cx="1908844" cy="763537"/>
        </a:xfrm>
        <a:prstGeom prst="chevron">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sv-SE" sz="1000" b="1" kern="1200" dirty="0">
              <a:solidFill>
                <a:schemeClr val="tx2"/>
              </a:solidFill>
            </a:rPr>
            <a:t>Information vid utskrivning</a:t>
          </a:r>
        </a:p>
      </dsp:txBody>
      <dsp:txXfrm>
        <a:off x="7255755" y="239300"/>
        <a:ext cx="1145307" cy="76353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84D4619-8016-41DB-88CF-FC2D6480887E}" type="datetimeFigureOut">
              <a:rPr lang="sv-SE" smtClean="0"/>
              <a:t>2018-11-29</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D36C5CC-2EB0-473F-8008-1B959A2F3373}" type="slidenum">
              <a:rPr lang="sv-SE" smtClean="0"/>
              <a:t>‹#›</a:t>
            </a:fld>
            <a:endParaRPr lang="sv-SE"/>
          </a:p>
        </p:txBody>
      </p:sp>
    </p:spTree>
    <p:extLst>
      <p:ext uri="{BB962C8B-B14F-4D97-AF65-F5344CB8AC3E}">
        <p14:creationId xmlns:p14="http://schemas.microsoft.com/office/powerpoint/2010/main" val="859734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smtClean="0"/>
              <a:t>Ny</a:t>
            </a:r>
            <a:r>
              <a:rPr lang="sv-SE" baseline="0" dirty="0" smtClean="0"/>
              <a:t> lag från 2018-01-01 – Ersätter betalningsansvarslagen. Som titeln på den nya lagen anger är nu fokus på Samverkan/samarbete. </a:t>
            </a:r>
          </a:p>
          <a:p>
            <a:pPr marL="171450" indent="-171450">
              <a:buFont typeface="Arial" panose="020B0604020202020204" pitchFamily="34" charset="0"/>
              <a:buChar char="•"/>
            </a:pPr>
            <a:endParaRPr lang="sv-SE" baseline="0" dirty="0" smtClean="0"/>
          </a:p>
          <a:p>
            <a:pPr marL="171450" indent="-171450">
              <a:buFont typeface="Arial" panose="020B0604020202020204" pitchFamily="34" charset="0"/>
              <a:buChar char="•"/>
            </a:pPr>
            <a:r>
              <a:rPr lang="sv-SE" baseline="0" dirty="0" smtClean="0"/>
              <a:t>Syfte - Den nya lagen syftar till att åstadkomma en </a:t>
            </a:r>
            <a:r>
              <a:rPr lang="sv-SE" b="1" baseline="0" dirty="0" smtClean="0"/>
              <a:t>god vård på rätt vårdnivå</a:t>
            </a:r>
            <a:r>
              <a:rPr lang="sv-SE" baseline="0" dirty="0" smtClean="0"/>
              <a:t>, där </a:t>
            </a:r>
            <a:r>
              <a:rPr lang="sv-SE" b="1" baseline="0" dirty="0" smtClean="0"/>
              <a:t>ledtiderna är så korta som möjligt </a:t>
            </a:r>
            <a:r>
              <a:rPr lang="sv-SE" baseline="0" dirty="0" smtClean="0"/>
              <a:t>samt att </a:t>
            </a:r>
            <a:r>
              <a:rPr lang="sv-SE" b="1" baseline="0" dirty="0" smtClean="0"/>
              <a:t>en säker utskrivning från slutenvården </a:t>
            </a:r>
            <a:r>
              <a:rPr lang="sv-SE" b="0" baseline="0" dirty="0" smtClean="0"/>
              <a:t>till fortsatt öppen </a:t>
            </a:r>
            <a:r>
              <a:rPr lang="sv-SE" b="0" baseline="0" dirty="0" err="1" smtClean="0"/>
              <a:t>hälso-</a:t>
            </a:r>
            <a:r>
              <a:rPr lang="sv-SE" b="0" baseline="0" dirty="0" smtClean="0"/>
              <a:t> och sjukvård och kommunala vård och socialtjänst. </a:t>
            </a:r>
          </a:p>
          <a:p>
            <a:endParaRPr lang="sv-SE" dirty="0"/>
          </a:p>
        </p:txBody>
      </p:sp>
      <p:sp>
        <p:nvSpPr>
          <p:cNvPr id="4" name="Platshållare för bildnummer 3"/>
          <p:cNvSpPr>
            <a:spLocks noGrp="1"/>
          </p:cNvSpPr>
          <p:nvPr>
            <p:ph type="sldNum" sz="quarter" idx="10"/>
          </p:nvPr>
        </p:nvSpPr>
        <p:spPr/>
        <p:txBody>
          <a:bodyPr/>
          <a:lstStyle/>
          <a:p>
            <a:fld id="{1D36C5CC-2EB0-473F-8008-1B959A2F3373}" type="slidenum">
              <a:rPr lang="sv-SE" smtClean="0"/>
              <a:t>1</a:t>
            </a:fld>
            <a:endParaRPr lang="sv-SE"/>
          </a:p>
        </p:txBody>
      </p:sp>
    </p:spTree>
    <p:extLst>
      <p:ext uri="{BB962C8B-B14F-4D97-AF65-F5344CB8AC3E}">
        <p14:creationId xmlns:p14="http://schemas.microsoft.com/office/powerpoint/2010/main" val="969986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Platshållare för bildobjekt 1"/>
          <p:cNvSpPr>
            <a:spLocks noGrp="1" noRot="1" noChangeAspect="1" noTextEdit="1"/>
          </p:cNvSpPr>
          <p:nvPr>
            <p:ph type="sldImg"/>
          </p:nvPr>
        </p:nvSpPr>
        <p:spPr>
          <a:xfrm>
            <a:off x="422275" y="1241425"/>
            <a:ext cx="5953125" cy="3349625"/>
          </a:xfrm>
          <a:ln/>
        </p:spPr>
      </p:sp>
      <p:sp>
        <p:nvSpPr>
          <p:cNvPr id="74755" name="Platshållare för anteckningar 2"/>
          <p:cNvSpPr>
            <a:spLocks noGrp="1"/>
          </p:cNvSpPr>
          <p:nvPr>
            <p:ph type="body" idx="1"/>
          </p:nvPr>
        </p:nvSpPr>
        <p:spPr>
          <a:noFill/>
        </p:spPr>
        <p:txBody>
          <a:bodyPr>
            <a:normAutofit fontScale="85000" lnSpcReduction="20000"/>
          </a:bodyPr>
          <a:lstStyle/>
          <a:p>
            <a:pPr eaLnBrk="1" hangingPunct="1"/>
            <a:r>
              <a:rPr lang="sv-SE" altLang="sv-SE" dirty="0"/>
              <a:t>Greta</a:t>
            </a:r>
          </a:p>
          <a:p>
            <a:pPr eaLnBrk="1" hangingPunct="1"/>
            <a:endParaRPr lang="sv-SE" altLang="sv-SE" dirty="0"/>
          </a:p>
          <a:p>
            <a:pPr eaLnBrk="1" hangingPunct="1"/>
            <a:r>
              <a:rPr lang="sv-SE" altLang="sv-SE" dirty="0"/>
              <a:t>•Samtycke från patienten ska inhämtas (eller närstående).</a:t>
            </a:r>
          </a:p>
          <a:p>
            <a:pPr eaLnBrk="1" hangingPunct="1"/>
            <a:r>
              <a:rPr lang="sv-SE" altLang="sv-SE" dirty="0"/>
              <a:t>•Behandlande läkare i sluten vård ska inom 24 timmar efter att patienten skrivits in underrätta berörda enheter genom ett inskrivningsmeddelande om behov av insatser kan behövas efter utskrivning</a:t>
            </a:r>
          </a:p>
          <a:p>
            <a:pPr eaLnBrk="1" hangingPunct="1"/>
            <a:r>
              <a:rPr lang="sv-SE" altLang="sv-SE" dirty="0"/>
              <a:t>•En planerad bedömning av utskrivningsdag ska skickas. </a:t>
            </a:r>
          </a:p>
          <a:p>
            <a:pPr eaLnBrk="1" hangingPunct="1"/>
            <a:endParaRPr lang="sv-SE" altLang="sv-SE" dirty="0"/>
          </a:p>
          <a:p>
            <a:pPr eaLnBrk="1" hangingPunct="1"/>
            <a:endParaRPr lang="sv-SE" altLang="sv-SE" dirty="0"/>
          </a:p>
          <a:p>
            <a:pPr eaLnBrk="1" hangingPunct="1"/>
            <a:r>
              <a:rPr lang="sv-SE" altLang="sv-SE" dirty="0"/>
              <a:t>Verksamhetschefen vid mottagande enhet (av inskrivningsmeddelande) inom landstingsfinansierad öppen vård ska utse fast vårdkontakt för patienten om hen inte redan har en sådan.</a:t>
            </a:r>
          </a:p>
          <a:p>
            <a:pPr eaLnBrk="1" hangingPunct="1"/>
            <a:r>
              <a:rPr lang="sv-SE" altLang="sv-SE" dirty="0"/>
              <a:t>•Ibland kan patienten har flera fasta vårdkontakter. I de fallen har de tillsammans skyldighet att samordna och planera vården tillsammans med patienten och kommun.</a:t>
            </a:r>
          </a:p>
          <a:p>
            <a:pPr eaLnBrk="1" hangingPunct="1"/>
            <a:r>
              <a:rPr lang="sv-SE" altLang="sv-SE" dirty="0"/>
              <a:t>•Fast vårdkontakt gäller också för patienter som vårdas med stöd av LPT. Chefsläkaren ansvarar enligt 7 a §LPT för att en vårdplan upprättas för patienter som övergår till öppen psykiatrisk tvångsvård. </a:t>
            </a:r>
          </a:p>
          <a:p>
            <a:pPr eaLnBrk="1" hangingPunct="1"/>
            <a:endParaRPr lang="sv-SE" altLang="sv-SE" dirty="0"/>
          </a:p>
          <a:p>
            <a:pPr eaLnBrk="1" hangingPunct="1"/>
            <a:endParaRPr lang="sv-SE" altLang="sv-SE" dirty="0"/>
          </a:p>
          <a:p>
            <a:pPr eaLnBrk="1" hangingPunct="1"/>
            <a:r>
              <a:rPr lang="sv-SE" altLang="sv-SE" dirty="0"/>
              <a:t>Vårdplan i nuvarande form tas bort och ersätts av samordnad individuell vårdplan (SIP). Utredarna föreslår inte när denna ska utföras vilket medför att planering kan göras när patienten skrivits ut för att möjliggöra bedömning i patientens hemmiljö. </a:t>
            </a:r>
          </a:p>
          <a:p>
            <a:pPr eaLnBrk="1" hangingPunct="1"/>
            <a:r>
              <a:rPr lang="sv-SE" altLang="sv-SE" dirty="0"/>
              <a:t>•Patientens fasta vårdkontakt i öppenvård/primärvård ansvarar för att skicka kallelse till SIP och den ska ske när det är optimalt för patienten. </a:t>
            </a:r>
          </a:p>
          <a:p>
            <a:pPr eaLnBrk="1" hangingPunct="1"/>
            <a:endParaRPr lang="sv-SE" altLang="sv-SE" dirty="0"/>
          </a:p>
          <a:p>
            <a:pPr eaLnBrk="1" hangingPunct="1"/>
            <a:endParaRPr lang="sv-SE" altLang="sv-SE" dirty="0"/>
          </a:p>
          <a:p>
            <a:pPr eaLnBrk="1" hangingPunct="1"/>
            <a:r>
              <a:rPr lang="sv-SE" altLang="sv-SE" dirty="0"/>
              <a:t>•Det kommunala betalningsansvaret inträder tre dagar efter att behandlande läkare i slutenvård underrättat berörda enheter om att patienten är utskrivningsklar (gäller alla patientgrupper och åldrar, rättspsykiatrin omfattas inte). </a:t>
            </a:r>
          </a:p>
          <a:p>
            <a:pPr eaLnBrk="1" hangingPunct="1"/>
            <a:endParaRPr lang="sv-SE" altLang="sv-SE" dirty="0"/>
          </a:p>
          <a:p>
            <a:pPr eaLnBrk="1" hangingPunct="1"/>
            <a:endParaRPr lang="sv-SE" altLang="sv-SE" dirty="0"/>
          </a:p>
          <a:p>
            <a:pPr eaLnBrk="1" hangingPunct="1"/>
            <a:r>
              <a:rPr lang="sv-SE" altLang="sv-SE" dirty="0"/>
              <a:t>• Meddelande om utskrivningsklar föreslås heta hemgångsklar -Oförändrat genomförande utifrån den ursprungliga processen. </a:t>
            </a:r>
          </a:p>
          <a:p>
            <a:pPr eaLnBrk="1" hangingPunct="1"/>
            <a:endParaRPr lang="sv-SE" altLang="sv-SE" dirty="0"/>
          </a:p>
          <a:p>
            <a:pPr eaLnBrk="1" hangingPunct="1"/>
            <a:endParaRPr lang="sv-SE" altLang="sv-SE" dirty="0"/>
          </a:p>
          <a:p>
            <a:pPr eaLnBrk="1" hangingPunct="1"/>
            <a:endParaRPr lang="sv-SE" altLang="sv-SE" dirty="0"/>
          </a:p>
          <a:p>
            <a:pPr eaLnBrk="1" hangingPunct="1"/>
            <a:endParaRPr lang="sv-SE" altLang="sv-SE" dirty="0"/>
          </a:p>
        </p:txBody>
      </p:sp>
      <p:sp>
        <p:nvSpPr>
          <p:cNvPr id="74756" name="Platshållare för bildnummer 3"/>
          <p:cNvSpPr>
            <a:spLocks noGrp="1"/>
          </p:cNvSpPr>
          <p:nvPr>
            <p:ph type="sldNum" sz="quarter" idx="5"/>
          </p:nvPr>
        </p:nvSpPr>
        <p:spPr>
          <a:noFill/>
        </p:spPr>
        <p:txBody>
          <a:bodyPr/>
          <a:lstStyle>
            <a:lvl1pPr>
              <a:defRPr kumimoji="1" sz="2400">
                <a:solidFill>
                  <a:schemeClr val="tx1"/>
                </a:solidFill>
                <a:latin typeface="Times New Roman" pitchFamily="18" charset="0"/>
                <a:cs typeface="Times New Roman" pitchFamily="18" charset="0"/>
              </a:defRPr>
            </a:lvl1pPr>
            <a:lvl2pPr marL="742950" indent="-285750">
              <a:defRPr kumimoji="1" sz="2400">
                <a:solidFill>
                  <a:schemeClr val="tx1"/>
                </a:solidFill>
                <a:latin typeface="Times New Roman" pitchFamily="18" charset="0"/>
                <a:cs typeface="Times New Roman" pitchFamily="18" charset="0"/>
              </a:defRPr>
            </a:lvl2pPr>
            <a:lvl3pPr marL="1143000" indent="-228600">
              <a:defRPr kumimoji="1" sz="2400">
                <a:solidFill>
                  <a:schemeClr val="tx1"/>
                </a:solidFill>
                <a:latin typeface="Times New Roman" pitchFamily="18" charset="0"/>
                <a:cs typeface="Times New Roman" pitchFamily="18" charset="0"/>
              </a:defRPr>
            </a:lvl3pPr>
            <a:lvl4pPr marL="1600200" indent="-228600">
              <a:defRPr kumimoji="1" sz="2400">
                <a:solidFill>
                  <a:schemeClr val="tx1"/>
                </a:solidFill>
                <a:latin typeface="Times New Roman" pitchFamily="18" charset="0"/>
                <a:cs typeface="Times New Roman" pitchFamily="18" charset="0"/>
              </a:defRPr>
            </a:lvl4pPr>
            <a:lvl5pPr marL="2057400" indent="-228600">
              <a:defRPr kumimoji="1"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cs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ACA921-470C-4C4B-99A1-78D34288A272}" type="slidenum">
              <a:rPr kumimoji="1" lang="sv-SE" altLang="sv-SE" sz="1200" b="0"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sv-SE" altLang="sv-SE"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05749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Greta</a:t>
            </a:r>
          </a:p>
          <a:p>
            <a:pPr marL="171450" indent="-171450">
              <a:buFont typeface="Arial" panose="020B0604020202020204" pitchFamily="34" charset="0"/>
              <a:buChar char="•"/>
            </a:pPr>
            <a:r>
              <a:rPr lang="sv-SE" dirty="0" smtClean="0"/>
              <a:t>Varför ny lag - </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2B667A-CE27-4B90-A1DE-07D31DD3C374}"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2295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Hans</a:t>
            </a:r>
          </a:p>
          <a:p>
            <a:pPr marL="171450" indent="-171450">
              <a:buFont typeface="Arial" panose="020B0604020202020204" pitchFamily="34" charset="0"/>
              <a:buChar char="•"/>
            </a:pPr>
            <a:r>
              <a:rPr lang="sv-SE" dirty="0" smtClean="0"/>
              <a:t>Problem i dag </a:t>
            </a:r>
          </a:p>
          <a:p>
            <a:pPr marL="628650" lvl="1" indent="-171450">
              <a:buFont typeface="Arial" panose="020B0604020202020204" pitchFamily="34" charset="0"/>
              <a:buChar char="•"/>
            </a:pPr>
            <a:r>
              <a:rPr lang="sv-SE" dirty="0" smtClean="0"/>
              <a:t>Siffrorna avser landet men till stora delar även hur situationen ser ut i Dalarna – Utskrivningsklara</a:t>
            </a:r>
            <a:r>
              <a:rPr lang="sv-SE" baseline="0" dirty="0" smtClean="0"/>
              <a:t> har en </a:t>
            </a:r>
            <a:r>
              <a:rPr lang="sv-SE" dirty="0" smtClean="0"/>
              <a:t>lägre andel i</a:t>
            </a:r>
            <a:r>
              <a:rPr lang="sv-SE" baseline="0" dirty="0" smtClean="0"/>
              <a:t> Dalarna –men stundtals även här stora problem med utskrivningsklara som ligger kvar på akut slutenvårdsplats </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2B667A-CE27-4B90-A1DE-07D31DD3C374}"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2169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r>
              <a:rPr lang="sv-SE" dirty="0" smtClean="0"/>
              <a:t>Hans </a:t>
            </a:r>
          </a:p>
          <a:p>
            <a:pPr marL="171450" indent="-171450">
              <a:buFont typeface="Arial" panose="020B0604020202020204" pitchFamily="34" charset="0"/>
              <a:buChar char="•"/>
            </a:pPr>
            <a:r>
              <a:rPr lang="sv-SE" dirty="0" smtClean="0"/>
              <a:t>Bakgrund till den nya lagen</a:t>
            </a:r>
          </a:p>
          <a:p>
            <a:pPr marL="628650" lvl="1" indent="-171450">
              <a:buFont typeface="Arial" panose="020B0604020202020204" pitchFamily="34" charset="0"/>
              <a:buChar char="•"/>
            </a:pPr>
            <a:r>
              <a:rPr lang="sv-SE" dirty="0" smtClean="0"/>
              <a:t>Utredningsuppdrag till Göran </a:t>
            </a:r>
            <a:r>
              <a:rPr lang="sv-SE" dirty="0" err="1" smtClean="0"/>
              <a:t>Stjernstedt</a:t>
            </a:r>
            <a:endParaRPr lang="sv-SE" dirty="0" smtClean="0"/>
          </a:p>
          <a:p>
            <a:pPr marL="628650" lvl="1" indent="-171450">
              <a:buFont typeface="Arial" panose="020B0604020202020204" pitchFamily="34" charset="0"/>
              <a:buChar char="•"/>
            </a:pPr>
            <a:r>
              <a:rPr lang="sv-SE" dirty="0" smtClean="0"/>
              <a:t>Presentation av utredning – januari 2015</a:t>
            </a:r>
          </a:p>
          <a:p>
            <a:pPr marL="628650" lvl="1" indent="-171450">
              <a:buFont typeface="Arial" panose="020B0604020202020204" pitchFamily="34" charset="0"/>
              <a:buChar char="•"/>
            </a:pPr>
            <a:r>
              <a:rPr lang="sv-SE" dirty="0" smtClean="0"/>
              <a:t>Bred remiss till samtliga landsting och ett</a:t>
            </a:r>
            <a:r>
              <a:rPr lang="sv-SE" baseline="0" dirty="0" smtClean="0"/>
              <a:t> stort antal kommuner samt intresseorganisationer  - remissvar juni 2015</a:t>
            </a:r>
          </a:p>
          <a:p>
            <a:pPr marL="628650" lvl="1" indent="-171450">
              <a:buFont typeface="Arial" panose="020B0604020202020204" pitchFamily="34" charset="0"/>
              <a:buChar char="•"/>
            </a:pPr>
            <a:r>
              <a:rPr lang="sv-SE" baseline="0" dirty="0" smtClean="0"/>
              <a:t>Lagförslaget stämmer väl överens med utredarens förslag </a:t>
            </a:r>
          </a:p>
          <a:p>
            <a:pPr marL="628650" lvl="1" indent="-171450">
              <a:buFont typeface="Arial" panose="020B0604020202020204" pitchFamily="34" charset="0"/>
              <a:buChar char="•"/>
            </a:pPr>
            <a:endParaRPr lang="sv-SE" baseline="0" dirty="0" smtClean="0"/>
          </a:p>
          <a:p>
            <a:pPr marL="628650" lvl="1" indent="-171450">
              <a:buFont typeface="Arial" panose="020B0604020202020204" pitchFamily="34" charset="0"/>
              <a:buChar char="•"/>
            </a:pPr>
            <a:r>
              <a:rPr lang="sv-SE" baseline="0" dirty="0" smtClean="0"/>
              <a:t>En av anledningar till att lagen dröjt fram tills nu är att Socialdepartementet/regeringen var bekymmersamma kring huvudmännens bristande </a:t>
            </a:r>
            <a:r>
              <a:rPr lang="sv-SE" baseline="0" dirty="0" err="1" smtClean="0"/>
              <a:t>tilllit</a:t>
            </a:r>
            <a:r>
              <a:rPr lang="sv-SE" baseline="0" dirty="0" smtClean="0"/>
              <a:t> – I remissvaren trodde sig Landstingen att de skulle klara sin del av uppdraget i den nya lagen men att kommunerna ej skulle klara sin del och vise versa. </a:t>
            </a:r>
            <a:r>
              <a:rPr lang="sv-SE" dirty="0" smtClean="0"/>
              <a:t>Regering och riksdag </a:t>
            </a:r>
            <a:r>
              <a:rPr lang="sv-SE" baseline="0" dirty="0" smtClean="0"/>
              <a:t>trycker i underlaget till lagen på att man förutsätter att huvudmännen samverkar för patienternas bästa</a:t>
            </a:r>
          </a:p>
          <a:p>
            <a:pPr marL="628650" lvl="1" indent="-171450">
              <a:buFont typeface="Arial" panose="020B0604020202020204" pitchFamily="34" charset="0"/>
              <a:buChar char="•"/>
            </a:pPr>
            <a:endParaRPr lang="sv-SE" baseline="0" dirty="0" smtClean="0"/>
          </a:p>
          <a:p>
            <a:pPr marL="628650" lvl="1" indent="-171450">
              <a:buFont typeface="Arial" panose="020B0604020202020204" pitchFamily="34" charset="0"/>
              <a:buChar char="•"/>
            </a:pPr>
            <a:r>
              <a:rPr lang="sv-SE" baseline="0" dirty="0" smtClean="0"/>
              <a:t>Alla patientgruppen ingår i lagen även psykiatrin och rättspsykiatrin – dock gäller övergångsbestämmelser för psykiatrin under 2018 och anger att det kommunala betalningsansvaret gäller fr o m 30 kalenderdagar från det att utskrivningsmeddelande skickas från slutenvården – Psykiatrin med fullt ut med samma regler som för </a:t>
            </a:r>
            <a:r>
              <a:rPr lang="sv-SE" baseline="0" dirty="0" err="1" smtClean="0"/>
              <a:t>somatiken</a:t>
            </a:r>
            <a:r>
              <a:rPr lang="sv-SE" baseline="0" dirty="0" smtClean="0"/>
              <a:t> fr om 2019 </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24CA96-932D-4648-9E5A-3F4B1F91FC1B}"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1818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Greta – Från Nuvarande två partssamverkan till tre eller egentligen fyr </a:t>
            </a:r>
            <a:r>
              <a:rPr lang="sv-SE" dirty="0" err="1" smtClean="0"/>
              <a:t>partsamverkan</a:t>
            </a:r>
            <a:endParaRPr lang="sv-SE" dirty="0"/>
          </a:p>
        </p:txBody>
      </p:sp>
      <p:sp>
        <p:nvSpPr>
          <p:cNvPr id="4" name="Platshållare för bildnummer 3"/>
          <p:cNvSpPr>
            <a:spLocks noGrp="1"/>
          </p:cNvSpPr>
          <p:nvPr>
            <p:ph type="sldNum" sz="quarter" idx="10"/>
          </p:nvPr>
        </p:nvSpPr>
        <p:spPr/>
        <p:txBody>
          <a:bodyPr/>
          <a:lstStyle/>
          <a:p>
            <a:fld id="{1D36C5CC-2EB0-473F-8008-1B959A2F3373}" type="slidenum">
              <a:rPr lang="sv-SE" smtClean="0"/>
              <a:t>5</a:t>
            </a:fld>
            <a:endParaRPr lang="sv-SE"/>
          </a:p>
        </p:txBody>
      </p:sp>
    </p:spTree>
    <p:extLst>
      <p:ext uri="{BB962C8B-B14F-4D97-AF65-F5344CB8AC3E}">
        <p14:creationId xmlns:p14="http://schemas.microsoft.com/office/powerpoint/2010/main" val="1107032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Greta</a:t>
            </a:r>
            <a:endParaRPr lang="sv-SE" dirty="0" smtClean="0"/>
          </a:p>
          <a:p>
            <a:r>
              <a:rPr lang="sv-SE" dirty="0" smtClean="0"/>
              <a:t>Samverkan – Sätta individen i fokus</a:t>
            </a:r>
          </a:p>
          <a:p>
            <a:endParaRPr lang="sv-SE" dirty="0" smtClean="0"/>
          </a:p>
          <a:p>
            <a:r>
              <a:rPr lang="sv-SE" dirty="0" smtClean="0"/>
              <a:t>Hans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smtClean="0"/>
              <a:t>En fast vårdkontakt ska utses</a:t>
            </a:r>
            <a:r>
              <a:rPr lang="sv-SE" baseline="0" dirty="0" smtClean="0"/>
              <a:t> om patienten begär det eller om det är nödvändigt för att tillgodo se patientens behov av trygghet, kontinuitet, samordning eller säkerhet.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aseline="0" dirty="0" smtClean="0"/>
              <a:t>En fast vårdkontakt skall utses av den landstingsfinansierade öppna vården som mottar inskrivningsmeddelande.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aseline="0" dirty="0" smtClean="0"/>
              <a:t>En fast vårdkontakt skall vara en person inte en funktion. Lagen säger inget om vilken profession den fast vårdkontakten skall ha – den som är mest lämpad utifrån patienten behov.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aseline="0" dirty="0" smtClean="0"/>
              <a:t>I den lokala överenskommelsen föreslås även att kommunerna skall utse en huvudhandläggare för patienten.   </a:t>
            </a:r>
            <a:endParaRPr lang="sv-SE" dirty="0" smtClean="0"/>
          </a:p>
          <a:p>
            <a:endParaRPr lang="sv-SE" baseline="0" dirty="0" smtClean="0"/>
          </a:p>
          <a:p>
            <a:r>
              <a:rPr lang="sv-SE" baseline="0" dirty="0" smtClean="0"/>
              <a:t>Greta</a:t>
            </a:r>
          </a:p>
          <a:p>
            <a:r>
              <a:rPr lang="sv-SE" baseline="0" dirty="0" smtClean="0"/>
              <a:t>SIP</a:t>
            </a:r>
            <a:endParaRPr lang="sv-SE" dirty="0"/>
          </a:p>
        </p:txBody>
      </p:sp>
      <p:sp>
        <p:nvSpPr>
          <p:cNvPr id="4" name="Platshållare för bildnummer 3"/>
          <p:cNvSpPr>
            <a:spLocks noGrp="1"/>
          </p:cNvSpPr>
          <p:nvPr>
            <p:ph type="sldNum" sz="quarter" idx="10"/>
          </p:nvPr>
        </p:nvSpPr>
        <p:spPr/>
        <p:txBody>
          <a:bodyPr/>
          <a:lstStyle/>
          <a:p>
            <a:fld id="{1D36C5CC-2EB0-473F-8008-1B959A2F3373}" type="slidenum">
              <a:rPr lang="sv-SE" smtClean="0"/>
              <a:t>6</a:t>
            </a:fld>
            <a:endParaRPr lang="sv-SE"/>
          </a:p>
        </p:txBody>
      </p:sp>
    </p:spTree>
    <p:extLst>
      <p:ext uri="{BB962C8B-B14F-4D97-AF65-F5344CB8AC3E}">
        <p14:creationId xmlns:p14="http://schemas.microsoft.com/office/powerpoint/2010/main" val="1016215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Hans &amp; </a:t>
            </a:r>
            <a:r>
              <a:rPr lang="sv-SE" dirty="0" smtClean="0"/>
              <a:t>Greta</a:t>
            </a:r>
          </a:p>
          <a:p>
            <a:pPr marL="171450" indent="-171450">
              <a:buFont typeface="Arial" panose="020B0604020202020204" pitchFamily="34" charset="0"/>
              <a:buChar char="•"/>
            </a:pPr>
            <a:r>
              <a:rPr lang="sv-SE" dirty="0" smtClean="0"/>
              <a:t>När det gäller den nya lagen</a:t>
            </a:r>
            <a:r>
              <a:rPr lang="sv-SE" baseline="0" dirty="0" smtClean="0"/>
              <a:t> är det fullständig enighet kring den och även kring det kommande beslutet om övergångsbestämmelser 2018 när det gäller den slutna psykiatriska vården.</a:t>
            </a:r>
          </a:p>
          <a:p>
            <a:endParaRPr lang="sv-SE" baseline="0" dirty="0" smtClean="0"/>
          </a:p>
          <a:p>
            <a:pPr marL="171450" indent="-171450">
              <a:buFont typeface="Arial" panose="020B0604020202020204" pitchFamily="34" charset="0"/>
              <a:buChar char="•"/>
            </a:pPr>
            <a:r>
              <a:rPr lang="sv-SE" baseline="0" dirty="0" smtClean="0"/>
              <a:t>Kalmar, Sörmland och Örebro är exempel på landsting/regioner där man kommit längst med arbetet att införa den nya lagen</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2B667A-CE27-4B90-A1DE-07D31DD3C374}"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839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Hans och Greta</a:t>
            </a:r>
          </a:p>
          <a:p>
            <a:endParaRPr lang="sv-SE" dirty="0" smtClean="0"/>
          </a:p>
          <a:p>
            <a:pPr marL="171450" indent="-171450">
              <a:buFont typeface="Arial" panose="020B0604020202020204" pitchFamily="34" charset="0"/>
              <a:buChar char="•"/>
            </a:pPr>
            <a:r>
              <a:rPr lang="sv-SE" dirty="0" smtClean="0"/>
              <a:t>I lagen ges huvudmännen möjlighet att göra lokala överenskommelser kring </a:t>
            </a:r>
            <a:r>
              <a:rPr lang="sv-SE" dirty="0" err="1" smtClean="0"/>
              <a:t>bl</a:t>
            </a:r>
            <a:r>
              <a:rPr lang="sv-SE" dirty="0" smtClean="0"/>
              <a:t> a för vilken tidpunkt det kommunala betalningsansvar skall inträda– de flesta länen/regionerna i landet har tagit denna möjlighet och</a:t>
            </a:r>
            <a:r>
              <a:rPr lang="sv-SE" baseline="0" dirty="0" smtClean="0"/>
              <a:t> de flesta väljer utgå från ett genomsnittligt antal kalenderdagar för en kommun i stället för att bygga ersättningen på varje individ = På så sätt lyfts frågorna om ekonomi från de som arbetar direkt med patienterna till en administrativ nivå. </a:t>
            </a:r>
          </a:p>
          <a:p>
            <a:pPr marL="171450" indent="-171450">
              <a:buFont typeface="Arial" panose="020B0604020202020204" pitchFamily="34" charset="0"/>
              <a:buChar char="•"/>
            </a:pPr>
            <a:endParaRPr lang="sv-SE" baseline="0" dirty="0" smtClean="0"/>
          </a:p>
          <a:p>
            <a:pPr marL="171450" indent="-171450">
              <a:buFont typeface="Arial" panose="020B0604020202020204" pitchFamily="34" charset="0"/>
              <a:buChar char="•"/>
            </a:pPr>
            <a:r>
              <a:rPr lang="sv-SE" baseline="0" dirty="0" smtClean="0"/>
              <a:t>Beroende på osäkerheten kring hur förslaget med den ekonomiska regleringen kommer att slå dels för kommunerna men också för Landstinget föreslås en kort överenskommelse – utvärdering av den ekonomiska regleringen redan september 2018 – </a:t>
            </a:r>
            <a:r>
              <a:rPr lang="sv-SE" baseline="0" dirty="0" err="1" smtClean="0"/>
              <a:t>ev</a:t>
            </a:r>
            <a:r>
              <a:rPr lang="sv-SE" baseline="0" dirty="0" smtClean="0"/>
              <a:t> ändring från 2019. En annan fördel med en kort överenskommelse och utvärdering redan år 1 är också att psykiatrin (</a:t>
            </a:r>
            <a:r>
              <a:rPr lang="sv-SE" baseline="0" dirty="0" err="1" smtClean="0"/>
              <a:t>inkl</a:t>
            </a:r>
            <a:r>
              <a:rPr lang="sv-SE" baseline="0" dirty="0" smtClean="0"/>
              <a:t> rättspsykiatrin) kommer att ingår med samma rutiner/regler som </a:t>
            </a:r>
            <a:r>
              <a:rPr lang="sv-SE" baseline="0" dirty="0" err="1" smtClean="0"/>
              <a:t>somatiken</a:t>
            </a:r>
            <a:r>
              <a:rPr lang="sv-SE" baseline="0" dirty="0" smtClean="0"/>
              <a:t> fr o m 2019. </a:t>
            </a:r>
          </a:p>
          <a:p>
            <a:pPr marL="171450" indent="-171450">
              <a:buFont typeface="Arial" panose="020B0604020202020204" pitchFamily="34" charset="0"/>
              <a:buChar char="•"/>
            </a:pPr>
            <a:r>
              <a:rPr lang="sv-SE" baseline="0" dirty="0" smtClean="0"/>
              <a:t> </a:t>
            </a:r>
            <a:endParaRPr lang="sv-SE" dirty="0"/>
          </a:p>
        </p:txBody>
      </p:sp>
      <p:sp>
        <p:nvSpPr>
          <p:cNvPr id="4" name="Platshållare för bildnummer 3"/>
          <p:cNvSpPr>
            <a:spLocks noGrp="1"/>
          </p:cNvSpPr>
          <p:nvPr>
            <p:ph type="sldNum" sz="quarter" idx="10"/>
          </p:nvPr>
        </p:nvSpPr>
        <p:spPr/>
        <p:txBody>
          <a:bodyPr/>
          <a:lstStyle/>
          <a:p>
            <a:fld id="{1D36C5CC-2EB0-473F-8008-1B959A2F3373}" type="slidenum">
              <a:rPr lang="sv-SE" smtClean="0"/>
              <a:t>8</a:t>
            </a:fld>
            <a:endParaRPr lang="sv-SE"/>
          </a:p>
        </p:txBody>
      </p:sp>
    </p:spTree>
    <p:extLst>
      <p:ext uri="{BB962C8B-B14F-4D97-AF65-F5344CB8AC3E}">
        <p14:creationId xmlns:p14="http://schemas.microsoft.com/office/powerpoint/2010/main" val="2551385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Hans &amp; </a:t>
            </a:r>
            <a:r>
              <a:rPr lang="sv-SE" dirty="0" smtClean="0"/>
              <a:t>Greta</a:t>
            </a:r>
          </a:p>
          <a:p>
            <a:pPr marL="171450" indent="-171450">
              <a:buFont typeface="Arial" panose="020B0604020202020204" pitchFamily="34" charset="0"/>
              <a:buChar char="•"/>
            </a:pPr>
            <a:r>
              <a:rPr lang="sv-SE" baseline="0" dirty="0" smtClean="0"/>
              <a:t>Tilliten och relationsbygget – mycket viktig – ej prata om varandra utan prata med varandra – sätta patienten i fokus – vad är bäst för den enskilda patienten</a:t>
            </a:r>
          </a:p>
          <a:p>
            <a:pPr marL="171450" indent="-171450">
              <a:buFont typeface="Arial" panose="020B0604020202020204" pitchFamily="34" charset="0"/>
              <a:buChar char="•"/>
            </a:pPr>
            <a:r>
              <a:rPr lang="sv-SE" baseline="0" dirty="0" smtClean="0"/>
              <a:t>Teknik och kommunikation – återkommer under e punkt på eftermiddagen </a:t>
            </a:r>
          </a:p>
          <a:p>
            <a:pPr marL="171450" indent="-171450">
              <a:buFont typeface="Arial" panose="020B0604020202020204" pitchFamily="34" charset="0"/>
              <a:buChar char="•"/>
            </a:pPr>
            <a:r>
              <a:rPr lang="sv-SE" baseline="0" dirty="0" smtClean="0"/>
              <a:t>Rutiner fastvårdkontakt, utveckling av nya arbetssätt och vad som skall utvärderas/följas upp arbete pågår</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2B667A-CE27-4B90-A1DE-07D31DD3C374}"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62212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rgbClr val="7F1F00"/>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2130426"/>
            <a:ext cx="10363200" cy="1470025"/>
          </a:xfrm>
        </p:spPr>
        <p:txBody>
          <a:bodyPr/>
          <a:lstStyle>
            <a:lvl1pPr>
              <a:defRPr>
                <a:solidFill>
                  <a:schemeClr val="bg1"/>
                </a:solidFill>
                <a:latin typeface="Arial" pitchFamily="34" charset="0"/>
                <a:cs typeface="Arial" pitchFamily="34" charset="0"/>
              </a:defRPr>
            </a:lvl1pPr>
          </a:lstStyle>
          <a:p>
            <a:r>
              <a:rPr lang="sv-SE"/>
              <a:t>Klicka här för att ändra format</a:t>
            </a:r>
            <a:endParaRPr lang="sv-SE" dirty="0"/>
          </a:p>
        </p:txBody>
      </p:sp>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pic>
        <p:nvPicPr>
          <p:cNvPr id="8" name="Bildobjekt 7" descr="Region_Dalarna_neg.png"/>
          <p:cNvPicPr>
            <a:picLocks noChangeAspect="1"/>
          </p:cNvPicPr>
          <p:nvPr userDrawn="1"/>
        </p:nvPicPr>
        <p:blipFill>
          <a:blip r:embed="rId2" cstate="print"/>
          <a:stretch>
            <a:fillRect/>
          </a:stretch>
        </p:blipFill>
        <p:spPr>
          <a:xfrm>
            <a:off x="1101824" y="908720"/>
            <a:ext cx="7010400" cy="400050"/>
          </a:xfrm>
          <a:prstGeom prst="rect">
            <a:avLst/>
          </a:prstGeom>
        </p:spPr>
      </p:pic>
    </p:spTree>
    <p:extLst>
      <p:ext uri="{BB962C8B-B14F-4D97-AF65-F5344CB8AC3E}">
        <p14:creationId xmlns:p14="http://schemas.microsoft.com/office/powerpoint/2010/main" val="422797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495C8E60-D6F7-4ABA-9347-B12D35E8349F}" type="datetime1">
              <a:rPr lang="sv-SE" smtClean="0"/>
              <a:t>2018-11-29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7" name="Bildobjekt 6"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3612085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839200" y="274639"/>
            <a:ext cx="2743200" cy="5851525"/>
          </a:xfrm>
        </p:spPr>
        <p:txBody>
          <a:bodyPr vert="eaVert"/>
          <a:lstStyle/>
          <a:p>
            <a:r>
              <a:rPr lang="sv-SE"/>
              <a:t>Klicka här för att ändra format</a:t>
            </a:r>
            <a:endParaRPr lang="sv-SE" dirty="0"/>
          </a:p>
        </p:txBody>
      </p:sp>
      <p:sp>
        <p:nvSpPr>
          <p:cNvPr id="3" name="Platshållare för lodrät text 2"/>
          <p:cNvSpPr>
            <a:spLocks noGrp="1"/>
          </p:cNvSpPr>
          <p:nvPr>
            <p:ph type="body" orient="vert" idx="1"/>
          </p:nvPr>
        </p:nvSpPr>
        <p:spPr>
          <a:xfrm>
            <a:off x="609600" y="274639"/>
            <a:ext cx="8026400" cy="5851525"/>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BD679A82-CF90-4B8D-ADEE-036AB2DFDA22}" type="datetime1">
              <a:rPr lang="sv-SE" smtClean="0"/>
              <a:t>2018-11-29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7" name="Bildobjekt 6"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302486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Sista sida">
    <p:bg>
      <p:bgPr>
        <a:solidFill>
          <a:srgbClr val="7F1F00"/>
        </a:solidFill>
        <a:effectLst/>
      </p:bgPr>
    </p:bg>
    <p:spTree>
      <p:nvGrpSpPr>
        <p:cNvPr id="1" name=""/>
        <p:cNvGrpSpPr/>
        <p:nvPr/>
      </p:nvGrpSpPr>
      <p:grpSpPr>
        <a:xfrm>
          <a:off x="0" y="0"/>
          <a:ext cx="0" cy="0"/>
          <a:chOff x="0" y="0"/>
          <a:chExt cx="0" cy="0"/>
        </a:xfrm>
      </p:grpSpPr>
      <p:pic>
        <p:nvPicPr>
          <p:cNvPr id="3" name="Bildobjekt 2" descr="First_region_neg.png"/>
          <p:cNvPicPr>
            <a:picLocks noChangeAspect="1"/>
          </p:cNvPicPr>
          <p:nvPr userDrawn="1"/>
        </p:nvPicPr>
        <p:blipFill>
          <a:blip r:embed="rId2" cstate="print"/>
          <a:stretch>
            <a:fillRect/>
          </a:stretch>
        </p:blipFill>
        <p:spPr>
          <a:xfrm>
            <a:off x="2889250" y="933450"/>
            <a:ext cx="6413500" cy="4991100"/>
          </a:xfrm>
          <a:prstGeom prst="rect">
            <a:avLst/>
          </a:prstGeom>
        </p:spPr>
      </p:pic>
    </p:spTree>
    <p:extLst>
      <p:ext uri="{BB962C8B-B14F-4D97-AF65-F5344CB8AC3E}">
        <p14:creationId xmlns:p14="http://schemas.microsoft.com/office/powerpoint/2010/main" val="1509093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Rubrik färgad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a:xfrm>
            <a:off x="609600" y="1600202"/>
            <a:ext cx="10972800" cy="1972814"/>
          </a:xfrm>
          <a:ln w="12700">
            <a:solidFill>
              <a:schemeClr val="tx1"/>
            </a:solidFill>
          </a:ln>
        </p:spPr>
        <p:txBody>
          <a:bodyPr/>
          <a:lstStyle>
            <a:lvl1pPr marL="0" indent="0">
              <a:buNone/>
              <a:defRPr/>
            </a:lvl1pPr>
          </a:lstStyle>
          <a:p>
            <a:pPr lvl="0"/>
            <a:r>
              <a:rPr lang="sv-SE" dirty="0"/>
              <a:t>Klicka här för att ändra format på bakgrundstexten</a:t>
            </a:r>
          </a:p>
        </p:txBody>
      </p:sp>
      <p:sp>
        <p:nvSpPr>
          <p:cNvPr id="4" name="Platshållare för datum 3"/>
          <p:cNvSpPr>
            <a:spLocks noGrp="1"/>
          </p:cNvSpPr>
          <p:nvPr>
            <p:ph type="dt" sz="half" idx="10"/>
          </p:nvPr>
        </p:nvSpPr>
        <p:spPr/>
        <p:txBody>
          <a:bodyPr/>
          <a:lstStyle/>
          <a:p>
            <a:fld id="{70951570-88EB-472B-ABEA-A6C2794C0032}" type="datetime1">
              <a:rPr lang="sv-SE" smtClean="0"/>
              <a:t>2018-11-29</a:t>
            </a:fld>
            <a:endParaRPr lang="sv-SE" dirty="0"/>
          </a:p>
        </p:txBody>
      </p:sp>
      <p:sp>
        <p:nvSpPr>
          <p:cNvPr id="5" name="Platshållare för sidfot 4"/>
          <p:cNvSpPr>
            <a:spLocks noGrp="1"/>
          </p:cNvSpPr>
          <p:nvPr>
            <p:ph type="ftr" sz="quarter" idx="11"/>
          </p:nvPr>
        </p:nvSpPr>
        <p:spPr>
          <a:xfrm>
            <a:off x="3143229" y="6143647"/>
            <a:ext cx="3816867" cy="365125"/>
          </a:xfrm>
        </p:spPr>
        <p:txBody>
          <a:bodyPr/>
          <a:lstStyle/>
          <a:p>
            <a:endParaRPr lang="sv-SE" dirty="0"/>
          </a:p>
        </p:txBody>
      </p:sp>
      <p:sp>
        <p:nvSpPr>
          <p:cNvPr id="6" name="Platshållare för bildnummer 5"/>
          <p:cNvSpPr>
            <a:spLocks noGrp="1"/>
          </p:cNvSpPr>
          <p:nvPr>
            <p:ph type="sldNum" sz="quarter" idx="12"/>
          </p:nvPr>
        </p:nvSpPr>
        <p:spPr>
          <a:xfrm>
            <a:off x="7454589" y="6143647"/>
            <a:ext cx="1809763" cy="365125"/>
          </a:xfrm>
        </p:spPr>
        <p:txBody>
          <a:bodyPr/>
          <a:lstStyle/>
          <a:p>
            <a:fld id="{744A5D00-1160-406B-8205-4F55E63EE66F}" type="slidenum">
              <a:rPr lang="sv-SE" smtClean="0"/>
              <a:pPr/>
              <a:t>‹#›</a:t>
            </a:fld>
            <a:endParaRPr lang="sv-SE" dirty="0"/>
          </a:p>
        </p:txBody>
      </p:sp>
      <p:sp>
        <p:nvSpPr>
          <p:cNvPr id="7" name="Platshållare för innehåll 2"/>
          <p:cNvSpPr>
            <a:spLocks noGrp="1"/>
          </p:cNvSpPr>
          <p:nvPr>
            <p:ph idx="13"/>
          </p:nvPr>
        </p:nvSpPr>
        <p:spPr>
          <a:xfrm>
            <a:off x="623392" y="3760442"/>
            <a:ext cx="10972800" cy="1972814"/>
          </a:xfrm>
          <a:ln w="12700">
            <a:noFill/>
          </a:ln>
        </p:spPr>
        <p:txBody>
          <a:bodyPr/>
          <a:lstStyle>
            <a:lvl1pPr marL="0" indent="0">
              <a:buNone/>
              <a:defRPr/>
            </a:lvl1pPr>
            <a:lvl2pPr marL="557213" indent="-214313">
              <a:buFont typeface="Arial" panose="020B0604020202020204" pitchFamily="34" charset="0"/>
              <a:buChar char="•"/>
              <a:defRPr/>
            </a:lvl2pPr>
            <a:lvl3pPr marL="857250" indent="-171450">
              <a:buFont typeface="Arial" panose="020B0604020202020204" pitchFamily="34" charset="0"/>
              <a:buChar char="•"/>
              <a:defRPr/>
            </a:lvl3pPr>
            <a:lvl4pPr marL="1200150" indent="-171450">
              <a:buFont typeface="Arial" panose="020B0604020202020204" pitchFamily="34" charset="0"/>
              <a:buChar char="•"/>
              <a:defRPr/>
            </a:lvl4pPr>
            <a:lvl5pPr marL="1543050" indent="-171450">
              <a:buFont typeface="Arial" panose="020B0604020202020204" pitchFamily="34" charset="0"/>
              <a:buChar char="•"/>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80601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28361720-1EAE-4122-B0A6-D7C21C3AB81D}" type="datetime1">
              <a:rPr lang="sv-SE" smtClean="0"/>
              <a:t>2018-11-29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7" name="Bildobjekt 6"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201511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nchor="t"/>
          <a:lstStyle>
            <a:lvl1pPr algn="l">
              <a:defRPr sz="4000" b="1" cap="all"/>
            </a:lvl1pPr>
          </a:lstStyle>
          <a:p>
            <a:r>
              <a:rPr lang="sv-SE"/>
              <a:t>Klicka här för att ändra format</a:t>
            </a:r>
            <a:endParaRPr lang="sv-SE" dirty="0"/>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BFE926BB-F0A4-4DCA-B179-4FCD75C45FB7}" type="datetime1">
              <a:rPr lang="sv-SE" smtClean="0"/>
              <a:t>2018-11-29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7" name="Bildobjekt 6"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312410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94275930-54E7-476F-A7BB-423F7FF2AA44}" type="datetime1">
              <a:rPr lang="sv-SE" smtClean="0"/>
              <a:t>2018-11-29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8" name="Bildobjekt 7"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2799798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219CD07-1E63-45C3-A8EB-1BEA4E9E5A4D}" type="datetime1">
              <a:rPr lang="sv-SE" smtClean="0"/>
              <a:t>2018-11-29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10" name="Bildobjekt 9"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281641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94CCE175-13D1-46B2-89BA-63258E4C1A95}" type="datetime1">
              <a:rPr lang="sv-SE" smtClean="0"/>
              <a:t>2018-11-29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6" name="Bildobjekt 5"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58034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327F011-2368-43DB-BB7E-E592A4238797}" type="datetime1">
              <a:rPr lang="sv-SE" smtClean="0"/>
              <a:t>2018-11-29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5" name="Bildobjekt 4"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421779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endParaRPr lang="sv-SE" dirty="0"/>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18EB1B6-EF33-4C0B-A55D-AE1F42913B1F}" type="datetime1">
              <a:rPr lang="sv-SE" smtClean="0"/>
              <a:t>2018-11-29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8" name="Bildobjekt 7"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141313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endParaRPr lang="sv-SE" dirty="0"/>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A2CAC76B-F8D2-489D-B1F7-9EB30D86249B}" type="datetime1">
              <a:rPr lang="sv-SE" smtClean="0"/>
              <a:t>2018-11-29</a:t>
            </a:fld>
            <a:endParaRPr lang="sv-SE"/>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r>
              <a:rPr lang="sv-SE" dirty="0"/>
              <a:t>Sida </a:t>
            </a:r>
            <a:fld id="{442FF2AC-5952-4A76-A4C8-7FBE2B124180}" type="slidenum">
              <a:rPr lang="sv-SE" smtClean="0"/>
              <a:pPr/>
              <a:t>‹#›</a:t>
            </a:fld>
            <a:endParaRPr lang="sv-SE" dirty="0"/>
          </a:p>
        </p:txBody>
      </p:sp>
      <p:pic>
        <p:nvPicPr>
          <p:cNvPr id="8" name="Bildobjekt 7" descr="Region_Dalarna_neg.png"/>
          <p:cNvPicPr>
            <a:picLocks noChangeAspect="1"/>
          </p:cNvPicPr>
          <p:nvPr userDrawn="1"/>
        </p:nvPicPr>
        <p:blipFill>
          <a:blip r:embed="rId2" cstate="print"/>
          <a:stretch>
            <a:fillRect/>
          </a:stretch>
        </p:blipFill>
        <p:spPr>
          <a:xfrm>
            <a:off x="8063408" y="6397328"/>
            <a:ext cx="3505200" cy="200025"/>
          </a:xfrm>
          <a:prstGeom prst="rect">
            <a:avLst/>
          </a:prstGeom>
        </p:spPr>
      </p:pic>
    </p:spTree>
    <p:extLst>
      <p:ext uri="{BB962C8B-B14F-4D97-AF65-F5344CB8AC3E}">
        <p14:creationId xmlns:p14="http://schemas.microsoft.com/office/powerpoint/2010/main" val="2267782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6165304"/>
            <a:ext cx="12192000" cy="692696"/>
          </a:xfrm>
          <a:prstGeom prst="rect">
            <a:avLst/>
          </a:prstGeom>
          <a:solidFill>
            <a:srgbClr val="7F1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2" name="Platshållare för rubrik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09600" y="6520260"/>
            <a:ext cx="1357941" cy="216000"/>
          </a:xfrm>
          <a:prstGeom prst="rect">
            <a:avLst/>
          </a:prstGeom>
        </p:spPr>
        <p:txBody>
          <a:bodyPr vert="horz" lIns="91440" tIns="45720" rIns="91440" bIns="45720" rtlCol="0" anchor="ctr"/>
          <a:lstStyle>
            <a:lvl1pPr algn="l">
              <a:defRPr sz="1000">
                <a:solidFill>
                  <a:schemeClr val="bg1"/>
                </a:solidFill>
                <a:latin typeface="Arial" pitchFamily="34" charset="0"/>
                <a:cs typeface="Arial" pitchFamily="34" charset="0"/>
              </a:defRPr>
            </a:lvl1pPr>
          </a:lstStyle>
          <a:p>
            <a:fld id="{9A0937AC-085A-4A73-BE48-E9BFA33C8B0C}" type="datetime1">
              <a:rPr lang="sv-SE" smtClean="0"/>
              <a:t>2018-11-29</a:t>
            </a:fld>
            <a:endParaRPr lang="sv-SE" dirty="0"/>
          </a:p>
        </p:txBody>
      </p:sp>
      <p:sp>
        <p:nvSpPr>
          <p:cNvPr id="5" name="Platshållare för sidfot 4"/>
          <p:cNvSpPr>
            <a:spLocks noGrp="1"/>
          </p:cNvSpPr>
          <p:nvPr>
            <p:ph type="ftr" sz="quarter" idx="3"/>
          </p:nvPr>
        </p:nvSpPr>
        <p:spPr>
          <a:xfrm>
            <a:off x="2351584" y="6356351"/>
            <a:ext cx="5376597" cy="365125"/>
          </a:xfrm>
          <a:prstGeom prst="rect">
            <a:avLst/>
          </a:prstGeom>
        </p:spPr>
        <p:txBody>
          <a:bodyPr vert="horz" lIns="91440" tIns="45720" rIns="91440" bIns="45720" rtlCol="0" anchor="ctr"/>
          <a:lstStyle>
            <a:lvl1pPr algn="ctr">
              <a:defRPr sz="1200">
                <a:solidFill>
                  <a:schemeClr val="bg1"/>
                </a:solidFill>
                <a:latin typeface="Arial" pitchFamily="34" charset="0"/>
                <a:cs typeface="Arial" pitchFamily="34" charset="0"/>
              </a:defRPr>
            </a:lvl1pPr>
          </a:lstStyle>
          <a:p>
            <a:endParaRPr lang="sv-SE" dirty="0"/>
          </a:p>
        </p:txBody>
      </p:sp>
      <p:sp>
        <p:nvSpPr>
          <p:cNvPr id="6" name="Platshållare för bildnummer 5"/>
          <p:cNvSpPr>
            <a:spLocks noGrp="1"/>
          </p:cNvSpPr>
          <p:nvPr>
            <p:ph type="sldNum" sz="quarter" idx="4"/>
          </p:nvPr>
        </p:nvSpPr>
        <p:spPr>
          <a:xfrm>
            <a:off x="623392" y="6309344"/>
            <a:ext cx="1344149" cy="216000"/>
          </a:xfrm>
          <a:prstGeom prst="rect">
            <a:avLst/>
          </a:prstGeom>
        </p:spPr>
        <p:txBody>
          <a:bodyPr vert="horz" lIns="91440" tIns="45720" rIns="91440" bIns="45720" rtlCol="0" anchor="ctr"/>
          <a:lstStyle>
            <a:lvl1pPr algn="l">
              <a:defRPr sz="1000">
                <a:solidFill>
                  <a:schemeClr val="bg1"/>
                </a:solidFill>
                <a:latin typeface="Arial" pitchFamily="34" charset="0"/>
                <a:cs typeface="Arial" pitchFamily="34" charset="0"/>
              </a:defRPr>
            </a:lvl1pPr>
          </a:lstStyle>
          <a:p>
            <a:r>
              <a:rPr lang="sv-SE" dirty="0"/>
              <a:t>Sida </a:t>
            </a:r>
            <a:fld id="{442FF2AC-5952-4A76-A4C8-7FBE2B124180}" type="slidenum">
              <a:rPr lang="sv-SE" smtClean="0"/>
              <a:pPr/>
              <a:t>‹#›</a:t>
            </a:fld>
            <a:endParaRPr lang="sv-SE" dirty="0"/>
          </a:p>
        </p:txBody>
      </p:sp>
    </p:spTree>
    <p:extLst>
      <p:ext uri="{BB962C8B-B14F-4D97-AF65-F5344CB8AC3E}">
        <p14:creationId xmlns:p14="http://schemas.microsoft.com/office/powerpoint/2010/main" val="1575936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5" r:id="rId13"/>
  </p:sldLayoutIdLst>
  <p:hf hdr="0" ftr="0"/>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image" Target="../media/image10.png"/><Relationship Id="rId5" Type="http://schemas.openxmlformats.org/officeDocument/2006/relationships/diagramQuickStyle" Target="../diagrams/quickStyle2.xml"/><Relationship Id="rId10" Type="http://schemas.openxmlformats.org/officeDocument/2006/relationships/image" Target="../media/image9.png"/><Relationship Id="rId4" Type="http://schemas.openxmlformats.org/officeDocument/2006/relationships/diagramLayout" Target="../diagrams/layout2.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dirty="0"/>
              <a:t>Lagen om samverkan vid utskrivning från sluten hälso-och sjukvård</a:t>
            </a:r>
          </a:p>
        </p:txBody>
      </p:sp>
      <p:sp>
        <p:nvSpPr>
          <p:cNvPr id="3" name="Underrubrik 2"/>
          <p:cNvSpPr>
            <a:spLocks noGrp="1"/>
          </p:cNvSpPr>
          <p:nvPr>
            <p:ph type="subTitle" idx="1"/>
          </p:nvPr>
        </p:nvSpPr>
        <p:spPr>
          <a:xfrm>
            <a:off x="2927648" y="3933056"/>
            <a:ext cx="7016824" cy="2160240"/>
          </a:xfrm>
        </p:spPr>
        <p:txBody>
          <a:bodyPr>
            <a:normAutofit/>
          </a:bodyPr>
          <a:lstStyle/>
          <a:p>
            <a:pPr marL="457200" indent="-457200">
              <a:buFont typeface="Arial" panose="020B0604020202020204" pitchFamily="34" charset="0"/>
              <a:buChar char="•"/>
            </a:pPr>
            <a:r>
              <a:rPr lang="sv-SE" dirty="0"/>
              <a:t>Ny lag gäller fr o m 2018-01-01</a:t>
            </a:r>
          </a:p>
          <a:p>
            <a:pPr marL="457200" indent="-457200">
              <a:buFont typeface="Arial" panose="020B0604020202020204" pitchFamily="34" charset="0"/>
              <a:buChar char="•"/>
            </a:pPr>
            <a:r>
              <a:rPr lang="sv-SE" dirty="0"/>
              <a:t>Ersätter Betalningsansvarslagen</a:t>
            </a:r>
          </a:p>
        </p:txBody>
      </p:sp>
    </p:spTree>
    <p:extLst>
      <p:ext uri="{BB962C8B-B14F-4D97-AF65-F5344CB8AC3E}">
        <p14:creationId xmlns:p14="http://schemas.microsoft.com/office/powerpoint/2010/main" val="280640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775520" y="2024844"/>
          <a:ext cx="8784976" cy="1242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3" name="Pil: uppåt 7"/>
          <p:cNvSpPr>
            <a:spLocks noChangeArrowheads="1"/>
          </p:cNvSpPr>
          <p:nvPr/>
        </p:nvSpPr>
        <p:spPr bwMode="auto">
          <a:xfrm>
            <a:off x="7680327" y="3861199"/>
            <a:ext cx="2447925" cy="1620440"/>
          </a:xfrm>
          <a:prstGeom prst="upArrow">
            <a:avLst>
              <a:gd name="adj1" fmla="val 50000"/>
              <a:gd name="adj2" fmla="val 50000"/>
            </a:avLst>
          </a:prstGeom>
          <a:solidFill>
            <a:srgbClr val="FFFF00"/>
          </a:solidFill>
          <a:ln w="9525" algn="ctr">
            <a:solidFill>
              <a:schemeClr val="tx1"/>
            </a:solidFill>
            <a:miter lim="800000"/>
            <a:headEnd/>
            <a:tailEnd/>
          </a:ln>
        </p:spPr>
        <p:txBody>
          <a:bodyPr wrap="none"/>
          <a:lstStyle>
            <a:lvl1pPr>
              <a:spcBef>
                <a:spcPct val="20000"/>
              </a:spcBef>
              <a:buSzPct val="90000"/>
              <a:buBlip>
                <a:blip r:embed="rId8"/>
              </a:buBlip>
              <a:defRPr sz="3200">
                <a:solidFill>
                  <a:schemeClr val="tx1"/>
                </a:solidFill>
                <a:latin typeface="Tahoma" pitchFamily="34" charset="0"/>
                <a:cs typeface="Times New Roman" pitchFamily="18" charset="0"/>
              </a:defRPr>
            </a:lvl1pPr>
            <a:lvl2pPr marL="742950" indent="-285750">
              <a:spcBef>
                <a:spcPct val="20000"/>
              </a:spcBef>
              <a:buSzPct val="80000"/>
              <a:buBlip>
                <a:blip r:embed="rId9"/>
              </a:buBlip>
              <a:defRPr sz="2800">
                <a:solidFill>
                  <a:schemeClr val="tx1"/>
                </a:solidFill>
                <a:latin typeface="Tahoma" pitchFamily="34" charset="0"/>
                <a:cs typeface="Times New Roman" pitchFamily="18" charset="0"/>
              </a:defRPr>
            </a:lvl2pPr>
            <a:lvl3pPr marL="1143000" indent="-228600">
              <a:spcBef>
                <a:spcPct val="20000"/>
              </a:spcBef>
              <a:buSzPct val="70000"/>
              <a:buBlip>
                <a:blip r:embed="rId10"/>
              </a:buBlip>
              <a:defRPr sz="2400">
                <a:solidFill>
                  <a:schemeClr val="tx1"/>
                </a:solidFill>
                <a:latin typeface="Tahoma" pitchFamily="34" charset="0"/>
                <a:cs typeface="Times New Roman" pitchFamily="18" charset="0"/>
              </a:defRPr>
            </a:lvl3pPr>
            <a:lvl4pPr marL="1600200" indent="-228600">
              <a:spcBef>
                <a:spcPct val="20000"/>
              </a:spcBef>
              <a:buSzPct val="70000"/>
              <a:buBlip>
                <a:blip r:embed="rId11"/>
              </a:buBlip>
              <a:defRPr sz="2000">
                <a:solidFill>
                  <a:schemeClr val="tx1"/>
                </a:solidFill>
                <a:latin typeface="Tahoma" pitchFamily="34" charset="0"/>
                <a:cs typeface="Times New Roman" pitchFamily="18" charset="0"/>
              </a:defRPr>
            </a:lvl4pPr>
            <a:lvl5pPr marL="2057400" indent="-228600">
              <a:spcBef>
                <a:spcPct val="20000"/>
              </a:spcBef>
              <a:buSzPct val="70000"/>
              <a:buBlip>
                <a:blip r:embed="rId12"/>
              </a:buBlip>
              <a:defRPr sz="2000">
                <a:solidFill>
                  <a:schemeClr val="tx1"/>
                </a:solidFill>
                <a:latin typeface="Tahoma" pitchFamily="34" charset="0"/>
                <a:cs typeface="Times New Roman" pitchFamily="18" charset="0"/>
              </a:defRPr>
            </a:lvl5pPr>
            <a:lvl6pPr marL="25146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6pPr>
            <a:lvl7pPr marL="29718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7pPr>
            <a:lvl8pPr marL="34290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8pPr>
            <a:lvl9pPr marL="38862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9pPr>
          </a:lstStyle>
          <a:p>
            <a:pPr fontAlgn="base">
              <a:spcBef>
                <a:spcPct val="0"/>
              </a:spcBef>
              <a:spcAft>
                <a:spcPct val="0"/>
              </a:spcAft>
              <a:buSzTx/>
              <a:buNone/>
            </a:pPr>
            <a:endParaRPr kumimoji="1" lang="sv-SE" altLang="sv-SE" sz="1800" dirty="0">
              <a:solidFill>
                <a:srgbClr val="545472"/>
              </a:solidFill>
              <a:latin typeface="Times New Roman" pitchFamily="18" charset="0"/>
            </a:endParaRPr>
          </a:p>
        </p:txBody>
      </p:sp>
      <p:sp>
        <p:nvSpPr>
          <p:cNvPr id="40964" name="textruta 8"/>
          <p:cNvSpPr txBox="1">
            <a:spLocks noChangeArrowheads="1"/>
          </p:cNvSpPr>
          <p:nvPr/>
        </p:nvSpPr>
        <p:spPr bwMode="auto">
          <a:xfrm>
            <a:off x="8112127" y="4185049"/>
            <a:ext cx="208756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90000"/>
              <a:buBlip>
                <a:blip r:embed="rId8"/>
              </a:buBlip>
              <a:defRPr sz="3200">
                <a:solidFill>
                  <a:schemeClr val="tx1"/>
                </a:solidFill>
                <a:latin typeface="Tahoma" pitchFamily="34" charset="0"/>
                <a:cs typeface="Times New Roman" pitchFamily="18" charset="0"/>
              </a:defRPr>
            </a:lvl1pPr>
            <a:lvl2pPr marL="742950" indent="-285750">
              <a:spcBef>
                <a:spcPct val="20000"/>
              </a:spcBef>
              <a:buSzPct val="80000"/>
              <a:buBlip>
                <a:blip r:embed="rId9"/>
              </a:buBlip>
              <a:defRPr sz="2800">
                <a:solidFill>
                  <a:schemeClr val="tx1"/>
                </a:solidFill>
                <a:latin typeface="Tahoma" pitchFamily="34" charset="0"/>
                <a:cs typeface="Times New Roman" pitchFamily="18" charset="0"/>
              </a:defRPr>
            </a:lvl2pPr>
            <a:lvl3pPr marL="1143000" indent="-228600">
              <a:spcBef>
                <a:spcPct val="20000"/>
              </a:spcBef>
              <a:buSzPct val="70000"/>
              <a:buBlip>
                <a:blip r:embed="rId10"/>
              </a:buBlip>
              <a:defRPr sz="2400">
                <a:solidFill>
                  <a:schemeClr val="tx1"/>
                </a:solidFill>
                <a:latin typeface="Tahoma" pitchFamily="34" charset="0"/>
                <a:cs typeface="Times New Roman" pitchFamily="18" charset="0"/>
              </a:defRPr>
            </a:lvl3pPr>
            <a:lvl4pPr marL="1600200" indent="-228600">
              <a:spcBef>
                <a:spcPct val="20000"/>
              </a:spcBef>
              <a:buSzPct val="70000"/>
              <a:buBlip>
                <a:blip r:embed="rId11"/>
              </a:buBlip>
              <a:defRPr sz="2000">
                <a:solidFill>
                  <a:schemeClr val="tx1"/>
                </a:solidFill>
                <a:latin typeface="Tahoma" pitchFamily="34" charset="0"/>
                <a:cs typeface="Times New Roman" pitchFamily="18" charset="0"/>
              </a:defRPr>
            </a:lvl4pPr>
            <a:lvl5pPr marL="2057400" indent="-228600">
              <a:spcBef>
                <a:spcPct val="20000"/>
              </a:spcBef>
              <a:buSzPct val="70000"/>
              <a:buBlip>
                <a:blip r:embed="rId12"/>
              </a:buBlip>
              <a:defRPr sz="2000">
                <a:solidFill>
                  <a:schemeClr val="tx1"/>
                </a:solidFill>
                <a:latin typeface="Tahoma" pitchFamily="34" charset="0"/>
                <a:cs typeface="Times New Roman" pitchFamily="18" charset="0"/>
              </a:defRPr>
            </a:lvl5pPr>
            <a:lvl6pPr marL="25146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6pPr>
            <a:lvl7pPr marL="29718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7pPr>
            <a:lvl8pPr marL="34290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8pPr>
            <a:lvl9pPr marL="3886200" indent="-228600" eaLnBrk="0" fontAlgn="base" hangingPunct="0">
              <a:spcBef>
                <a:spcPct val="20000"/>
              </a:spcBef>
              <a:spcAft>
                <a:spcPct val="0"/>
              </a:spcAft>
              <a:buSzPct val="70000"/>
              <a:buBlip>
                <a:blip r:embed="rId12"/>
              </a:buBlip>
              <a:defRPr sz="2000">
                <a:solidFill>
                  <a:schemeClr val="tx1"/>
                </a:solidFill>
                <a:latin typeface="Tahoma" pitchFamily="34" charset="0"/>
                <a:cs typeface="Times New Roman" pitchFamily="18" charset="0"/>
              </a:defRPr>
            </a:lvl9pPr>
          </a:lstStyle>
          <a:p>
            <a:pPr fontAlgn="base">
              <a:spcBef>
                <a:spcPct val="0"/>
              </a:spcBef>
              <a:spcAft>
                <a:spcPct val="0"/>
              </a:spcAft>
              <a:buSzTx/>
              <a:buNone/>
            </a:pPr>
            <a:r>
              <a:rPr kumimoji="1" lang="sv-SE" altLang="sv-SE" sz="1500" dirty="0">
                <a:solidFill>
                  <a:srgbClr val="660066"/>
                </a:solidFill>
                <a:latin typeface="Times New Roman" pitchFamily="18" charset="0"/>
              </a:rPr>
              <a:t>2 dagar betalningsansvar</a:t>
            </a:r>
          </a:p>
        </p:txBody>
      </p:sp>
      <p:sp>
        <p:nvSpPr>
          <p:cNvPr id="10" name="Ellips 9"/>
          <p:cNvSpPr/>
          <p:nvPr/>
        </p:nvSpPr>
        <p:spPr bwMode="auto">
          <a:xfrm>
            <a:off x="8256590" y="4832749"/>
            <a:ext cx="1368425" cy="648890"/>
          </a:xfrm>
          <a:prstGeom prst="ellipse">
            <a:avLst/>
          </a:prstGeom>
          <a:solidFill>
            <a:schemeClr val="accent4">
              <a:lumMod val="60000"/>
              <a:lumOff val="40000"/>
            </a:schemeClr>
          </a:solidFill>
          <a:ln w="9525" cap="flat" cmpd="sng" algn="ctr">
            <a:solidFill>
              <a:schemeClr val="tx1"/>
            </a:solidFill>
            <a:prstDash val="solid"/>
            <a:miter lim="800000"/>
            <a:headEnd type="none" w="med" len="med"/>
            <a:tailEnd type="none" w="med" len="med"/>
          </a:ln>
          <a:effectLst/>
        </p:spPr>
        <p:txBody>
          <a:bodyPr wrap="none"/>
          <a:lstStyle/>
          <a:p>
            <a:pPr fontAlgn="base">
              <a:spcBef>
                <a:spcPct val="0"/>
              </a:spcBef>
              <a:spcAft>
                <a:spcPct val="0"/>
              </a:spcAft>
              <a:defRPr/>
            </a:pPr>
            <a:endParaRPr kumimoji="1" lang="sv-SE" dirty="0">
              <a:solidFill>
                <a:srgbClr val="545472"/>
              </a:solidFill>
              <a:latin typeface="Times New Roman" pitchFamily="18" charset="0"/>
            </a:endParaRPr>
          </a:p>
        </p:txBody>
      </p:sp>
      <p:sp>
        <p:nvSpPr>
          <p:cNvPr id="11" name="textruta 10"/>
          <p:cNvSpPr txBox="1"/>
          <p:nvPr/>
        </p:nvSpPr>
        <p:spPr>
          <a:xfrm>
            <a:off x="8436260" y="4914820"/>
            <a:ext cx="1224136" cy="507831"/>
          </a:xfrm>
          <a:prstGeom prst="rect">
            <a:avLst/>
          </a:prstGeom>
          <a:noFill/>
        </p:spPr>
        <p:txBody>
          <a:bodyPr>
            <a:spAutoFit/>
          </a:bodyPr>
          <a:lstStyle/>
          <a:p>
            <a:pPr fontAlgn="base">
              <a:spcBef>
                <a:spcPct val="0"/>
              </a:spcBef>
              <a:spcAft>
                <a:spcPct val="0"/>
              </a:spcAft>
              <a:defRPr/>
            </a:pPr>
            <a:r>
              <a:rPr kumimoji="1" lang="sv-SE" sz="1350" dirty="0">
                <a:solidFill>
                  <a:prstClr val="black"/>
                </a:solidFill>
                <a:latin typeface="Times New Roman" pitchFamily="18" charset="0"/>
              </a:rPr>
              <a:t>30 dagar kalenderdagar</a:t>
            </a:r>
          </a:p>
        </p:txBody>
      </p:sp>
      <p:pic>
        <p:nvPicPr>
          <p:cNvPr id="40967" name="Bildobjekt 16"/>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343025" y="1701404"/>
            <a:ext cx="1595438" cy="598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 name="Grupp 17"/>
          <p:cNvGrpSpPr/>
          <p:nvPr/>
        </p:nvGrpSpPr>
        <p:grpSpPr>
          <a:xfrm>
            <a:off x="3791744" y="1700809"/>
            <a:ext cx="1083390" cy="596120"/>
            <a:chOff x="1915142" y="0"/>
            <a:chExt cx="1083390" cy="794827"/>
          </a:xfrm>
          <a:scene3d>
            <a:camera prst="orthographicFront">
              <a:rot lat="0" lon="0" rev="0"/>
            </a:camera>
            <a:lightRig rig="contrasting" dir="t">
              <a:rot lat="0" lon="0" rev="1200000"/>
            </a:lightRig>
          </a:scene3d>
        </p:grpSpPr>
        <p:sp>
          <p:nvSpPr>
            <p:cNvPr id="19" name="Ellips 18"/>
            <p:cNvSpPr/>
            <p:nvPr/>
          </p:nvSpPr>
          <p:spPr>
            <a:xfrm>
              <a:off x="1915142" y="0"/>
              <a:ext cx="1083390" cy="794827"/>
            </a:xfrm>
            <a:prstGeom prst="ellipse">
              <a:avLst/>
            </a:prstGeom>
            <a:sp3d contourW="19050" prstMaterial="metal">
              <a:bevelT w="88900" h="203200"/>
              <a:bevelB w="165100" h="254000"/>
            </a:sp3d>
          </p:spPr>
          <p:style>
            <a:lnRef idx="0">
              <a:schemeClr val="lt2">
                <a:hueOff val="0"/>
                <a:satOff val="0"/>
                <a:lumOff val="0"/>
                <a:alphaOff val="0"/>
              </a:schemeClr>
            </a:lnRef>
            <a:fillRef idx="1">
              <a:schemeClr val="dk2">
                <a:hueOff val="0"/>
                <a:satOff val="0"/>
                <a:lumOff val="0"/>
                <a:alphaOff val="0"/>
              </a:schemeClr>
            </a:fillRef>
            <a:effectRef idx="2">
              <a:schemeClr val="dk2">
                <a:hueOff val="0"/>
                <a:satOff val="0"/>
                <a:lumOff val="0"/>
                <a:alphaOff val="0"/>
              </a:schemeClr>
            </a:effectRef>
            <a:fontRef idx="minor">
              <a:schemeClr val="lt1"/>
            </a:fontRef>
          </p:style>
        </p:sp>
        <p:sp>
          <p:nvSpPr>
            <p:cNvPr id="20" name="Ellips 4"/>
            <p:cNvSpPr txBox="1"/>
            <p:nvPr/>
          </p:nvSpPr>
          <p:spPr>
            <a:xfrm>
              <a:off x="2073801" y="116400"/>
              <a:ext cx="766072" cy="562027"/>
            </a:xfrm>
            <a:prstGeom prst="rect">
              <a:avLst/>
            </a:prstGeom>
            <a:sp3d/>
          </p:spPr>
          <p:style>
            <a:lnRef idx="0">
              <a:scrgbClr r="0" g="0" b="0"/>
            </a:lnRef>
            <a:fillRef idx="0">
              <a:scrgbClr r="0" g="0" b="0"/>
            </a:fillRef>
            <a:effectRef idx="0">
              <a:scrgbClr r="0" g="0" b="0"/>
            </a:effectRef>
            <a:fontRef idx="minor">
              <a:schemeClr val="lt1"/>
            </a:fontRef>
          </p:style>
          <p:txBody>
            <a:bodyPr lIns="27000" tIns="3810" rIns="3810" bIns="3810" spcCol="1270" anchor="ctr"/>
            <a:lstStyle/>
            <a:p>
              <a:pPr algn="ctr" defTabSz="266700" fontAlgn="base">
                <a:lnSpc>
                  <a:spcPct val="90000"/>
                </a:lnSpc>
                <a:spcBef>
                  <a:spcPct val="0"/>
                </a:spcBef>
                <a:spcAft>
                  <a:spcPct val="35000"/>
                </a:spcAft>
                <a:defRPr/>
              </a:pPr>
              <a:r>
                <a:rPr kumimoji="1" lang="sv-SE" sz="600" b="1" dirty="0">
                  <a:solidFill>
                    <a:srgbClr val="FFFFFF"/>
                  </a:solidFill>
                  <a:latin typeface="Calibri"/>
                </a:rPr>
                <a:t>Klart innan utskrivning</a:t>
              </a:r>
            </a:p>
          </p:txBody>
        </p:sp>
      </p:grpSp>
      <p:grpSp>
        <p:nvGrpSpPr>
          <p:cNvPr id="21" name="Grupp 20"/>
          <p:cNvGrpSpPr/>
          <p:nvPr/>
        </p:nvGrpSpPr>
        <p:grpSpPr>
          <a:xfrm>
            <a:off x="5591944" y="1754815"/>
            <a:ext cx="988998" cy="596120"/>
            <a:chOff x="3548670" y="0"/>
            <a:chExt cx="988998" cy="794827"/>
          </a:xfrm>
          <a:scene3d>
            <a:camera prst="orthographicFront">
              <a:rot lat="0" lon="0" rev="0"/>
            </a:camera>
            <a:lightRig rig="contrasting" dir="t">
              <a:rot lat="0" lon="0" rev="1200000"/>
            </a:lightRig>
          </a:scene3d>
        </p:grpSpPr>
        <p:sp>
          <p:nvSpPr>
            <p:cNvPr id="22" name="Ellips 21"/>
            <p:cNvSpPr/>
            <p:nvPr/>
          </p:nvSpPr>
          <p:spPr>
            <a:xfrm>
              <a:off x="3548670" y="0"/>
              <a:ext cx="988998" cy="794827"/>
            </a:xfrm>
            <a:prstGeom prst="ellipse">
              <a:avLst/>
            </a:prstGeom>
            <a:sp3d contourW="19050" prstMaterial="metal">
              <a:bevelT w="88900" h="203200"/>
              <a:bevelB w="165100" h="254000"/>
            </a:sp3d>
          </p:spPr>
          <p:style>
            <a:lnRef idx="0">
              <a:schemeClr val="lt2">
                <a:hueOff val="0"/>
                <a:satOff val="0"/>
                <a:lumOff val="0"/>
                <a:alphaOff val="0"/>
              </a:schemeClr>
            </a:lnRef>
            <a:fillRef idx="1">
              <a:schemeClr val="dk2">
                <a:hueOff val="0"/>
                <a:satOff val="0"/>
                <a:lumOff val="0"/>
                <a:alphaOff val="0"/>
              </a:schemeClr>
            </a:fillRef>
            <a:effectRef idx="2">
              <a:schemeClr val="dk2">
                <a:hueOff val="0"/>
                <a:satOff val="0"/>
                <a:lumOff val="0"/>
                <a:alphaOff val="0"/>
              </a:schemeClr>
            </a:effectRef>
            <a:fontRef idx="minor">
              <a:schemeClr val="lt1"/>
            </a:fontRef>
          </p:style>
        </p:sp>
        <p:sp>
          <p:nvSpPr>
            <p:cNvPr id="23" name="Ellips 4"/>
            <p:cNvSpPr txBox="1"/>
            <p:nvPr/>
          </p:nvSpPr>
          <p:spPr>
            <a:xfrm>
              <a:off x="3693505" y="116400"/>
              <a:ext cx="699328" cy="562027"/>
            </a:xfrm>
            <a:prstGeom prst="rect">
              <a:avLst/>
            </a:prstGeom>
            <a:sp3d/>
          </p:spPr>
          <p:style>
            <a:lnRef idx="0">
              <a:scrgbClr r="0" g="0" b="0"/>
            </a:lnRef>
            <a:fillRef idx="0">
              <a:scrgbClr r="0" g="0" b="0"/>
            </a:fillRef>
            <a:effectRef idx="0">
              <a:scrgbClr r="0" g="0" b="0"/>
            </a:effectRef>
            <a:fontRef idx="minor">
              <a:schemeClr val="lt1"/>
            </a:fontRef>
          </p:style>
          <p:txBody>
            <a:bodyPr lIns="27000" tIns="3810" rIns="3810" bIns="3810" spcCol="1270" anchor="ctr"/>
            <a:lstStyle/>
            <a:p>
              <a:pPr algn="ctr" defTabSz="266700" fontAlgn="base">
                <a:lnSpc>
                  <a:spcPct val="90000"/>
                </a:lnSpc>
                <a:spcBef>
                  <a:spcPct val="0"/>
                </a:spcBef>
                <a:spcAft>
                  <a:spcPct val="35000"/>
                </a:spcAft>
                <a:defRPr/>
              </a:pPr>
              <a:r>
                <a:rPr kumimoji="1" lang="sv-SE" sz="600" b="1" dirty="0">
                  <a:solidFill>
                    <a:srgbClr val="FFFFFF"/>
                  </a:solidFill>
                  <a:latin typeface="Calibri"/>
                </a:rPr>
                <a:t>Öppenvård/</a:t>
              </a:r>
            </a:p>
            <a:p>
              <a:pPr algn="ctr" defTabSz="266700" fontAlgn="base">
                <a:lnSpc>
                  <a:spcPct val="90000"/>
                </a:lnSpc>
                <a:spcBef>
                  <a:spcPct val="0"/>
                </a:spcBef>
                <a:spcAft>
                  <a:spcPct val="35000"/>
                </a:spcAft>
                <a:defRPr/>
              </a:pPr>
              <a:r>
                <a:rPr kumimoji="1" lang="sv-SE" sz="600" b="1" dirty="0">
                  <a:solidFill>
                    <a:srgbClr val="FFFFFF"/>
                  </a:solidFill>
                  <a:latin typeface="Calibri"/>
                </a:rPr>
                <a:t>primärvård </a:t>
              </a:r>
            </a:p>
            <a:p>
              <a:pPr algn="ctr" defTabSz="266700" fontAlgn="base">
                <a:lnSpc>
                  <a:spcPct val="90000"/>
                </a:lnSpc>
                <a:spcBef>
                  <a:spcPct val="0"/>
                </a:spcBef>
                <a:spcAft>
                  <a:spcPct val="35000"/>
                </a:spcAft>
                <a:defRPr/>
              </a:pPr>
              <a:r>
                <a:rPr kumimoji="1" lang="sv-SE" sz="600" b="1" dirty="0">
                  <a:solidFill>
                    <a:srgbClr val="FFFFFF"/>
                  </a:solidFill>
                  <a:latin typeface="Calibri"/>
                </a:rPr>
                <a:t>skickar</a:t>
              </a:r>
            </a:p>
          </p:txBody>
        </p:sp>
      </p:grpSp>
      <p:grpSp>
        <p:nvGrpSpPr>
          <p:cNvPr id="26" name="Grupp 25"/>
          <p:cNvGrpSpPr/>
          <p:nvPr/>
        </p:nvGrpSpPr>
        <p:grpSpPr>
          <a:xfrm>
            <a:off x="7392144" y="1754815"/>
            <a:ext cx="1071012" cy="596120"/>
            <a:chOff x="5132846" y="0"/>
            <a:chExt cx="1071012" cy="794827"/>
          </a:xfrm>
          <a:scene3d>
            <a:camera prst="orthographicFront">
              <a:rot lat="0" lon="0" rev="0"/>
            </a:camera>
            <a:lightRig rig="contrasting" dir="t">
              <a:rot lat="0" lon="0" rev="1200000"/>
            </a:lightRig>
          </a:scene3d>
        </p:grpSpPr>
        <p:sp>
          <p:nvSpPr>
            <p:cNvPr id="27" name="Ellips 26"/>
            <p:cNvSpPr/>
            <p:nvPr/>
          </p:nvSpPr>
          <p:spPr>
            <a:xfrm>
              <a:off x="5132846" y="0"/>
              <a:ext cx="1071012" cy="794827"/>
            </a:xfrm>
            <a:prstGeom prst="ellipse">
              <a:avLst/>
            </a:prstGeom>
            <a:sp3d contourW="19050" prstMaterial="metal">
              <a:bevelT w="88900" h="203200"/>
              <a:bevelB w="165100" h="254000"/>
            </a:sp3d>
          </p:spPr>
          <p:style>
            <a:lnRef idx="0">
              <a:schemeClr val="lt2">
                <a:hueOff val="0"/>
                <a:satOff val="0"/>
                <a:lumOff val="0"/>
                <a:alphaOff val="0"/>
              </a:schemeClr>
            </a:lnRef>
            <a:fillRef idx="1">
              <a:schemeClr val="dk2">
                <a:hueOff val="0"/>
                <a:satOff val="0"/>
                <a:lumOff val="0"/>
                <a:alphaOff val="0"/>
              </a:schemeClr>
            </a:fillRef>
            <a:effectRef idx="2">
              <a:schemeClr val="dk2">
                <a:hueOff val="0"/>
                <a:satOff val="0"/>
                <a:lumOff val="0"/>
                <a:alphaOff val="0"/>
              </a:schemeClr>
            </a:effectRef>
            <a:fontRef idx="minor">
              <a:schemeClr val="lt1"/>
            </a:fontRef>
          </p:style>
        </p:sp>
        <p:sp>
          <p:nvSpPr>
            <p:cNvPr id="28" name="Ellips 4"/>
            <p:cNvSpPr txBox="1"/>
            <p:nvPr/>
          </p:nvSpPr>
          <p:spPr>
            <a:xfrm>
              <a:off x="5289692" y="116400"/>
              <a:ext cx="757320" cy="562027"/>
            </a:xfrm>
            <a:prstGeom prst="rect">
              <a:avLst/>
            </a:prstGeom>
            <a:sp3d/>
          </p:spPr>
          <p:style>
            <a:lnRef idx="0">
              <a:scrgbClr r="0" g="0" b="0"/>
            </a:lnRef>
            <a:fillRef idx="0">
              <a:scrgbClr r="0" g="0" b="0"/>
            </a:fillRef>
            <a:effectRef idx="0">
              <a:scrgbClr r="0" g="0" b="0"/>
            </a:effectRef>
            <a:fontRef idx="minor">
              <a:schemeClr val="lt1"/>
            </a:fontRef>
          </p:style>
          <p:txBody>
            <a:bodyPr lIns="27000" tIns="3810" rIns="3810" bIns="3810" spcCol="1270" anchor="ctr"/>
            <a:lstStyle/>
            <a:p>
              <a:pPr algn="ctr" defTabSz="266700" fontAlgn="base">
                <a:lnSpc>
                  <a:spcPct val="90000"/>
                </a:lnSpc>
                <a:spcBef>
                  <a:spcPct val="0"/>
                </a:spcBef>
                <a:spcAft>
                  <a:spcPct val="35000"/>
                </a:spcAft>
                <a:defRPr/>
              </a:pPr>
              <a:r>
                <a:rPr kumimoji="1" lang="sv-SE" sz="600" b="1" dirty="0">
                  <a:solidFill>
                    <a:srgbClr val="FFFFFF"/>
                  </a:solidFill>
                  <a:latin typeface="Calibri"/>
                </a:rPr>
                <a:t>Ansvarig slutenvårdsläkare beslutar och skickar</a:t>
              </a:r>
            </a:p>
          </p:txBody>
        </p:sp>
      </p:grpSp>
      <p:grpSp>
        <p:nvGrpSpPr>
          <p:cNvPr id="29" name="Grupp 28"/>
          <p:cNvGrpSpPr/>
          <p:nvPr/>
        </p:nvGrpSpPr>
        <p:grpSpPr>
          <a:xfrm>
            <a:off x="9048328" y="1700809"/>
            <a:ext cx="1112214" cy="596120"/>
            <a:chOff x="7669352" y="0"/>
            <a:chExt cx="896190" cy="794827"/>
          </a:xfrm>
          <a:scene3d>
            <a:camera prst="orthographicFront">
              <a:rot lat="0" lon="0" rev="0"/>
            </a:camera>
            <a:lightRig rig="contrasting" dir="t">
              <a:rot lat="0" lon="0" rev="1200000"/>
            </a:lightRig>
          </a:scene3d>
        </p:grpSpPr>
        <p:sp>
          <p:nvSpPr>
            <p:cNvPr id="30" name="Ellips 29"/>
            <p:cNvSpPr/>
            <p:nvPr/>
          </p:nvSpPr>
          <p:spPr>
            <a:xfrm>
              <a:off x="7669352" y="0"/>
              <a:ext cx="896190" cy="794827"/>
            </a:xfrm>
            <a:prstGeom prst="ellipse">
              <a:avLst/>
            </a:prstGeom>
            <a:sp3d contourW="19050" prstMaterial="metal">
              <a:bevelT w="88900" h="203200"/>
              <a:bevelB w="165100" h="254000"/>
            </a:sp3d>
          </p:spPr>
          <p:style>
            <a:lnRef idx="0">
              <a:schemeClr val="lt2">
                <a:hueOff val="0"/>
                <a:satOff val="0"/>
                <a:lumOff val="0"/>
                <a:alphaOff val="0"/>
              </a:schemeClr>
            </a:lnRef>
            <a:fillRef idx="1">
              <a:schemeClr val="dk2">
                <a:hueOff val="0"/>
                <a:satOff val="0"/>
                <a:lumOff val="0"/>
                <a:alphaOff val="0"/>
              </a:schemeClr>
            </a:fillRef>
            <a:effectRef idx="2">
              <a:schemeClr val="dk2">
                <a:hueOff val="0"/>
                <a:satOff val="0"/>
                <a:lumOff val="0"/>
                <a:alphaOff val="0"/>
              </a:schemeClr>
            </a:effectRef>
            <a:fontRef idx="minor">
              <a:schemeClr val="lt1"/>
            </a:fontRef>
          </p:style>
        </p:sp>
        <p:sp>
          <p:nvSpPr>
            <p:cNvPr id="31" name="Ellips 4"/>
            <p:cNvSpPr txBox="1"/>
            <p:nvPr/>
          </p:nvSpPr>
          <p:spPr>
            <a:xfrm>
              <a:off x="7800596" y="116400"/>
              <a:ext cx="633702" cy="562027"/>
            </a:xfrm>
            <a:prstGeom prst="rect">
              <a:avLst/>
            </a:prstGeom>
            <a:sp3d/>
          </p:spPr>
          <p:style>
            <a:lnRef idx="0">
              <a:scrgbClr r="0" g="0" b="0"/>
            </a:lnRef>
            <a:fillRef idx="0">
              <a:scrgbClr r="0" g="0" b="0"/>
            </a:fillRef>
            <a:effectRef idx="0">
              <a:scrgbClr r="0" g="0" b="0"/>
            </a:effectRef>
            <a:fontRef idx="minor">
              <a:schemeClr val="lt1"/>
            </a:fontRef>
          </p:style>
          <p:txBody>
            <a:bodyPr lIns="27000" tIns="3810" rIns="3810" bIns="3810" spcCol="1270" anchor="ctr"/>
            <a:lstStyle/>
            <a:p>
              <a:pPr algn="ctr" defTabSz="266700" fontAlgn="base">
                <a:lnSpc>
                  <a:spcPct val="90000"/>
                </a:lnSpc>
                <a:spcBef>
                  <a:spcPct val="0"/>
                </a:spcBef>
                <a:spcAft>
                  <a:spcPct val="35000"/>
                </a:spcAft>
                <a:defRPr/>
              </a:pPr>
              <a:r>
                <a:rPr kumimoji="1" lang="sv-SE" sz="600" b="1" dirty="0">
                  <a:solidFill>
                    <a:srgbClr val="FFFFFF"/>
                  </a:solidFill>
                  <a:latin typeface="Calibri"/>
                </a:rPr>
                <a:t>SIP-när det är optimalt för patienten</a:t>
              </a:r>
            </a:p>
          </p:txBody>
        </p:sp>
      </p:grpSp>
      <p:grpSp>
        <p:nvGrpSpPr>
          <p:cNvPr id="32" name="Grupp 31"/>
          <p:cNvGrpSpPr/>
          <p:nvPr/>
        </p:nvGrpSpPr>
        <p:grpSpPr>
          <a:xfrm>
            <a:off x="5375920" y="3320989"/>
            <a:ext cx="1996802" cy="824279"/>
            <a:chOff x="4227188" y="1610720"/>
            <a:chExt cx="1257300" cy="1099038"/>
          </a:xfrm>
          <a:scene3d>
            <a:camera prst="orthographicFront">
              <a:rot lat="0" lon="0" rev="0"/>
            </a:camera>
            <a:lightRig rig="contrasting" dir="t">
              <a:rot lat="0" lon="0" rev="1200000"/>
            </a:lightRig>
          </a:scene3d>
        </p:grpSpPr>
        <p:sp>
          <p:nvSpPr>
            <p:cNvPr id="33" name="Pil: höger 32"/>
            <p:cNvSpPr/>
            <p:nvPr/>
          </p:nvSpPr>
          <p:spPr>
            <a:xfrm>
              <a:off x="4227188" y="1610720"/>
              <a:ext cx="1257300" cy="1099038"/>
            </a:xfrm>
            <a:prstGeom prst="rightArrow">
              <a:avLst>
                <a:gd name="adj1" fmla="val 70000"/>
                <a:gd name="adj2" fmla="val 50000"/>
              </a:avLst>
            </a:prstGeom>
            <a:solidFill>
              <a:schemeClr val="tx2">
                <a:lumMod val="20000"/>
                <a:lumOff val="80000"/>
                <a:alpha val="90000"/>
              </a:schemeClr>
            </a:solidFill>
            <a:sp3d z="-300000" contourW="19050" prstMaterial="metal">
              <a:bevelT w="88900" h="203200"/>
              <a:bevelB w="165100" h="254000"/>
            </a:sp3d>
          </p:spPr>
          <p:style>
            <a:lnRef idx="0">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34" name="Pil: höger 4"/>
            <p:cNvSpPr txBox="1"/>
            <p:nvPr/>
          </p:nvSpPr>
          <p:spPr>
            <a:xfrm>
              <a:off x="4260299" y="1775576"/>
              <a:ext cx="1042827" cy="769326"/>
            </a:xfrm>
            <a:prstGeom prst="rect">
              <a:avLst/>
            </a:prstGeom>
            <a:noFill/>
            <a:sp3d z="-300000"/>
          </p:spPr>
          <p:style>
            <a:lnRef idx="0">
              <a:scrgbClr r="0" g="0" b="0"/>
            </a:lnRef>
            <a:fillRef idx="0">
              <a:scrgbClr r="0" g="0" b="0"/>
            </a:fillRef>
            <a:effectRef idx="0">
              <a:scrgbClr r="0" g="0" b="0"/>
            </a:effectRef>
            <a:fontRef idx="minor">
              <a:schemeClr val="dk1">
                <a:hueOff val="0"/>
                <a:satOff val="0"/>
                <a:lumOff val="0"/>
                <a:alphaOff val="0"/>
              </a:schemeClr>
            </a:fontRef>
          </p:style>
          <p:txBody>
            <a:bodyPr lIns="9525" tIns="2381" rIns="4763" bIns="2381" spcCol="1270" anchor="ctr"/>
            <a:lstStyle/>
            <a:p>
              <a:pPr algn="ctr" defTabSz="166688" fontAlgn="base">
                <a:lnSpc>
                  <a:spcPct val="90000"/>
                </a:lnSpc>
                <a:spcBef>
                  <a:spcPct val="0"/>
                </a:spcBef>
                <a:spcAft>
                  <a:spcPct val="35000"/>
                </a:spcAft>
                <a:defRPr/>
              </a:pPr>
              <a:r>
                <a:rPr kumimoji="1" lang="sv-SE" sz="750" b="1" dirty="0">
                  <a:solidFill>
                    <a:srgbClr val="660066"/>
                  </a:solidFill>
                  <a:latin typeface="Calibri"/>
                </a:rPr>
                <a:t>Kallelse till samordnad individuell planering</a:t>
              </a:r>
            </a:p>
            <a:p>
              <a:pPr algn="ctr" defTabSz="166688" fontAlgn="base">
                <a:lnSpc>
                  <a:spcPct val="90000"/>
                </a:lnSpc>
                <a:spcBef>
                  <a:spcPct val="0"/>
                </a:spcBef>
                <a:spcAft>
                  <a:spcPct val="35000"/>
                </a:spcAft>
                <a:defRPr/>
              </a:pPr>
              <a:r>
                <a:rPr kumimoji="1" lang="sv-SE" sz="750" b="1" dirty="0">
                  <a:solidFill>
                    <a:srgbClr val="660066"/>
                  </a:solidFill>
                  <a:latin typeface="Calibri"/>
                </a:rPr>
                <a:t>SIP</a:t>
              </a:r>
            </a:p>
          </p:txBody>
        </p:sp>
      </p:grpSp>
      <p:grpSp>
        <p:nvGrpSpPr>
          <p:cNvPr id="35" name="Grupp 34"/>
          <p:cNvGrpSpPr/>
          <p:nvPr/>
        </p:nvGrpSpPr>
        <p:grpSpPr>
          <a:xfrm>
            <a:off x="3431704" y="2834935"/>
            <a:ext cx="2121396" cy="824279"/>
            <a:chOff x="2396808" y="1610720"/>
            <a:chExt cx="1257300" cy="1099038"/>
          </a:xfrm>
          <a:solidFill>
            <a:schemeClr val="accent6">
              <a:lumMod val="75000"/>
            </a:schemeClr>
          </a:solidFill>
          <a:scene3d>
            <a:camera prst="orthographicFront">
              <a:rot lat="0" lon="0" rev="0"/>
            </a:camera>
            <a:lightRig rig="contrasting" dir="t">
              <a:rot lat="0" lon="0" rev="1200000"/>
            </a:lightRig>
          </a:scene3d>
        </p:grpSpPr>
        <p:sp>
          <p:nvSpPr>
            <p:cNvPr id="36" name="Pil: höger 35"/>
            <p:cNvSpPr/>
            <p:nvPr/>
          </p:nvSpPr>
          <p:spPr>
            <a:xfrm>
              <a:off x="2396808" y="1610720"/>
              <a:ext cx="1257300" cy="1099038"/>
            </a:xfrm>
            <a:prstGeom prst="rightArrow">
              <a:avLst>
                <a:gd name="adj1" fmla="val 70000"/>
                <a:gd name="adj2" fmla="val 50000"/>
              </a:avLst>
            </a:prstGeom>
            <a:solidFill>
              <a:schemeClr val="tx2">
                <a:lumMod val="20000"/>
                <a:lumOff val="80000"/>
              </a:schemeClr>
            </a:solidFill>
            <a:sp3d z="-300000" contourW="19050" prstMaterial="metal">
              <a:bevelT w="88900" h="203200"/>
              <a:bevelB w="165100" h="254000"/>
            </a:sp3d>
          </p:spPr>
          <p:style>
            <a:lnRef idx="0">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37" name="Pil: höger 4"/>
            <p:cNvSpPr txBox="1"/>
            <p:nvPr/>
          </p:nvSpPr>
          <p:spPr>
            <a:xfrm>
              <a:off x="2439486" y="1775576"/>
              <a:ext cx="896225" cy="769326"/>
            </a:xfrm>
            <a:prstGeom prst="rect">
              <a:avLst/>
            </a:prstGeom>
            <a:noFill/>
            <a:sp3d z="-300000"/>
          </p:spPr>
          <p:style>
            <a:lnRef idx="0">
              <a:scrgbClr r="0" g="0" b="0"/>
            </a:lnRef>
            <a:fillRef idx="0">
              <a:scrgbClr r="0" g="0" b="0"/>
            </a:fillRef>
            <a:effectRef idx="0">
              <a:scrgbClr r="0" g="0" b="0"/>
            </a:effectRef>
            <a:fontRef idx="minor">
              <a:schemeClr val="dk1">
                <a:hueOff val="0"/>
                <a:satOff val="0"/>
                <a:lumOff val="0"/>
                <a:alphaOff val="0"/>
              </a:schemeClr>
            </a:fontRef>
          </p:style>
          <p:txBody>
            <a:bodyPr lIns="9525" tIns="2381" rIns="4763" bIns="2381" spcCol="1270" anchor="ctr"/>
            <a:lstStyle/>
            <a:p>
              <a:pPr algn="ctr" defTabSz="166688" fontAlgn="base">
                <a:lnSpc>
                  <a:spcPct val="90000"/>
                </a:lnSpc>
                <a:spcBef>
                  <a:spcPct val="0"/>
                </a:spcBef>
                <a:spcAft>
                  <a:spcPct val="35000"/>
                </a:spcAft>
                <a:defRPr/>
              </a:pPr>
              <a:r>
                <a:rPr kumimoji="1" lang="sv-SE" sz="750" b="1" dirty="0">
                  <a:solidFill>
                    <a:srgbClr val="660066"/>
                  </a:solidFill>
                  <a:latin typeface="Calibri"/>
                </a:rPr>
                <a:t>Utse fast</a:t>
              </a:r>
            </a:p>
            <a:p>
              <a:pPr algn="ctr" defTabSz="166688" fontAlgn="base">
                <a:lnSpc>
                  <a:spcPct val="90000"/>
                </a:lnSpc>
                <a:spcBef>
                  <a:spcPct val="0"/>
                </a:spcBef>
                <a:spcAft>
                  <a:spcPct val="35000"/>
                </a:spcAft>
                <a:defRPr/>
              </a:pPr>
              <a:r>
                <a:rPr kumimoji="1" lang="sv-SE" sz="750" b="1" dirty="0">
                  <a:solidFill>
                    <a:srgbClr val="660066"/>
                  </a:solidFill>
                  <a:latin typeface="Calibri"/>
                </a:rPr>
                <a:t>vårdkontakt i öppenvård/ primärvård</a:t>
              </a:r>
            </a:p>
          </p:txBody>
        </p:sp>
      </p:grpSp>
      <p:grpSp>
        <p:nvGrpSpPr>
          <p:cNvPr id="38" name="Grupp 37"/>
          <p:cNvGrpSpPr/>
          <p:nvPr/>
        </p:nvGrpSpPr>
        <p:grpSpPr>
          <a:xfrm>
            <a:off x="7176120" y="2888941"/>
            <a:ext cx="2088232" cy="824279"/>
            <a:chOff x="6098575" y="1610720"/>
            <a:chExt cx="1257300" cy="1099038"/>
          </a:xfrm>
          <a:solidFill>
            <a:schemeClr val="tx2">
              <a:lumMod val="20000"/>
              <a:lumOff val="80000"/>
            </a:schemeClr>
          </a:solidFill>
          <a:scene3d>
            <a:camera prst="orthographicFront">
              <a:rot lat="0" lon="0" rev="0"/>
            </a:camera>
            <a:lightRig rig="contrasting" dir="t">
              <a:rot lat="0" lon="0" rev="1200000"/>
            </a:lightRig>
          </a:scene3d>
        </p:grpSpPr>
        <p:sp>
          <p:nvSpPr>
            <p:cNvPr id="39" name="Pil: höger 38"/>
            <p:cNvSpPr/>
            <p:nvPr/>
          </p:nvSpPr>
          <p:spPr>
            <a:xfrm>
              <a:off x="6098575" y="1610720"/>
              <a:ext cx="1257300" cy="1099038"/>
            </a:xfrm>
            <a:prstGeom prst="rightArrow">
              <a:avLst>
                <a:gd name="adj1" fmla="val 70000"/>
                <a:gd name="adj2" fmla="val 50000"/>
              </a:avLst>
            </a:prstGeom>
            <a:grpFill/>
            <a:sp3d z="-300000" contourW="19050" prstMaterial="metal">
              <a:bevelT w="88900" h="203200"/>
              <a:bevelB w="165100" h="254000"/>
            </a:sp3d>
          </p:spPr>
          <p:style>
            <a:lnRef idx="0">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sp>
        <p:sp>
          <p:nvSpPr>
            <p:cNvPr id="40" name="Pil: höger 4"/>
            <p:cNvSpPr txBox="1"/>
            <p:nvPr/>
          </p:nvSpPr>
          <p:spPr>
            <a:xfrm>
              <a:off x="6141930" y="1775576"/>
              <a:ext cx="883904" cy="769326"/>
            </a:xfrm>
            <a:prstGeom prst="rect">
              <a:avLst/>
            </a:prstGeom>
            <a:noFill/>
            <a:sp3d z="-300000"/>
          </p:spPr>
          <p:style>
            <a:lnRef idx="0">
              <a:scrgbClr r="0" g="0" b="0"/>
            </a:lnRef>
            <a:fillRef idx="0">
              <a:scrgbClr r="0" g="0" b="0"/>
            </a:fillRef>
            <a:effectRef idx="0">
              <a:scrgbClr r="0" g="0" b="0"/>
            </a:effectRef>
            <a:fontRef idx="minor">
              <a:schemeClr val="dk1">
                <a:hueOff val="0"/>
                <a:satOff val="0"/>
                <a:lumOff val="0"/>
                <a:alphaOff val="0"/>
              </a:schemeClr>
            </a:fontRef>
          </p:style>
          <p:txBody>
            <a:bodyPr lIns="20955" tIns="5239" rIns="10478" bIns="5239" spcCol="1270" anchor="ctr"/>
            <a:lstStyle/>
            <a:p>
              <a:pPr algn="ctr" defTabSz="366713" fontAlgn="base">
                <a:lnSpc>
                  <a:spcPct val="90000"/>
                </a:lnSpc>
                <a:spcBef>
                  <a:spcPct val="0"/>
                </a:spcBef>
                <a:spcAft>
                  <a:spcPct val="35000"/>
                </a:spcAft>
                <a:defRPr/>
              </a:pPr>
              <a:r>
                <a:rPr kumimoji="1" lang="sv-SE" sz="750" b="1" dirty="0">
                  <a:solidFill>
                    <a:srgbClr val="660066"/>
                  </a:solidFill>
                  <a:latin typeface="Calibri"/>
                </a:rPr>
                <a:t>Meddelande om hemgångsklar klar</a:t>
              </a:r>
            </a:p>
          </p:txBody>
        </p:sp>
      </p:grpSp>
      <p:sp>
        <p:nvSpPr>
          <p:cNvPr id="41" name="textruta 40"/>
          <p:cNvSpPr txBox="1"/>
          <p:nvPr/>
        </p:nvSpPr>
        <p:spPr>
          <a:xfrm>
            <a:off x="2424115" y="852489"/>
            <a:ext cx="8567737" cy="507831"/>
          </a:xfrm>
          <a:prstGeom prst="rect">
            <a:avLst/>
          </a:prstGeom>
          <a:noFill/>
        </p:spPr>
        <p:txBody>
          <a:bodyPr>
            <a:spAutoFit/>
          </a:bodyPr>
          <a:lstStyle/>
          <a:p>
            <a:pPr fontAlgn="base">
              <a:spcBef>
                <a:spcPct val="0"/>
              </a:spcBef>
              <a:spcAft>
                <a:spcPct val="0"/>
              </a:spcAft>
              <a:defRPr/>
            </a:pPr>
            <a:r>
              <a:rPr kumimoji="1" lang="sv-SE" sz="2700" dirty="0">
                <a:solidFill>
                  <a:srgbClr val="660066"/>
                </a:solidFill>
                <a:latin typeface="Calibri"/>
              </a:rPr>
              <a:t>Framtida process- från slutenvården</a:t>
            </a:r>
          </a:p>
        </p:txBody>
      </p:sp>
      <p:sp>
        <p:nvSpPr>
          <p:cNvPr id="2" name="Platshållare för datum 1"/>
          <p:cNvSpPr>
            <a:spLocks noGrp="1"/>
          </p:cNvSpPr>
          <p:nvPr>
            <p:ph type="dt" sz="half" idx="10"/>
          </p:nvPr>
        </p:nvSpPr>
        <p:spPr/>
        <p:txBody>
          <a:bodyPr/>
          <a:lstStyle/>
          <a:p>
            <a:fld id="{D7DFB5F7-0162-4396-B333-D2253E75A50C}" type="datetime1">
              <a:rPr lang="sv-SE" smtClean="0">
                <a:solidFill>
                  <a:prstClr val="white"/>
                </a:solidFill>
              </a:rPr>
              <a:t>2018-11-29</a:t>
            </a:fld>
            <a:endParaRPr lang="sv-SE">
              <a:solidFill>
                <a:prstClr val="white"/>
              </a:solidFill>
            </a:endParaRPr>
          </a:p>
        </p:txBody>
      </p:sp>
      <p:sp>
        <p:nvSpPr>
          <p:cNvPr id="4" name="Platshållare för bildnummer 3"/>
          <p:cNvSpPr>
            <a:spLocks noGrp="1"/>
          </p:cNvSpPr>
          <p:nvPr>
            <p:ph type="sldNum" sz="quarter" idx="12"/>
          </p:nvPr>
        </p:nvSpPr>
        <p:spPr/>
        <p:txBody>
          <a:bodyPr/>
          <a:lstStyle/>
          <a:p>
            <a:r>
              <a:rPr lang="sv-SE" dirty="0">
                <a:solidFill>
                  <a:prstClr val="white"/>
                </a:solidFill>
              </a:rPr>
              <a:t>Sida</a:t>
            </a:r>
            <a:fld id="{3797102A-BE5D-45D9-89A7-E2076C61AC2D}" type="slidenum">
              <a:rPr lang="sv-SE" smtClean="0">
                <a:solidFill>
                  <a:prstClr val="white"/>
                </a:solidFill>
              </a:rPr>
              <a:pPr/>
              <a:t>10</a:t>
            </a:fld>
            <a:endParaRPr lang="sv-SE" dirty="0">
              <a:solidFill>
                <a:prstClr val="white"/>
              </a:solidFill>
            </a:endParaRPr>
          </a:p>
        </p:txBody>
      </p:sp>
    </p:spTree>
    <p:extLst>
      <p:ext uri="{BB962C8B-B14F-4D97-AF65-F5344CB8AC3E}">
        <p14:creationId xmlns:p14="http://schemas.microsoft.com/office/powerpoint/2010/main" val="4163532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086381" y="0"/>
            <a:ext cx="6534726" cy="918102"/>
          </a:xfrm>
        </p:spPr>
        <p:txBody>
          <a:bodyPr>
            <a:noAutofit/>
          </a:bodyPr>
          <a:lstStyle/>
          <a:p>
            <a:r>
              <a:rPr lang="sv-SE" sz="2800" b="1" dirty="0">
                <a:solidFill>
                  <a:schemeClr val="accent2">
                    <a:lumMod val="75000"/>
                  </a:schemeClr>
                </a:solidFill>
              </a:rPr>
              <a:t/>
            </a:r>
            <a:br>
              <a:rPr lang="sv-SE" sz="2800" b="1" dirty="0">
                <a:solidFill>
                  <a:schemeClr val="accent2">
                    <a:lumMod val="75000"/>
                  </a:schemeClr>
                </a:solidFill>
              </a:rPr>
            </a:br>
            <a:r>
              <a:rPr lang="sv-SE" sz="3200" b="1" dirty="0">
                <a:solidFill>
                  <a:srgbClr val="7F1F00"/>
                </a:solidFill>
              </a:rPr>
              <a:t>Varför?</a:t>
            </a:r>
          </a:p>
        </p:txBody>
      </p:sp>
      <p:sp>
        <p:nvSpPr>
          <p:cNvPr id="3" name="Platshållare för innehåll 2"/>
          <p:cNvSpPr>
            <a:spLocks noGrp="1"/>
          </p:cNvSpPr>
          <p:nvPr>
            <p:ph idx="1"/>
          </p:nvPr>
        </p:nvSpPr>
        <p:spPr>
          <a:xfrm>
            <a:off x="338692" y="741094"/>
            <a:ext cx="7485555" cy="3608327"/>
          </a:xfrm>
        </p:spPr>
        <p:txBody>
          <a:bodyPr>
            <a:normAutofit fontScale="25000" lnSpcReduction="20000"/>
          </a:bodyPr>
          <a:lstStyle/>
          <a:p>
            <a:pPr>
              <a:lnSpc>
                <a:spcPct val="170000"/>
              </a:lnSpc>
              <a:buFont typeface="Wingdings" panose="05000000000000000000" pitchFamily="2" charset="2"/>
              <a:buChar char="v"/>
            </a:pPr>
            <a:r>
              <a:rPr lang="sv-SE" sz="8000" dirty="0">
                <a:solidFill>
                  <a:schemeClr val="tx1">
                    <a:lumMod val="75000"/>
                    <a:lumOff val="25000"/>
                  </a:schemeClr>
                </a:solidFill>
              </a:rPr>
              <a:t>Mycket har hänt sedan ÄDEL reformen 1992 och psykiatrireformen 1995</a:t>
            </a:r>
          </a:p>
          <a:p>
            <a:pPr>
              <a:lnSpc>
                <a:spcPct val="170000"/>
              </a:lnSpc>
              <a:buFont typeface="Wingdings" panose="05000000000000000000" pitchFamily="2" charset="2"/>
              <a:buChar char="v"/>
            </a:pPr>
            <a:r>
              <a:rPr lang="sv-SE" sz="8000" dirty="0">
                <a:solidFill>
                  <a:schemeClr val="tx1">
                    <a:lumMod val="75000"/>
                    <a:lumOff val="25000"/>
                  </a:schemeClr>
                </a:solidFill>
              </a:rPr>
              <a:t>Möjligheterna att bedriva god och säker vård i hemmet har förbättrats</a:t>
            </a:r>
          </a:p>
          <a:p>
            <a:pPr>
              <a:lnSpc>
                <a:spcPct val="170000"/>
              </a:lnSpc>
              <a:buFont typeface="Wingdings" panose="05000000000000000000" pitchFamily="2" charset="2"/>
              <a:buChar char="v"/>
            </a:pPr>
            <a:r>
              <a:rPr lang="sv-SE" sz="8000" dirty="0">
                <a:solidFill>
                  <a:schemeClr val="tx1">
                    <a:lumMod val="75000"/>
                    <a:lumOff val="25000"/>
                  </a:schemeClr>
                </a:solidFill>
              </a:rPr>
              <a:t>Sjukhus är en riskmiljö för sköra äldre</a:t>
            </a:r>
          </a:p>
          <a:p>
            <a:pPr>
              <a:lnSpc>
                <a:spcPct val="170000"/>
              </a:lnSpc>
              <a:buFont typeface="Wingdings" panose="05000000000000000000" pitchFamily="2" charset="2"/>
              <a:buChar char="v"/>
            </a:pPr>
            <a:r>
              <a:rPr lang="sv-SE" sz="8000" dirty="0">
                <a:solidFill>
                  <a:schemeClr val="tx1">
                    <a:lumMod val="75000"/>
                    <a:lumOff val="25000"/>
                  </a:schemeClr>
                </a:solidFill>
              </a:rPr>
              <a:t>Idag får personer med fortsatt behov av vård och omsorg vänta i genomsnitt 4 dagar på att få komma hem</a:t>
            </a:r>
          </a:p>
          <a:p>
            <a:pPr>
              <a:lnSpc>
                <a:spcPct val="170000"/>
              </a:lnSpc>
              <a:buFont typeface="Wingdings" panose="05000000000000000000" pitchFamily="2" charset="2"/>
              <a:buChar char="v"/>
            </a:pPr>
            <a:r>
              <a:rPr lang="sv-SE" sz="8000" dirty="0" smtClean="0">
                <a:solidFill>
                  <a:schemeClr val="tx1">
                    <a:lumMod val="75000"/>
                    <a:lumOff val="25000"/>
                  </a:schemeClr>
                </a:solidFill>
              </a:rPr>
              <a:t>Den </a:t>
            </a:r>
            <a:r>
              <a:rPr lang="sv-SE" sz="8000" dirty="0">
                <a:solidFill>
                  <a:schemeClr val="tx1">
                    <a:lumMod val="75000"/>
                    <a:lumOff val="25000"/>
                  </a:schemeClr>
                </a:solidFill>
              </a:rPr>
              <a:t>landstingsfinansierade öppnavården ska bli en dirigent för samverkan och säkra den fortsatta vården utanför sjukhuset</a:t>
            </a:r>
          </a:p>
          <a:p>
            <a:pPr>
              <a:buFont typeface="Wingdings" panose="05000000000000000000" pitchFamily="2" charset="2"/>
              <a:buChar char="v"/>
            </a:pPr>
            <a:endParaRPr lang="sv-SE" sz="1650" dirty="0">
              <a:solidFill>
                <a:schemeClr val="tx2">
                  <a:lumMod val="60000"/>
                  <a:lumOff val="40000"/>
                </a:schemeClr>
              </a:solidFill>
            </a:endParaRPr>
          </a:p>
          <a:p>
            <a:pPr>
              <a:buFont typeface="Wingdings" panose="05000000000000000000" pitchFamily="2" charset="2"/>
              <a:buChar char="v"/>
            </a:pPr>
            <a:endParaRPr lang="sv-SE" sz="1650" dirty="0">
              <a:solidFill>
                <a:schemeClr val="tx2">
                  <a:lumMod val="60000"/>
                  <a:lumOff val="40000"/>
                </a:schemeClr>
              </a:solidFill>
            </a:endParaRPr>
          </a:p>
          <a:p>
            <a:pPr>
              <a:buFont typeface="Wingdings" panose="05000000000000000000" pitchFamily="2" charset="2"/>
              <a:buChar char="v"/>
            </a:pPr>
            <a:endParaRPr lang="sv-SE" dirty="0">
              <a:solidFill>
                <a:schemeClr val="tx2">
                  <a:lumMod val="60000"/>
                  <a:lumOff val="40000"/>
                </a:schemeClr>
              </a:solidFill>
            </a:endParaRPr>
          </a:p>
          <a:p>
            <a:pPr>
              <a:buFont typeface="Wingdings" panose="05000000000000000000" pitchFamily="2" charset="2"/>
              <a:buChar char="v"/>
            </a:pPr>
            <a:endParaRPr lang="sv-SE" dirty="0">
              <a:solidFill>
                <a:schemeClr val="tx2">
                  <a:lumMod val="60000"/>
                  <a:lumOff val="40000"/>
                </a:schemeClr>
              </a:solidFill>
            </a:endParaRPr>
          </a:p>
          <a:p>
            <a:pPr>
              <a:buFont typeface="Wingdings" panose="05000000000000000000" pitchFamily="2" charset="2"/>
              <a:buChar char="v"/>
            </a:pPr>
            <a:endParaRPr lang="sv-SE" sz="4000" dirty="0">
              <a:solidFill>
                <a:schemeClr val="bg1"/>
              </a:solidFill>
            </a:endParaRPr>
          </a:p>
        </p:txBody>
      </p:sp>
      <p:pic>
        <p:nvPicPr>
          <p:cNvPr id="4" name="Picture 2" descr="G:\Avd vård &amp; omsorg\Vård och socialtjänst\BÄTTRE LIV FÖR SJUKA ÄLDRE\Kommunikation\Fotografering\Stockholms sjukhem_Casper Hedberg_20111129\Högupplösta bilder\_MG_6348.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8011638" y="1204931"/>
            <a:ext cx="2271014" cy="17645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5" name="Platshållare för datum 4"/>
          <p:cNvSpPr>
            <a:spLocks noGrp="1"/>
          </p:cNvSpPr>
          <p:nvPr>
            <p:ph type="dt" sz="half" idx="10"/>
          </p:nvPr>
        </p:nvSpPr>
        <p:spPr/>
        <p:txBody>
          <a:bodyPr/>
          <a:lstStyle/>
          <a:p>
            <a:fld id="{671D56DB-8F30-4503-9000-401CB13F7D10}" type="datetime1">
              <a:rPr lang="sv-SE" smtClean="0"/>
              <a:t>2018-11-29</a:t>
            </a:fld>
            <a:endParaRPr lang="sv-SE" dirty="0"/>
          </a:p>
        </p:txBody>
      </p:sp>
      <p:sp>
        <p:nvSpPr>
          <p:cNvPr id="7" name="Platshållare för bildnummer 6"/>
          <p:cNvSpPr>
            <a:spLocks noGrp="1"/>
          </p:cNvSpPr>
          <p:nvPr>
            <p:ph type="sldNum" sz="quarter" idx="12"/>
          </p:nvPr>
        </p:nvSpPr>
        <p:spPr/>
        <p:txBody>
          <a:bodyPr/>
          <a:lstStyle/>
          <a:p>
            <a:r>
              <a:rPr lang="sv-SE" dirty="0"/>
              <a:t>Sida</a:t>
            </a:r>
            <a:fld id="{744A5D00-1160-406B-8205-4F55E63EE66F}" type="slidenum">
              <a:rPr lang="sv-SE" smtClean="0"/>
              <a:pPr/>
              <a:t>2</a:t>
            </a:fld>
            <a:endParaRPr lang="sv-SE" dirty="0"/>
          </a:p>
        </p:txBody>
      </p:sp>
      <p:pic>
        <p:nvPicPr>
          <p:cNvPr id="8" name="Bildobjekt 7"/>
          <p:cNvPicPr>
            <a:picLocks noChangeAspect="1"/>
          </p:cNvPicPr>
          <p:nvPr/>
        </p:nvPicPr>
        <p:blipFill>
          <a:blip r:embed="rId4"/>
          <a:stretch>
            <a:fillRect/>
          </a:stretch>
        </p:blipFill>
        <p:spPr>
          <a:xfrm>
            <a:off x="8957367" y="3478111"/>
            <a:ext cx="2431377" cy="16155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66195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0747" y="274637"/>
            <a:ext cx="10972800" cy="1143000"/>
          </a:xfrm>
        </p:spPr>
        <p:txBody>
          <a:bodyPr>
            <a:normAutofit/>
          </a:bodyPr>
          <a:lstStyle/>
          <a:p>
            <a:r>
              <a:rPr lang="sv-SE" sz="2800" b="1" dirty="0">
                <a:solidFill>
                  <a:srgbClr val="7F1F00"/>
                </a:solidFill>
              </a:rPr>
              <a:t>Av 100 platser på sjukhus går:</a:t>
            </a:r>
          </a:p>
        </p:txBody>
      </p:sp>
      <p:sp>
        <p:nvSpPr>
          <p:cNvPr id="3" name="Platshållare för innehåll 2"/>
          <p:cNvSpPr>
            <a:spLocks noGrp="1"/>
          </p:cNvSpPr>
          <p:nvPr>
            <p:ph idx="1"/>
          </p:nvPr>
        </p:nvSpPr>
        <p:spPr>
          <a:xfrm>
            <a:off x="984855" y="1379948"/>
            <a:ext cx="5114287" cy="4360975"/>
          </a:xfrm>
        </p:spPr>
        <p:txBody>
          <a:bodyPr>
            <a:noAutofit/>
          </a:bodyPr>
          <a:lstStyle/>
          <a:p>
            <a:pPr>
              <a:lnSpc>
                <a:spcPct val="150000"/>
              </a:lnSpc>
              <a:buFont typeface="Wingdings" panose="05000000000000000000" pitchFamily="2" charset="2"/>
              <a:buChar char="v"/>
            </a:pPr>
            <a:r>
              <a:rPr lang="sv-SE" sz="2800" dirty="0">
                <a:solidFill>
                  <a:schemeClr val="tx1">
                    <a:lumMod val="75000"/>
                    <a:lumOff val="25000"/>
                  </a:schemeClr>
                </a:solidFill>
              </a:rPr>
              <a:t>10,4 till patienter som hade kunnat behandlas i öppen vård</a:t>
            </a:r>
          </a:p>
          <a:p>
            <a:pPr>
              <a:lnSpc>
                <a:spcPct val="150000"/>
              </a:lnSpc>
              <a:buFont typeface="Wingdings" panose="05000000000000000000" pitchFamily="2" charset="2"/>
              <a:buChar char="v"/>
            </a:pPr>
            <a:r>
              <a:rPr lang="sv-SE" sz="2800" dirty="0">
                <a:solidFill>
                  <a:schemeClr val="tx1">
                    <a:lumMod val="75000"/>
                    <a:lumOff val="25000"/>
                  </a:schemeClr>
                </a:solidFill>
              </a:rPr>
              <a:t>9,6 till förlängd vårdtid till följd av </a:t>
            </a:r>
            <a:r>
              <a:rPr lang="sv-SE" sz="2800" dirty="0" err="1">
                <a:solidFill>
                  <a:schemeClr val="tx1">
                    <a:lumMod val="75000"/>
                    <a:lumOff val="25000"/>
                  </a:schemeClr>
                </a:solidFill>
              </a:rPr>
              <a:t>vårdskada</a:t>
            </a:r>
            <a:endParaRPr lang="sv-SE" sz="2800" dirty="0">
              <a:solidFill>
                <a:schemeClr val="tx1">
                  <a:lumMod val="75000"/>
                  <a:lumOff val="25000"/>
                </a:schemeClr>
              </a:solidFill>
            </a:endParaRPr>
          </a:p>
          <a:p>
            <a:pPr>
              <a:lnSpc>
                <a:spcPct val="150000"/>
              </a:lnSpc>
              <a:buFont typeface="Wingdings" panose="05000000000000000000" pitchFamily="2" charset="2"/>
              <a:buChar char="v"/>
            </a:pPr>
            <a:r>
              <a:rPr lang="sv-SE" sz="2800" dirty="0">
                <a:solidFill>
                  <a:schemeClr val="tx1">
                    <a:lumMod val="75000"/>
                    <a:lumOff val="25000"/>
                  </a:schemeClr>
                </a:solidFill>
              </a:rPr>
              <a:t>5,2 till utskrivningsklara patienter</a:t>
            </a:r>
          </a:p>
        </p:txBody>
      </p:sp>
      <p:pic>
        <p:nvPicPr>
          <p:cNvPr id="4" name="Bildobjekt 3" descr="\\stovs01.kolan.org\users$\esjo\My Documents\My Pictures\_F5C2506.jpg"/>
          <p:cNvPicPr/>
          <p:nvPr/>
        </p:nvPicPr>
        <p:blipFill>
          <a:blip r:embed="rId3">
            <a:extLst>
              <a:ext uri="{28A0092B-C50C-407E-A947-70E740481C1C}">
                <a14:useLocalDpi xmlns:a14="http://schemas.microsoft.com/office/drawing/2010/main" val="0"/>
              </a:ext>
            </a:extLst>
          </a:blip>
          <a:srcRect/>
          <a:stretch>
            <a:fillRect/>
          </a:stretch>
        </p:blipFill>
        <p:spPr bwMode="auto">
          <a:xfrm>
            <a:off x="6589829" y="2539973"/>
            <a:ext cx="3930484" cy="2409099"/>
          </a:xfrm>
          <a:prstGeom prst="rect">
            <a:avLst/>
          </a:prstGeom>
          <a:noFill/>
          <a:ln>
            <a:noFill/>
          </a:ln>
        </p:spPr>
      </p:pic>
      <p:sp>
        <p:nvSpPr>
          <p:cNvPr id="5" name="Platshållare för datum 4"/>
          <p:cNvSpPr>
            <a:spLocks noGrp="1"/>
          </p:cNvSpPr>
          <p:nvPr>
            <p:ph type="dt" sz="half" idx="10"/>
          </p:nvPr>
        </p:nvSpPr>
        <p:spPr/>
        <p:txBody>
          <a:bodyPr/>
          <a:lstStyle/>
          <a:p>
            <a:fld id="{BE81945D-F007-4203-846D-64485C2A8A0E}" type="datetime1">
              <a:rPr lang="sv-SE" smtClean="0"/>
              <a:t>2018-11-29</a:t>
            </a:fld>
            <a:endParaRPr lang="sv-SE" dirty="0"/>
          </a:p>
        </p:txBody>
      </p:sp>
      <p:sp>
        <p:nvSpPr>
          <p:cNvPr id="7" name="Platshållare för bildnummer 6"/>
          <p:cNvSpPr>
            <a:spLocks noGrp="1"/>
          </p:cNvSpPr>
          <p:nvPr>
            <p:ph type="sldNum" sz="quarter" idx="12"/>
          </p:nvPr>
        </p:nvSpPr>
        <p:spPr/>
        <p:txBody>
          <a:bodyPr/>
          <a:lstStyle/>
          <a:p>
            <a:r>
              <a:rPr lang="sv-SE" dirty="0"/>
              <a:t>Sida</a:t>
            </a:r>
            <a:fld id="{744A5D00-1160-406B-8205-4F55E63EE66F}" type="slidenum">
              <a:rPr lang="sv-SE" smtClean="0"/>
              <a:pPr/>
              <a:t>3</a:t>
            </a:fld>
            <a:endParaRPr lang="sv-SE" dirty="0"/>
          </a:p>
        </p:txBody>
      </p:sp>
    </p:spTree>
    <p:extLst>
      <p:ext uri="{BB962C8B-B14F-4D97-AF65-F5344CB8AC3E}">
        <p14:creationId xmlns:p14="http://schemas.microsoft.com/office/powerpoint/2010/main" val="3684922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57839" y="1111851"/>
            <a:ext cx="10492033" cy="583574"/>
          </a:xfrm>
        </p:spPr>
        <p:txBody>
          <a:bodyPr>
            <a:noAutofit/>
          </a:bodyPr>
          <a:lstStyle/>
          <a:p>
            <a:r>
              <a:rPr lang="sv-SE" sz="2800" b="1" dirty="0">
                <a:solidFill>
                  <a:srgbClr val="7F1F00"/>
                </a:solidFill>
              </a:rPr>
              <a:t>Ny lag – Samverkan vid utskrivning från sluten hälso- och sjukvård</a:t>
            </a:r>
            <a:r>
              <a:rPr lang="sv-SE" sz="3000" dirty="0"/>
              <a:t/>
            </a:r>
            <a:br>
              <a:rPr lang="sv-SE" sz="3000" dirty="0"/>
            </a:br>
            <a:r>
              <a:rPr lang="sv-SE" sz="3000" dirty="0"/>
              <a:t/>
            </a:r>
            <a:br>
              <a:rPr lang="sv-SE" sz="3000" dirty="0"/>
            </a:br>
            <a:r>
              <a:rPr lang="sv-SE" sz="3000" dirty="0"/>
              <a:t/>
            </a:r>
            <a:br>
              <a:rPr lang="sv-SE" sz="3000" dirty="0"/>
            </a:br>
            <a:endParaRPr lang="sv-SE" sz="3000" dirty="0"/>
          </a:p>
        </p:txBody>
      </p:sp>
      <p:sp>
        <p:nvSpPr>
          <p:cNvPr id="3" name="Platshållare för innehåll 2"/>
          <p:cNvSpPr>
            <a:spLocks noGrp="1"/>
          </p:cNvSpPr>
          <p:nvPr>
            <p:ph idx="1"/>
          </p:nvPr>
        </p:nvSpPr>
        <p:spPr>
          <a:xfrm>
            <a:off x="386498" y="1357149"/>
            <a:ext cx="11387579" cy="4570122"/>
          </a:xfrm>
          <a:ln>
            <a:noFill/>
          </a:ln>
        </p:spPr>
        <p:txBody>
          <a:bodyPr>
            <a:noAutofit/>
          </a:bodyPr>
          <a:lstStyle/>
          <a:p>
            <a:pPr marL="279797" indent="-257175">
              <a:buFont typeface="Wingdings" panose="05000000000000000000" pitchFamily="2" charset="2"/>
              <a:buChar char="v"/>
            </a:pPr>
            <a:r>
              <a:rPr lang="sv-SE" sz="2000" dirty="0"/>
              <a:t>Socialdepartementet har berett förslaget med Socialstyrelsen, Inspektionen för vård och omsorg samt Sveriges Kommuner och Landsting (SKL</a:t>
            </a:r>
            <a:r>
              <a:rPr lang="sv-SE" sz="2000" dirty="0" smtClean="0"/>
              <a:t>)</a:t>
            </a:r>
          </a:p>
          <a:p>
            <a:pPr marL="279797" indent="-257175">
              <a:buFont typeface="Wingdings" panose="05000000000000000000" pitchFamily="2" charset="2"/>
              <a:buChar char="v"/>
            </a:pPr>
            <a:endParaRPr lang="sv-SE" sz="2000" dirty="0"/>
          </a:p>
          <a:p>
            <a:pPr marL="279797" indent="-257175">
              <a:buFont typeface="Wingdings" panose="05000000000000000000" pitchFamily="2" charset="2"/>
              <a:buChar char="v"/>
            </a:pPr>
            <a:r>
              <a:rPr lang="sv-SE" sz="2000" dirty="0"/>
              <a:t>Stämmer väl överens med huvuddragen i utredarens </a:t>
            </a:r>
            <a:r>
              <a:rPr lang="sv-SE" sz="2000" dirty="0" smtClean="0"/>
              <a:t>förslag</a:t>
            </a:r>
          </a:p>
          <a:p>
            <a:pPr marL="279797" indent="-257175">
              <a:buFont typeface="Wingdings" panose="05000000000000000000" pitchFamily="2" charset="2"/>
              <a:buChar char="v"/>
            </a:pPr>
            <a:endParaRPr lang="sv-SE" sz="2000" dirty="0"/>
          </a:p>
          <a:p>
            <a:pPr marL="279797" indent="-257175">
              <a:buFont typeface="Wingdings" panose="05000000000000000000" pitchFamily="2" charset="2"/>
              <a:buChar char="v"/>
            </a:pPr>
            <a:r>
              <a:rPr lang="sv-SE" sz="2000" dirty="0" smtClean="0"/>
              <a:t>Bekymmersamma </a:t>
            </a:r>
            <a:r>
              <a:rPr lang="sv-SE" sz="2000" dirty="0"/>
              <a:t>kring huvudmännens bristande förtroende för varandra och </a:t>
            </a:r>
            <a:r>
              <a:rPr lang="sv-SE" sz="2000" dirty="0" smtClean="0"/>
              <a:t>samverkansklimatet</a:t>
            </a:r>
          </a:p>
          <a:p>
            <a:pPr marL="279797" indent="-257175">
              <a:buFont typeface="Wingdings" panose="05000000000000000000" pitchFamily="2" charset="2"/>
              <a:buChar char="v"/>
            </a:pPr>
            <a:endParaRPr lang="sv-SE" sz="2000" dirty="0" smtClean="0"/>
          </a:p>
          <a:p>
            <a:pPr marL="279797" indent="-257175">
              <a:buFont typeface="Wingdings" panose="05000000000000000000" pitchFamily="2" charset="2"/>
              <a:buChar char="v"/>
            </a:pPr>
            <a:r>
              <a:rPr lang="sv-SE" sz="2000" dirty="0"/>
              <a:t>Inga patientgrupper undantas inkluderar även sluten psykiatrisk vård och rättspsykiatri – övergångsbestämmelser under 2018. Beslut om övergångsbestämmelserna fattas under hösten 2017</a:t>
            </a:r>
          </a:p>
          <a:p>
            <a:pPr marL="279797" indent="-257175">
              <a:buFont typeface="Wingdings" panose="05000000000000000000" pitchFamily="2" charset="2"/>
              <a:buChar char="v"/>
            </a:pPr>
            <a:endParaRPr lang="sv-SE" sz="2000" dirty="0"/>
          </a:p>
        </p:txBody>
      </p:sp>
      <p:sp>
        <p:nvSpPr>
          <p:cNvPr id="4" name="Platshållare för datum 3"/>
          <p:cNvSpPr>
            <a:spLocks noGrp="1"/>
          </p:cNvSpPr>
          <p:nvPr>
            <p:ph type="dt" sz="half" idx="10"/>
          </p:nvPr>
        </p:nvSpPr>
        <p:spPr/>
        <p:txBody>
          <a:bodyPr/>
          <a:lstStyle/>
          <a:p>
            <a:fld id="{05FB070D-53A1-4C0A-9ACD-3ED9C001F9D2}" type="datetime1">
              <a:rPr lang="sv-SE" smtClean="0">
                <a:solidFill>
                  <a:prstClr val="white"/>
                </a:solidFill>
              </a:rPr>
              <a:t>2018-11-29</a:t>
            </a:fld>
            <a:endParaRPr lang="sv-SE" dirty="0">
              <a:solidFill>
                <a:prstClr val="white"/>
              </a:solidFill>
            </a:endParaRPr>
          </a:p>
        </p:txBody>
      </p:sp>
      <p:sp>
        <p:nvSpPr>
          <p:cNvPr id="6" name="Platshållare för bildnummer 5"/>
          <p:cNvSpPr>
            <a:spLocks noGrp="1"/>
          </p:cNvSpPr>
          <p:nvPr>
            <p:ph type="sldNum" sz="quarter" idx="12"/>
          </p:nvPr>
        </p:nvSpPr>
        <p:spPr>
          <a:xfrm>
            <a:off x="648436" y="6190781"/>
            <a:ext cx="1809763" cy="365125"/>
          </a:xfrm>
        </p:spPr>
        <p:txBody>
          <a:bodyPr/>
          <a:lstStyle/>
          <a:p>
            <a:r>
              <a:rPr lang="sv-SE" dirty="0">
                <a:solidFill>
                  <a:prstClr val="white"/>
                </a:solidFill>
              </a:rPr>
              <a:t>Sida</a:t>
            </a:r>
            <a:fld id="{744A5D00-1160-406B-8205-4F55E63EE66F}" type="slidenum">
              <a:rPr lang="sv-SE" smtClean="0">
                <a:solidFill>
                  <a:prstClr val="white"/>
                </a:solidFill>
              </a:rPr>
              <a:pPr/>
              <a:t>4</a:t>
            </a:fld>
            <a:endParaRPr lang="sv-SE" dirty="0">
              <a:solidFill>
                <a:prstClr val="white"/>
              </a:solidFill>
            </a:endParaRPr>
          </a:p>
        </p:txBody>
      </p:sp>
    </p:spTree>
    <p:extLst>
      <p:ext uri="{BB962C8B-B14F-4D97-AF65-F5344CB8AC3E}">
        <p14:creationId xmlns:p14="http://schemas.microsoft.com/office/powerpoint/2010/main" val="1522588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b="1" dirty="0">
                <a:solidFill>
                  <a:srgbClr val="7F1F00"/>
                </a:solidFill>
              </a:rPr>
              <a:t>Samverkan vid utskrivning från sluten hälso-och sjukvård 2018</a:t>
            </a:r>
          </a:p>
        </p:txBody>
      </p:sp>
      <p:sp>
        <p:nvSpPr>
          <p:cNvPr id="3" name="Platshållare för innehåll 2"/>
          <p:cNvSpPr>
            <a:spLocks noGrp="1"/>
          </p:cNvSpPr>
          <p:nvPr>
            <p:ph idx="1"/>
          </p:nvPr>
        </p:nvSpPr>
        <p:spPr>
          <a:xfrm>
            <a:off x="1981200" y="1412777"/>
            <a:ext cx="8229600" cy="4713387"/>
          </a:xfrm>
        </p:spPr>
        <p:txBody>
          <a:bodyPr>
            <a:normAutofit/>
          </a:bodyPr>
          <a:lstStyle/>
          <a:p>
            <a:pPr>
              <a:buFont typeface="Wingdings" panose="05000000000000000000" pitchFamily="2" charset="2"/>
              <a:buChar char="v"/>
            </a:pPr>
            <a:r>
              <a:rPr lang="sv-SE" sz="2000" dirty="0"/>
              <a:t>Nuvarande betalningsansvarslag upphävs och ersätts av en ny lag – </a:t>
            </a:r>
            <a:r>
              <a:rPr lang="sv-SE" sz="2000" dirty="0" smtClean="0"/>
              <a:t>Samverkan </a:t>
            </a:r>
            <a:r>
              <a:rPr lang="sv-SE" sz="2000" dirty="0"/>
              <a:t>vid utskrivning från sluten hälso-och sjukvård.</a:t>
            </a:r>
          </a:p>
          <a:p>
            <a:pPr>
              <a:buFont typeface="Wingdings" panose="05000000000000000000" pitchFamily="2" charset="2"/>
              <a:buChar char="v"/>
            </a:pPr>
            <a:r>
              <a:rPr lang="sv-SE" sz="2000" dirty="0"/>
              <a:t>Syftet är en trygg, säker och smidig övergång från slutenvård till öppen vård och omsorg</a:t>
            </a:r>
          </a:p>
          <a:p>
            <a:pPr>
              <a:buFont typeface="Wingdings" panose="05000000000000000000" pitchFamily="2" charset="2"/>
              <a:buChar char="v"/>
            </a:pPr>
            <a:r>
              <a:rPr lang="sv-SE" sz="2000" dirty="0"/>
              <a:t>Befintliga bestämmelser i HSL och </a:t>
            </a:r>
            <a:r>
              <a:rPr lang="sv-SE" sz="2000" dirty="0" err="1"/>
              <a:t>SoL</a:t>
            </a:r>
            <a:r>
              <a:rPr lang="sv-SE" sz="2000" dirty="0"/>
              <a:t> om fast vårdkontakt och samordnad individuell plan, SIP, ska tillämpas.</a:t>
            </a:r>
          </a:p>
          <a:p>
            <a:endParaRPr lang="sv-SE" sz="2000" dirty="0"/>
          </a:p>
          <a:p>
            <a:endParaRPr lang="sv-SE" sz="2000" dirty="0"/>
          </a:p>
        </p:txBody>
      </p:sp>
      <p:sp>
        <p:nvSpPr>
          <p:cNvPr id="4" name="Platshållare för datum 3"/>
          <p:cNvSpPr>
            <a:spLocks noGrp="1"/>
          </p:cNvSpPr>
          <p:nvPr>
            <p:ph type="dt" sz="half" idx="10"/>
          </p:nvPr>
        </p:nvSpPr>
        <p:spPr/>
        <p:txBody>
          <a:bodyPr/>
          <a:lstStyle/>
          <a:p>
            <a:fld id="{94A896EA-9523-4F64-82C6-0F426CEA7D5E}" type="datetime1">
              <a:rPr lang="sv-SE" smtClean="0">
                <a:solidFill>
                  <a:prstClr val="white"/>
                </a:solidFill>
              </a:rPr>
              <a:t>2018-11-29</a:t>
            </a:fld>
            <a:endParaRPr lang="sv-SE" dirty="0">
              <a:solidFill>
                <a:prstClr val="white"/>
              </a:solidFill>
            </a:endParaRPr>
          </a:p>
        </p:txBody>
      </p:sp>
      <p:sp>
        <p:nvSpPr>
          <p:cNvPr id="6" name="Platshållare för bildnummer 5"/>
          <p:cNvSpPr>
            <a:spLocks noGrp="1"/>
          </p:cNvSpPr>
          <p:nvPr>
            <p:ph type="sldNum" sz="quarter" idx="12"/>
          </p:nvPr>
        </p:nvSpPr>
        <p:spPr/>
        <p:txBody>
          <a:bodyPr/>
          <a:lstStyle/>
          <a:p>
            <a:r>
              <a:rPr lang="sv-SE">
                <a:solidFill>
                  <a:prstClr val="white"/>
                </a:solidFill>
              </a:rPr>
              <a:t>Sida </a:t>
            </a:r>
            <a:fld id="{442FF2AC-5952-4A76-A4C8-7FBE2B124180}" type="slidenum">
              <a:rPr lang="sv-SE">
                <a:solidFill>
                  <a:prstClr val="white"/>
                </a:solidFill>
              </a:rPr>
              <a:pPr/>
              <a:t>5</a:t>
            </a:fld>
            <a:endParaRPr lang="sv-SE" dirty="0">
              <a:solidFill>
                <a:prstClr val="white"/>
              </a:solidFill>
            </a:endParaRPr>
          </a:p>
        </p:txBody>
      </p:sp>
      <p:graphicFrame>
        <p:nvGraphicFramePr>
          <p:cNvPr id="12" name="Platshållare för innehåll 7">
            <a:extLst>
              <a:ext uri="{FF2B5EF4-FFF2-40B4-BE49-F238E27FC236}">
                <a16:creationId xmlns:a16="http://schemas.microsoft.com/office/drawing/2014/main" id="{D1EC102A-2FAE-457E-96C1-178E370163B4}"/>
              </a:ext>
            </a:extLst>
          </p:cNvPr>
          <p:cNvGraphicFramePr>
            <a:graphicFrameLocks/>
          </p:cNvGraphicFramePr>
          <p:nvPr>
            <p:extLst/>
          </p:nvPr>
        </p:nvGraphicFramePr>
        <p:xfrm>
          <a:off x="2063552" y="3140968"/>
          <a:ext cx="3816424" cy="3141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Bildobjekt 12">
            <a:extLst>
              <a:ext uri="{FF2B5EF4-FFF2-40B4-BE49-F238E27FC236}">
                <a16:creationId xmlns:a16="http://schemas.microsoft.com/office/drawing/2014/main" id="{5A3812A2-2C73-4C5E-A02C-14682F47A2E9}"/>
              </a:ext>
            </a:extLst>
          </p:cNvPr>
          <p:cNvPicPr>
            <a:picLocks noChangeAspect="1"/>
          </p:cNvPicPr>
          <p:nvPr/>
        </p:nvPicPr>
        <p:blipFill>
          <a:blip r:embed="rId8"/>
          <a:stretch>
            <a:fillRect/>
          </a:stretch>
        </p:blipFill>
        <p:spPr>
          <a:xfrm>
            <a:off x="6384032" y="3140968"/>
            <a:ext cx="4502900" cy="3024336"/>
          </a:xfrm>
          <a:prstGeom prst="rect">
            <a:avLst/>
          </a:prstGeom>
        </p:spPr>
      </p:pic>
      <p:sp>
        <p:nvSpPr>
          <p:cNvPr id="8" name="Höger 5">
            <a:extLst>
              <a:ext uri="{FF2B5EF4-FFF2-40B4-BE49-F238E27FC236}">
                <a16:creationId xmlns:a16="http://schemas.microsoft.com/office/drawing/2014/main" id="{2EA8B852-A7DC-4C7D-9FF5-C464C58E9386}"/>
              </a:ext>
            </a:extLst>
          </p:cNvPr>
          <p:cNvSpPr/>
          <p:nvPr/>
        </p:nvSpPr>
        <p:spPr>
          <a:xfrm>
            <a:off x="5893400" y="4407238"/>
            <a:ext cx="1155728"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prstClr val="white"/>
              </a:solidFill>
              <a:latin typeface="Calibri"/>
            </a:endParaRPr>
          </a:p>
        </p:txBody>
      </p:sp>
    </p:spTree>
    <p:extLst>
      <p:ext uri="{BB962C8B-B14F-4D97-AF65-F5344CB8AC3E}">
        <p14:creationId xmlns:p14="http://schemas.microsoft.com/office/powerpoint/2010/main" val="2709942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570188"/>
          </a:xfrm>
        </p:spPr>
        <p:txBody>
          <a:bodyPr>
            <a:normAutofit fontScale="90000"/>
          </a:bodyPr>
          <a:lstStyle/>
          <a:p>
            <a:r>
              <a:rPr lang="sv-SE" dirty="0" smtClean="0"/>
              <a:t>Samverkan/Fast vårdkontakt/SIP</a:t>
            </a:r>
            <a:endParaRPr lang="sv-SE" dirty="0"/>
          </a:p>
        </p:txBody>
      </p:sp>
      <p:sp>
        <p:nvSpPr>
          <p:cNvPr id="3" name="Platshållare för innehåll 2"/>
          <p:cNvSpPr>
            <a:spLocks noGrp="1"/>
          </p:cNvSpPr>
          <p:nvPr>
            <p:ph idx="1"/>
          </p:nvPr>
        </p:nvSpPr>
        <p:spPr>
          <a:xfrm>
            <a:off x="609600" y="974035"/>
            <a:ext cx="10972800" cy="5152129"/>
          </a:xfrm>
        </p:spPr>
        <p:txBody>
          <a:bodyPr>
            <a:normAutofit fontScale="47500" lnSpcReduction="20000"/>
          </a:bodyPr>
          <a:lstStyle/>
          <a:p>
            <a:pPr marL="0" indent="0">
              <a:lnSpc>
                <a:spcPct val="150000"/>
              </a:lnSpc>
              <a:buNone/>
            </a:pPr>
            <a:r>
              <a:rPr lang="sv-SE" b="1" dirty="0" smtClean="0">
                <a:solidFill>
                  <a:schemeClr val="tx1">
                    <a:lumMod val="75000"/>
                    <a:lumOff val="25000"/>
                  </a:schemeClr>
                </a:solidFill>
              </a:rPr>
              <a:t>Samverkan</a:t>
            </a:r>
          </a:p>
          <a:p>
            <a:pPr>
              <a:lnSpc>
                <a:spcPct val="150000"/>
              </a:lnSpc>
              <a:buFont typeface="Wingdings" panose="05000000000000000000" pitchFamily="2" charset="2"/>
              <a:buChar char="v"/>
            </a:pPr>
            <a:r>
              <a:rPr lang="sv-SE" dirty="0" smtClean="0">
                <a:solidFill>
                  <a:schemeClr val="tx1">
                    <a:lumMod val="75000"/>
                    <a:lumOff val="25000"/>
                  </a:schemeClr>
                </a:solidFill>
              </a:rPr>
              <a:t>Tillit </a:t>
            </a:r>
            <a:r>
              <a:rPr lang="sv-SE" dirty="0">
                <a:solidFill>
                  <a:schemeClr val="tx1">
                    <a:lumMod val="75000"/>
                    <a:lumOff val="25000"/>
                  </a:schemeClr>
                </a:solidFill>
              </a:rPr>
              <a:t>på alla nivåer och över alla gränser</a:t>
            </a:r>
          </a:p>
          <a:p>
            <a:pPr>
              <a:lnSpc>
                <a:spcPct val="150000"/>
              </a:lnSpc>
              <a:buFont typeface="Wingdings" panose="05000000000000000000" pitchFamily="2" charset="2"/>
              <a:buChar char="v"/>
            </a:pPr>
            <a:r>
              <a:rPr lang="sv-SE" dirty="0">
                <a:solidFill>
                  <a:schemeClr val="tx1">
                    <a:lumMod val="75000"/>
                    <a:lumOff val="25000"/>
                  </a:schemeClr>
                </a:solidFill>
              </a:rPr>
              <a:t>Fungerande rutiner och riktlinjer</a:t>
            </a:r>
          </a:p>
          <a:p>
            <a:pPr>
              <a:lnSpc>
                <a:spcPct val="150000"/>
              </a:lnSpc>
              <a:buFont typeface="Wingdings" panose="05000000000000000000" pitchFamily="2" charset="2"/>
              <a:buChar char="v"/>
            </a:pPr>
            <a:r>
              <a:rPr lang="sv-SE" dirty="0">
                <a:solidFill>
                  <a:schemeClr val="tx1">
                    <a:lumMod val="75000"/>
                    <a:lumOff val="25000"/>
                  </a:schemeClr>
                </a:solidFill>
              </a:rPr>
              <a:t>Fokus på att lösa uppgiften</a:t>
            </a:r>
          </a:p>
          <a:p>
            <a:pPr>
              <a:lnSpc>
                <a:spcPct val="150000"/>
              </a:lnSpc>
              <a:buFont typeface="Wingdings" panose="05000000000000000000" pitchFamily="2" charset="2"/>
              <a:buChar char="v"/>
            </a:pPr>
            <a:r>
              <a:rPr lang="sv-SE" dirty="0">
                <a:solidFill>
                  <a:schemeClr val="tx1">
                    <a:lumMod val="75000"/>
                    <a:lumOff val="25000"/>
                  </a:schemeClr>
                </a:solidFill>
              </a:rPr>
              <a:t>Avtal och ersättningssystem </a:t>
            </a:r>
            <a:endParaRPr lang="sv-SE" dirty="0" smtClean="0">
              <a:solidFill>
                <a:schemeClr val="tx1">
                  <a:lumMod val="75000"/>
                  <a:lumOff val="25000"/>
                </a:schemeClr>
              </a:solidFill>
            </a:endParaRPr>
          </a:p>
          <a:p>
            <a:pPr>
              <a:lnSpc>
                <a:spcPct val="150000"/>
              </a:lnSpc>
              <a:buFont typeface="Wingdings" panose="05000000000000000000" pitchFamily="2" charset="2"/>
              <a:buChar char="v"/>
            </a:pPr>
            <a:endParaRPr lang="sv-SE" dirty="0">
              <a:solidFill>
                <a:schemeClr val="tx1">
                  <a:lumMod val="75000"/>
                  <a:lumOff val="25000"/>
                </a:schemeClr>
              </a:solidFill>
            </a:endParaRPr>
          </a:p>
          <a:p>
            <a:pPr marL="0" indent="0">
              <a:buNone/>
            </a:pPr>
            <a:r>
              <a:rPr lang="sv-SE" b="1" dirty="0" smtClean="0">
                <a:solidFill>
                  <a:srgbClr val="000000"/>
                </a:solidFill>
              </a:rPr>
              <a:t>Fastvårdkontakt </a:t>
            </a:r>
          </a:p>
          <a:p>
            <a:pPr marL="0" indent="0">
              <a:buNone/>
            </a:pPr>
            <a:r>
              <a:rPr lang="sv-SE" dirty="0" smtClean="0">
                <a:solidFill>
                  <a:srgbClr val="000000"/>
                </a:solidFill>
              </a:rPr>
              <a:t>En </a:t>
            </a:r>
            <a:r>
              <a:rPr lang="sv-SE" b="1" dirty="0">
                <a:solidFill>
                  <a:srgbClr val="000000"/>
                </a:solidFill>
              </a:rPr>
              <a:t>skyldighet </a:t>
            </a:r>
            <a:r>
              <a:rPr lang="sv-SE" dirty="0">
                <a:solidFill>
                  <a:srgbClr val="000000"/>
                </a:solidFill>
              </a:rPr>
              <a:t>för att tillgodose patientens behov av</a:t>
            </a:r>
            <a:endParaRPr lang="sv-SE" dirty="0"/>
          </a:p>
          <a:p>
            <a:pPr lvl="1">
              <a:lnSpc>
                <a:spcPct val="150000"/>
              </a:lnSpc>
              <a:buFont typeface="Wingdings" panose="05000000000000000000" pitchFamily="2" charset="2"/>
              <a:buChar char="v"/>
            </a:pPr>
            <a:r>
              <a:rPr lang="sv-SE" dirty="0">
                <a:solidFill>
                  <a:schemeClr val="tx1">
                    <a:lumMod val="75000"/>
                    <a:lumOff val="25000"/>
                  </a:schemeClr>
                </a:solidFill>
              </a:rPr>
              <a:t>Trygghet</a:t>
            </a:r>
          </a:p>
          <a:p>
            <a:pPr lvl="1">
              <a:lnSpc>
                <a:spcPct val="150000"/>
              </a:lnSpc>
              <a:buFont typeface="Wingdings" panose="05000000000000000000" pitchFamily="2" charset="2"/>
              <a:buChar char="v"/>
            </a:pPr>
            <a:r>
              <a:rPr lang="sv-SE" dirty="0">
                <a:solidFill>
                  <a:schemeClr val="tx1">
                    <a:lumMod val="75000"/>
                    <a:lumOff val="25000"/>
                  </a:schemeClr>
                </a:solidFill>
              </a:rPr>
              <a:t>Säkerhet</a:t>
            </a:r>
          </a:p>
          <a:p>
            <a:pPr lvl="1">
              <a:lnSpc>
                <a:spcPct val="150000"/>
              </a:lnSpc>
              <a:buFont typeface="Wingdings" panose="05000000000000000000" pitchFamily="2" charset="2"/>
              <a:buChar char="v"/>
            </a:pPr>
            <a:r>
              <a:rPr lang="sv-SE" dirty="0" smtClean="0">
                <a:solidFill>
                  <a:schemeClr val="tx1">
                    <a:lumMod val="75000"/>
                    <a:lumOff val="25000"/>
                  </a:schemeClr>
                </a:solidFill>
              </a:rPr>
              <a:t>Kontinuitet</a:t>
            </a:r>
          </a:p>
          <a:p>
            <a:pPr marL="0" indent="0">
              <a:buNone/>
            </a:pPr>
            <a:r>
              <a:rPr lang="sv-SE" b="1" dirty="0" smtClean="0">
                <a:solidFill>
                  <a:schemeClr val="tx1">
                    <a:lumMod val="75000"/>
                    <a:lumOff val="25000"/>
                  </a:schemeClr>
                </a:solidFill>
              </a:rPr>
              <a:t>SIP</a:t>
            </a:r>
          </a:p>
          <a:p>
            <a:pPr>
              <a:buFont typeface="Wingdings" panose="05000000000000000000" pitchFamily="2" charset="2"/>
              <a:buChar char="v"/>
            </a:pPr>
            <a:r>
              <a:rPr lang="sv-SE" i="1" dirty="0" smtClean="0">
                <a:solidFill>
                  <a:schemeClr val="tx1">
                    <a:lumMod val="75000"/>
                    <a:lumOff val="25000"/>
                  </a:schemeClr>
                </a:solidFill>
              </a:rPr>
              <a:t>Ett </a:t>
            </a:r>
            <a:r>
              <a:rPr lang="sv-SE" i="1" dirty="0">
                <a:solidFill>
                  <a:schemeClr val="tx1">
                    <a:lumMod val="75000"/>
                    <a:lumOff val="25000"/>
                  </a:schemeClr>
                </a:solidFill>
              </a:rPr>
              <a:t>tryggt, meningsfullt och självständigt liv </a:t>
            </a:r>
            <a:r>
              <a:rPr lang="sv-SE" i="1" dirty="0" smtClean="0">
                <a:solidFill>
                  <a:schemeClr val="tx1">
                    <a:lumMod val="75000"/>
                    <a:lumOff val="25000"/>
                  </a:schemeClr>
                </a:solidFill>
              </a:rPr>
              <a:t>för alla – exempelvis för </a:t>
            </a:r>
            <a:r>
              <a:rPr lang="sv-SE" i="1" dirty="0">
                <a:solidFill>
                  <a:schemeClr val="tx1">
                    <a:lumMod val="75000"/>
                    <a:lumOff val="25000"/>
                  </a:schemeClr>
                </a:solidFill>
              </a:rPr>
              <a:t>den som är gammal skör och sjuk</a:t>
            </a:r>
          </a:p>
          <a:p>
            <a:pPr>
              <a:buFont typeface="Wingdings" panose="05000000000000000000" pitchFamily="2" charset="2"/>
              <a:buChar char="v"/>
            </a:pPr>
            <a:r>
              <a:rPr lang="sv-SE" i="1" dirty="0">
                <a:solidFill>
                  <a:schemeClr val="tx1">
                    <a:lumMod val="75000"/>
                    <a:lumOff val="25000"/>
                  </a:schemeClr>
                </a:solidFill>
              </a:rPr>
              <a:t>Effektiva arbetsflöden och god arbetsmiljö</a:t>
            </a:r>
          </a:p>
          <a:p>
            <a:pPr>
              <a:buFont typeface="Wingdings" panose="05000000000000000000" pitchFamily="2" charset="2"/>
              <a:buChar char="v"/>
            </a:pPr>
            <a:r>
              <a:rPr lang="sv-SE" dirty="0">
                <a:solidFill>
                  <a:schemeClr val="tx1">
                    <a:lumMod val="75000"/>
                    <a:lumOff val="25000"/>
                  </a:schemeClr>
                </a:solidFill>
              </a:rPr>
              <a:t>Medverkan</a:t>
            </a:r>
          </a:p>
          <a:p>
            <a:pPr>
              <a:buFont typeface="Wingdings" panose="05000000000000000000" pitchFamily="2" charset="2"/>
              <a:buChar char="v"/>
            </a:pPr>
            <a:r>
              <a:rPr lang="sv-SE" dirty="0">
                <a:solidFill>
                  <a:schemeClr val="tx1">
                    <a:lumMod val="75000"/>
                    <a:lumOff val="25000"/>
                  </a:schemeClr>
                </a:solidFill>
              </a:rPr>
              <a:t>Helhet  </a:t>
            </a:r>
          </a:p>
          <a:p>
            <a:pPr>
              <a:buFont typeface="Wingdings" panose="05000000000000000000" pitchFamily="2" charset="2"/>
              <a:buChar char="v"/>
            </a:pPr>
            <a:r>
              <a:rPr lang="sv-SE" dirty="0">
                <a:solidFill>
                  <a:schemeClr val="tx1">
                    <a:lumMod val="75000"/>
                    <a:lumOff val="25000"/>
                  </a:schemeClr>
                </a:solidFill>
              </a:rPr>
              <a:t>Tydlighet</a:t>
            </a:r>
          </a:p>
          <a:p>
            <a:pPr>
              <a:buFont typeface="Wingdings" panose="05000000000000000000" pitchFamily="2" charset="2"/>
              <a:buChar char="v"/>
            </a:pPr>
            <a:endParaRPr lang="sv-SE" sz="2000" dirty="0">
              <a:solidFill>
                <a:schemeClr val="tx2">
                  <a:lumMod val="60000"/>
                  <a:lumOff val="40000"/>
                </a:schemeClr>
              </a:solidFill>
            </a:endParaRPr>
          </a:p>
          <a:p>
            <a:pPr>
              <a:lnSpc>
                <a:spcPct val="150000"/>
              </a:lnSpc>
              <a:buFont typeface="Wingdings" panose="05000000000000000000" pitchFamily="2" charset="2"/>
              <a:buChar char="v"/>
            </a:pPr>
            <a:endParaRPr lang="sv-SE" dirty="0">
              <a:solidFill>
                <a:schemeClr val="tx1">
                  <a:lumMod val="75000"/>
                  <a:lumOff val="25000"/>
                </a:schemeClr>
              </a:solidFill>
            </a:endParaRPr>
          </a:p>
          <a:p>
            <a:endParaRPr lang="sv-SE" dirty="0"/>
          </a:p>
        </p:txBody>
      </p:sp>
      <p:sp>
        <p:nvSpPr>
          <p:cNvPr id="4" name="Platshållare för datum 3"/>
          <p:cNvSpPr>
            <a:spLocks noGrp="1"/>
          </p:cNvSpPr>
          <p:nvPr>
            <p:ph type="dt" sz="half" idx="10"/>
          </p:nvPr>
        </p:nvSpPr>
        <p:spPr/>
        <p:txBody>
          <a:bodyPr/>
          <a:lstStyle/>
          <a:p>
            <a:fld id="{28361720-1EAE-4122-B0A6-D7C21C3AB81D}" type="datetime1">
              <a:rPr lang="sv-SE" smtClean="0"/>
              <a:t>2018-11-29</a:t>
            </a:fld>
            <a:endParaRPr lang="sv-SE" dirty="0"/>
          </a:p>
        </p:txBody>
      </p:sp>
      <p:sp>
        <p:nvSpPr>
          <p:cNvPr id="5" name="Platshållare för bildnummer 4"/>
          <p:cNvSpPr>
            <a:spLocks noGrp="1"/>
          </p:cNvSpPr>
          <p:nvPr>
            <p:ph type="sldNum" sz="quarter" idx="12"/>
          </p:nvPr>
        </p:nvSpPr>
        <p:spPr/>
        <p:txBody>
          <a:bodyPr/>
          <a:lstStyle/>
          <a:p>
            <a:r>
              <a:rPr lang="sv-SE" smtClean="0"/>
              <a:t>Sida </a:t>
            </a:r>
            <a:fld id="{442FF2AC-5952-4A76-A4C8-7FBE2B124180}" type="slidenum">
              <a:rPr lang="sv-SE" smtClean="0"/>
              <a:pPr/>
              <a:t>6</a:t>
            </a:fld>
            <a:endParaRPr lang="sv-SE" dirty="0"/>
          </a:p>
        </p:txBody>
      </p:sp>
    </p:spTree>
    <p:extLst>
      <p:ext uri="{BB962C8B-B14F-4D97-AF65-F5344CB8AC3E}">
        <p14:creationId xmlns:p14="http://schemas.microsoft.com/office/powerpoint/2010/main" val="1032032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b="1" dirty="0">
                <a:solidFill>
                  <a:srgbClr val="7F1F00"/>
                </a:solidFill>
              </a:rPr>
              <a:t>Vad händer i landet?</a:t>
            </a:r>
          </a:p>
        </p:txBody>
      </p:sp>
      <p:sp>
        <p:nvSpPr>
          <p:cNvPr id="3" name="Platshållare för innehåll 2"/>
          <p:cNvSpPr>
            <a:spLocks noGrp="1"/>
          </p:cNvSpPr>
          <p:nvPr>
            <p:ph idx="1"/>
          </p:nvPr>
        </p:nvSpPr>
        <p:spPr>
          <a:xfrm>
            <a:off x="1494274" y="1400212"/>
            <a:ext cx="9308844" cy="4171029"/>
          </a:xfrm>
        </p:spPr>
        <p:txBody>
          <a:bodyPr>
            <a:normAutofit/>
          </a:bodyPr>
          <a:lstStyle/>
          <a:p>
            <a:pPr>
              <a:lnSpc>
                <a:spcPct val="150000"/>
              </a:lnSpc>
              <a:buFont typeface="Wingdings" panose="05000000000000000000" pitchFamily="2" charset="2"/>
              <a:buChar char="v"/>
            </a:pPr>
            <a:r>
              <a:rPr lang="sv-SE" sz="2800" dirty="0">
                <a:solidFill>
                  <a:schemeClr val="tx1">
                    <a:lumMod val="75000"/>
                    <a:lumOff val="25000"/>
                  </a:schemeClr>
                </a:solidFill>
              </a:rPr>
              <a:t> Politiskt enighet </a:t>
            </a:r>
          </a:p>
          <a:p>
            <a:pPr>
              <a:lnSpc>
                <a:spcPct val="150000"/>
              </a:lnSpc>
              <a:buFont typeface="Wingdings" panose="05000000000000000000" pitchFamily="2" charset="2"/>
              <a:buChar char="v"/>
            </a:pPr>
            <a:r>
              <a:rPr lang="sv-SE" sz="2800" dirty="0" smtClean="0">
                <a:solidFill>
                  <a:schemeClr val="tx1">
                    <a:lumMod val="75000"/>
                    <a:lumOff val="25000"/>
                  </a:schemeClr>
                </a:solidFill>
              </a:rPr>
              <a:t>”Träningsläger” </a:t>
            </a:r>
            <a:r>
              <a:rPr lang="sv-SE" sz="2800" dirty="0">
                <a:solidFill>
                  <a:schemeClr val="tx1">
                    <a:lumMod val="75000"/>
                    <a:lumOff val="25000"/>
                  </a:schemeClr>
                </a:solidFill>
              </a:rPr>
              <a:t>i </a:t>
            </a:r>
            <a:r>
              <a:rPr lang="sv-SE" sz="2800" dirty="0" err="1">
                <a:solidFill>
                  <a:schemeClr val="tx1">
                    <a:lumMod val="75000"/>
                    <a:lumOff val="25000"/>
                  </a:schemeClr>
                </a:solidFill>
              </a:rPr>
              <a:t>bl</a:t>
            </a:r>
            <a:r>
              <a:rPr lang="sv-SE" sz="2800" dirty="0">
                <a:solidFill>
                  <a:schemeClr val="tx1">
                    <a:lumMod val="75000"/>
                    <a:lumOff val="25000"/>
                  </a:schemeClr>
                </a:solidFill>
              </a:rPr>
              <a:t> a Kalmar, Sörmland och Örebro län</a:t>
            </a:r>
          </a:p>
          <a:p>
            <a:pPr>
              <a:lnSpc>
                <a:spcPct val="150000"/>
              </a:lnSpc>
              <a:buFont typeface="Wingdings" panose="05000000000000000000" pitchFamily="2" charset="2"/>
              <a:buChar char="v"/>
            </a:pPr>
            <a:r>
              <a:rPr lang="sv-SE" sz="2800" dirty="0">
                <a:solidFill>
                  <a:schemeClr val="tx1">
                    <a:lumMod val="75000"/>
                    <a:lumOff val="25000"/>
                  </a:schemeClr>
                </a:solidFill>
              </a:rPr>
              <a:t>Överenskommelser på väg i alla län</a:t>
            </a:r>
          </a:p>
          <a:p>
            <a:pPr>
              <a:lnSpc>
                <a:spcPct val="150000"/>
              </a:lnSpc>
              <a:buFont typeface="Wingdings" panose="05000000000000000000" pitchFamily="2" charset="2"/>
              <a:buChar char="v"/>
            </a:pPr>
            <a:r>
              <a:rPr lang="sv-SE" sz="2800" dirty="0">
                <a:solidFill>
                  <a:schemeClr val="tx1">
                    <a:lumMod val="75000"/>
                    <a:lumOff val="25000"/>
                  </a:schemeClr>
                </a:solidFill>
              </a:rPr>
              <a:t>Sörmlandsmodellen vanlig för överenskommelser</a:t>
            </a:r>
          </a:p>
          <a:p>
            <a:pPr>
              <a:lnSpc>
                <a:spcPct val="150000"/>
              </a:lnSpc>
              <a:buFont typeface="Wingdings" panose="05000000000000000000" pitchFamily="2" charset="2"/>
              <a:buChar char="v"/>
            </a:pPr>
            <a:r>
              <a:rPr lang="sv-SE" sz="2800" dirty="0">
                <a:solidFill>
                  <a:schemeClr val="tx1">
                    <a:lumMod val="75000"/>
                    <a:lumOff val="25000"/>
                  </a:schemeClr>
                </a:solidFill>
              </a:rPr>
              <a:t>120 kommuner använder trygg hemgång</a:t>
            </a:r>
          </a:p>
          <a:p>
            <a:pPr>
              <a:buFont typeface="Arial" panose="020B0604020202020204" pitchFamily="34" charset="0"/>
              <a:buChar char="•"/>
            </a:pPr>
            <a:endParaRPr lang="sv-SE" dirty="0">
              <a:solidFill>
                <a:schemeClr val="tx1"/>
              </a:solidFill>
            </a:endParaRPr>
          </a:p>
        </p:txBody>
      </p:sp>
      <p:sp>
        <p:nvSpPr>
          <p:cNvPr id="4" name="Platshållare för datum 3"/>
          <p:cNvSpPr>
            <a:spLocks noGrp="1"/>
          </p:cNvSpPr>
          <p:nvPr>
            <p:ph type="dt" sz="half" idx="10"/>
          </p:nvPr>
        </p:nvSpPr>
        <p:spPr/>
        <p:txBody>
          <a:bodyPr/>
          <a:lstStyle/>
          <a:p>
            <a:fld id="{FA81F2BA-2890-4EBB-A82C-83C0B45F044A}" type="datetime1">
              <a:rPr lang="sv-SE" smtClean="0"/>
              <a:t>2018-11-29</a:t>
            </a:fld>
            <a:endParaRPr lang="sv-SE" dirty="0"/>
          </a:p>
        </p:txBody>
      </p:sp>
      <p:sp>
        <p:nvSpPr>
          <p:cNvPr id="6" name="Platshållare för bildnummer 5"/>
          <p:cNvSpPr>
            <a:spLocks noGrp="1"/>
          </p:cNvSpPr>
          <p:nvPr>
            <p:ph type="sldNum" sz="quarter" idx="12"/>
          </p:nvPr>
        </p:nvSpPr>
        <p:spPr/>
        <p:txBody>
          <a:bodyPr/>
          <a:lstStyle/>
          <a:p>
            <a:r>
              <a:rPr lang="sv-SE" dirty="0"/>
              <a:t>Sida</a:t>
            </a:r>
            <a:fld id="{744A5D00-1160-406B-8205-4F55E63EE66F}" type="slidenum">
              <a:rPr lang="sv-SE" smtClean="0"/>
              <a:pPr/>
              <a:t>7</a:t>
            </a:fld>
            <a:endParaRPr lang="sv-SE" dirty="0"/>
          </a:p>
        </p:txBody>
      </p:sp>
    </p:spTree>
    <p:extLst>
      <p:ext uri="{BB962C8B-B14F-4D97-AF65-F5344CB8AC3E}">
        <p14:creationId xmlns:p14="http://schemas.microsoft.com/office/powerpoint/2010/main" val="1819056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F7C7A2E1-C2A5-4EB6-A374-2EA263060BB1}"/>
              </a:ext>
            </a:extLst>
          </p:cNvPr>
          <p:cNvSpPr>
            <a:spLocks noGrp="1"/>
          </p:cNvSpPr>
          <p:nvPr>
            <p:ph type="dt" sz="half" idx="10"/>
          </p:nvPr>
        </p:nvSpPr>
        <p:spPr/>
        <p:txBody>
          <a:bodyPr/>
          <a:lstStyle/>
          <a:p>
            <a:fld id="{28361720-1EAE-4122-B0A6-D7C21C3AB81D}" type="datetime1">
              <a:rPr lang="sv-SE" smtClean="0"/>
              <a:t>2018-11-29</a:t>
            </a:fld>
            <a:endParaRPr lang="sv-SE" dirty="0"/>
          </a:p>
        </p:txBody>
      </p:sp>
      <p:sp>
        <p:nvSpPr>
          <p:cNvPr id="5" name="Platshållare för bildnummer 4">
            <a:extLst>
              <a:ext uri="{FF2B5EF4-FFF2-40B4-BE49-F238E27FC236}">
                <a16:creationId xmlns:a16="http://schemas.microsoft.com/office/drawing/2014/main" id="{0D40FDA9-BB8C-40E5-A827-7E722A06449D}"/>
              </a:ext>
            </a:extLst>
          </p:cNvPr>
          <p:cNvSpPr>
            <a:spLocks noGrp="1"/>
          </p:cNvSpPr>
          <p:nvPr>
            <p:ph type="sldNum" sz="quarter" idx="12"/>
          </p:nvPr>
        </p:nvSpPr>
        <p:spPr/>
        <p:txBody>
          <a:bodyPr/>
          <a:lstStyle/>
          <a:p>
            <a:r>
              <a:rPr lang="sv-SE"/>
              <a:t>Sida </a:t>
            </a:r>
            <a:fld id="{442FF2AC-5952-4A76-A4C8-7FBE2B124180}" type="slidenum">
              <a:rPr lang="sv-SE" smtClean="0"/>
              <a:pPr/>
              <a:t>8</a:t>
            </a:fld>
            <a:endParaRPr lang="sv-SE" dirty="0"/>
          </a:p>
        </p:txBody>
      </p:sp>
      <p:sp>
        <p:nvSpPr>
          <p:cNvPr id="6" name="Platshållare för innehåll 6">
            <a:extLst>
              <a:ext uri="{FF2B5EF4-FFF2-40B4-BE49-F238E27FC236}">
                <a16:creationId xmlns:a16="http://schemas.microsoft.com/office/drawing/2014/main" id="{3F2AA393-1A21-4B60-8D72-025BD2B7C46F}"/>
              </a:ext>
            </a:extLst>
          </p:cNvPr>
          <p:cNvSpPr>
            <a:spLocks noGrp="1"/>
          </p:cNvSpPr>
          <p:nvPr>
            <p:ph idx="1"/>
          </p:nvPr>
        </p:nvSpPr>
        <p:spPr>
          <a:xfrm>
            <a:off x="562466" y="959178"/>
            <a:ext cx="11277600" cy="4525963"/>
          </a:xfrm>
        </p:spPr>
        <p:txBody>
          <a:bodyPr>
            <a:noAutofit/>
          </a:bodyPr>
          <a:lstStyle/>
          <a:p>
            <a:pPr marL="342900" indent="-342900">
              <a:spcAft>
                <a:spcPts val="300"/>
              </a:spcAft>
              <a:buFont typeface="Wingdings" panose="05000000000000000000" pitchFamily="2" charset="2"/>
              <a:buChar char="v"/>
            </a:pPr>
            <a:r>
              <a:rPr lang="sv-SE" sz="1800" dirty="0"/>
              <a:t>Det finns ett framtaget förslag till </a:t>
            </a:r>
            <a:r>
              <a:rPr lang="sv-SE" sz="1800" dirty="0" smtClean="0"/>
              <a:t>överenskommelse</a:t>
            </a:r>
          </a:p>
          <a:p>
            <a:pPr marL="342900" indent="-342900">
              <a:spcAft>
                <a:spcPts val="300"/>
              </a:spcAft>
              <a:buFont typeface="Wingdings" panose="05000000000000000000" pitchFamily="2" charset="2"/>
              <a:buChar char="v"/>
            </a:pPr>
            <a:r>
              <a:rPr lang="sv-SE" sz="1800" smtClean="0"/>
              <a:t>Behandlas </a:t>
            </a:r>
            <a:r>
              <a:rPr lang="sv-SE" sz="1800" dirty="0"/>
              <a:t>i Direktionen Region Dalarna under oktober och i Kommunfullmäktigeförsamlingarna och Landstingsfullmäktige under hösten 2017 </a:t>
            </a:r>
            <a:endParaRPr lang="sv-SE" sz="1800" dirty="0" smtClean="0"/>
          </a:p>
          <a:p>
            <a:pPr marL="342900" indent="-342900">
              <a:spcAft>
                <a:spcPts val="300"/>
              </a:spcAft>
              <a:buFont typeface="Wingdings" panose="05000000000000000000" pitchFamily="2" charset="2"/>
              <a:buChar char="v"/>
            </a:pPr>
            <a:r>
              <a:rPr lang="sv-SE" sz="1800" smtClean="0"/>
              <a:t>Bygger </a:t>
            </a:r>
            <a:r>
              <a:rPr lang="sv-SE" sz="1800" dirty="0"/>
              <a:t>på lagen men med ett lokalt förslag kring den ekonomiska ersättningen. </a:t>
            </a:r>
            <a:endParaRPr lang="sv-SE" sz="1800" dirty="0" smtClean="0"/>
          </a:p>
          <a:p>
            <a:pPr lvl="1">
              <a:spcAft>
                <a:spcPts val="300"/>
              </a:spcAft>
              <a:buFont typeface="Wingdings" panose="05000000000000000000" pitchFamily="2" charset="2"/>
              <a:buChar char="v"/>
            </a:pPr>
            <a:r>
              <a:rPr lang="sv-SE" sz="1400" dirty="0" smtClean="0"/>
              <a:t>Gränsen för när kommunalt betalningsansvar inträder beräknas utifrån ett genomsnittligt antal kalenderdagar under en tremånaders period. Beräkningen av antalet genomsnittliga kalenderdagar räknas per patient men slås samman för hela den berörda kommunen</a:t>
            </a:r>
          </a:p>
          <a:p>
            <a:pPr lvl="1">
              <a:spcAft>
                <a:spcPts val="300"/>
              </a:spcAft>
              <a:buFont typeface="Wingdings" panose="05000000000000000000" pitchFamily="2" charset="2"/>
              <a:buChar char="v"/>
            </a:pPr>
            <a:r>
              <a:rPr lang="sv-SE" sz="1400" dirty="0" smtClean="0"/>
              <a:t>Förslaget </a:t>
            </a:r>
            <a:r>
              <a:rPr lang="sv-SE" sz="1400" dirty="0"/>
              <a:t>innebär att vi försöker lyfta frågorna angående betalningsansvar från de som arbetar med patienterna till en administrativ nivå.</a:t>
            </a:r>
          </a:p>
          <a:p>
            <a:pPr>
              <a:spcAft>
                <a:spcPts val="300"/>
              </a:spcAft>
              <a:buFont typeface="Wingdings" panose="05000000000000000000" pitchFamily="2" charset="2"/>
              <a:buChar char="v"/>
            </a:pPr>
            <a:r>
              <a:rPr lang="sv-SE" sz="1800" dirty="0"/>
              <a:t>Huvudmännen får själva avgöra detaljeringsgraden i rutiner för utskrivningsprocessen, för informationsöverföringen, tex. hur man säkerställer att rätt mottagare fått information, vilket och på vilket sätt verksamhetssystem ska användas, eventuella kvitteringsrutiner och tidpunkter </a:t>
            </a:r>
            <a:r>
              <a:rPr lang="sv-SE" sz="1800" dirty="0" smtClean="0"/>
              <a:t>o.s.v. </a:t>
            </a:r>
            <a:endParaRPr lang="sv-SE" sz="1800" dirty="0"/>
          </a:p>
          <a:p>
            <a:pPr marL="342900" indent="-342900">
              <a:spcAft>
                <a:spcPts val="300"/>
              </a:spcAft>
              <a:buFont typeface="Wingdings" panose="05000000000000000000" pitchFamily="2" charset="2"/>
              <a:buChar char="v"/>
            </a:pPr>
            <a:r>
              <a:rPr lang="sv-SE" sz="1800" dirty="0" smtClean="0"/>
              <a:t>Förutsättningen </a:t>
            </a:r>
            <a:r>
              <a:rPr lang="sv-SE" sz="1800" dirty="0"/>
              <a:t>är ett gemensamt ansvarstagande och inte bara se till egna utan även den andra huvudmannens förutsättningar och förhållanden. </a:t>
            </a:r>
          </a:p>
          <a:p>
            <a:pPr marL="342900" indent="-342900">
              <a:spcAft>
                <a:spcPts val="300"/>
              </a:spcAft>
              <a:buFont typeface="Arial" panose="020B0604020202020204" pitchFamily="34" charset="0"/>
              <a:buChar char="•"/>
            </a:pPr>
            <a:endParaRPr lang="sv-SE" sz="1800" dirty="0"/>
          </a:p>
          <a:p>
            <a:pPr marL="342900" indent="-342900">
              <a:spcAft>
                <a:spcPts val="300"/>
              </a:spcAft>
              <a:buFont typeface="Arial" panose="020B0604020202020204" pitchFamily="34" charset="0"/>
              <a:buChar char="•"/>
            </a:pPr>
            <a:endParaRPr lang="sv-SE" sz="2000" dirty="0"/>
          </a:p>
        </p:txBody>
      </p:sp>
      <p:sp>
        <p:nvSpPr>
          <p:cNvPr id="7" name="Rubrik 1">
            <a:extLst>
              <a:ext uri="{FF2B5EF4-FFF2-40B4-BE49-F238E27FC236}">
                <a16:creationId xmlns:a16="http://schemas.microsoft.com/office/drawing/2014/main" id="{6D4B3181-F444-4BA4-A7CD-BBB4F026FFAE}"/>
              </a:ext>
            </a:extLst>
          </p:cNvPr>
          <p:cNvSpPr>
            <a:spLocks noGrp="1"/>
          </p:cNvSpPr>
          <p:nvPr>
            <p:ph type="title"/>
          </p:nvPr>
        </p:nvSpPr>
        <p:spPr>
          <a:xfrm>
            <a:off x="609600" y="0"/>
            <a:ext cx="10972800" cy="1143000"/>
          </a:xfrm>
        </p:spPr>
        <p:txBody>
          <a:bodyPr>
            <a:noAutofit/>
          </a:bodyPr>
          <a:lstStyle/>
          <a:p>
            <a:r>
              <a:rPr lang="sv-SE" sz="2800" b="1" dirty="0">
                <a:solidFill>
                  <a:srgbClr val="7F1F00"/>
                </a:solidFill>
              </a:rPr>
              <a:t>Regional överenskommelse för Dalarna</a:t>
            </a:r>
          </a:p>
        </p:txBody>
      </p:sp>
    </p:spTree>
    <p:extLst>
      <p:ext uri="{BB962C8B-B14F-4D97-AF65-F5344CB8AC3E}">
        <p14:creationId xmlns:p14="http://schemas.microsoft.com/office/powerpoint/2010/main" val="2899920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2016418" y="497621"/>
            <a:ext cx="8229600" cy="857250"/>
          </a:xfrm>
        </p:spPr>
        <p:txBody>
          <a:bodyPr>
            <a:normAutofit/>
          </a:bodyPr>
          <a:lstStyle/>
          <a:p>
            <a:r>
              <a:rPr lang="sv-SE" sz="2800" b="1" dirty="0">
                <a:solidFill>
                  <a:srgbClr val="7F1F00"/>
                </a:solidFill>
              </a:rPr>
              <a:t>Vad ska vara klart 31 december?</a:t>
            </a:r>
          </a:p>
        </p:txBody>
      </p:sp>
      <p:sp>
        <p:nvSpPr>
          <p:cNvPr id="6" name="Platshållare för innehåll 5"/>
          <p:cNvSpPr>
            <a:spLocks noGrp="1"/>
          </p:cNvSpPr>
          <p:nvPr>
            <p:ph idx="1"/>
          </p:nvPr>
        </p:nvSpPr>
        <p:spPr>
          <a:xfrm>
            <a:off x="1480008" y="1385740"/>
            <a:ext cx="9483365" cy="4751109"/>
          </a:xfrm>
        </p:spPr>
        <p:txBody>
          <a:bodyPr>
            <a:normAutofit fontScale="92500"/>
          </a:bodyPr>
          <a:lstStyle/>
          <a:p>
            <a:pPr marL="0" indent="0">
              <a:buNone/>
            </a:pPr>
            <a:endParaRPr lang="sv-SE" sz="1650" dirty="0"/>
          </a:p>
          <a:p>
            <a:pPr>
              <a:lnSpc>
                <a:spcPct val="110000"/>
              </a:lnSpc>
              <a:buFont typeface="Wingdings" panose="05000000000000000000" pitchFamily="2" charset="2"/>
              <a:buChar char="v"/>
            </a:pPr>
            <a:r>
              <a:rPr lang="sv-SE" sz="2400" dirty="0">
                <a:solidFill>
                  <a:schemeClr val="tx1">
                    <a:lumMod val="75000"/>
                    <a:lumOff val="25000"/>
                  </a:schemeClr>
                </a:solidFill>
              </a:rPr>
              <a:t>Undertecknad Överenskommelsens inkl. riktlinjer</a:t>
            </a:r>
          </a:p>
          <a:p>
            <a:pPr>
              <a:lnSpc>
                <a:spcPct val="110000"/>
              </a:lnSpc>
              <a:buFont typeface="Wingdings" panose="05000000000000000000" pitchFamily="2" charset="2"/>
              <a:buChar char="v"/>
            </a:pPr>
            <a:r>
              <a:rPr lang="sv-SE" sz="2400" dirty="0">
                <a:solidFill>
                  <a:schemeClr val="tx1">
                    <a:lumMod val="75000"/>
                    <a:lumOff val="25000"/>
                  </a:schemeClr>
                </a:solidFill>
              </a:rPr>
              <a:t>Organisering av hela förändringen</a:t>
            </a:r>
          </a:p>
          <a:p>
            <a:pPr>
              <a:lnSpc>
                <a:spcPct val="110000"/>
              </a:lnSpc>
              <a:buFont typeface="Wingdings" panose="05000000000000000000" pitchFamily="2" charset="2"/>
              <a:buChar char="v"/>
            </a:pPr>
            <a:r>
              <a:rPr lang="sv-SE" sz="2400" dirty="0">
                <a:solidFill>
                  <a:schemeClr val="tx1">
                    <a:lumMod val="75000"/>
                    <a:lumOff val="25000"/>
                  </a:schemeClr>
                </a:solidFill>
              </a:rPr>
              <a:t>Tilliten &amp; relationsbygget – kontinuerligt arbete</a:t>
            </a:r>
          </a:p>
          <a:p>
            <a:pPr>
              <a:lnSpc>
                <a:spcPct val="110000"/>
              </a:lnSpc>
              <a:buFont typeface="Wingdings" panose="05000000000000000000" pitchFamily="2" charset="2"/>
              <a:buChar char="v"/>
            </a:pPr>
            <a:r>
              <a:rPr lang="sv-SE" sz="2400" dirty="0">
                <a:solidFill>
                  <a:schemeClr val="tx1">
                    <a:lumMod val="75000"/>
                    <a:lumOff val="25000"/>
                  </a:schemeClr>
                </a:solidFill>
              </a:rPr>
              <a:t>Teknik för kommunikation, fungerande informationsöverföringssystem.</a:t>
            </a:r>
          </a:p>
          <a:p>
            <a:pPr>
              <a:lnSpc>
                <a:spcPct val="110000"/>
              </a:lnSpc>
              <a:buFont typeface="Wingdings" panose="05000000000000000000" pitchFamily="2" charset="2"/>
              <a:buChar char="v"/>
            </a:pPr>
            <a:r>
              <a:rPr lang="sv-SE" sz="2400" dirty="0">
                <a:solidFill>
                  <a:schemeClr val="tx1">
                    <a:lumMod val="75000"/>
                    <a:lumOff val="25000"/>
                  </a:schemeClr>
                </a:solidFill>
              </a:rPr>
              <a:t>Information &amp; implementering av ny lag och länets lokala överenskommelse, på alla nivåer.</a:t>
            </a:r>
          </a:p>
          <a:p>
            <a:pPr>
              <a:lnSpc>
                <a:spcPct val="110000"/>
              </a:lnSpc>
              <a:buFont typeface="Wingdings" panose="05000000000000000000" pitchFamily="2" charset="2"/>
              <a:buChar char="v"/>
            </a:pPr>
            <a:r>
              <a:rPr lang="sv-SE" sz="2400" dirty="0">
                <a:solidFill>
                  <a:schemeClr val="tx1">
                    <a:lumMod val="75000"/>
                    <a:lumOff val="25000"/>
                  </a:schemeClr>
                </a:solidFill>
              </a:rPr>
              <a:t>Rutiner för fast vårdkontakt</a:t>
            </a:r>
          </a:p>
          <a:p>
            <a:pPr>
              <a:lnSpc>
                <a:spcPct val="110000"/>
              </a:lnSpc>
              <a:buFont typeface="Wingdings" panose="05000000000000000000" pitchFamily="2" charset="2"/>
              <a:buChar char="v"/>
            </a:pPr>
            <a:r>
              <a:rPr lang="sv-SE" sz="2400" dirty="0">
                <a:solidFill>
                  <a:schemeClr val="tx1">
                    <a:lumMod val="75000"/>
                    <a:lumOff val="25000"/>
                  </a:schemeClr>
                </a:solidFill>
              </a:rPr>
              <a:t>Utveckling av nya arbetssätt – mobila lösningar, nya team, stödresurser</a:t>
            </a:r>
          </a:p>
          <a:p>
            <a:pPr>
              <a:lnSpc>
                <a:spcPct val="110000"/>
              </a:lnSpc>
              <a:buFont typeface="Wingdings" panose="05000000000000000000" pitchFamily="2" charset="2"/>
              <a:buChar char="v"/>
            </a:pPr>
            <a:r>
              <a:rPr lang="sv-SE" sz="2400" dirty="0">
                <a:solidFill>
                  <a:schemeClr val="tx1">
                    <a:lumMod val="75000"/>
                    <a:lumOff val="25000"/>
                  </a:schemeClr>
                </a:solidFill>
              </a:rPr>
              <a:t>Hur och vad utvärderas &amp; följas upp</a:t>
            </a:r>
          </a:p>
          <a:p>
            <a:endParaRPr lang="sv-SE" dirty="0"/>
          </a:p>
          <a:p>
            <a:pPr marL="0" indent="0">
              <a:buNone/>
            </a:pPr>
            <a:endParaRPr lang="sv-SE" dirty="0"/>
          </a:p>
        </p:txBody>
      </p:sp>
      <p:sp>
        <p:nvSpPr>
          <p:cNvPr id="2" name="Platshållare för datum 1"/>
          <p:cNvSpPr>
            <a:spLocks noGrp="1"/>
          </p:cNvSpPr>
          <p:nvPr>
            <p:ph type="dt" sz="half" idx="10"/>
          </p:nvPr>
        </p:nvSpPr>
        <p:spPr/>
        <p:txBody>
          <a:bodyPr/>
          <a:lstStyle/>
          <a:p>
            <a:fld id="{EDEE47AC-38A6-409C-8560-AACA47087C36}" type="datetime1">
              <a:rPr lang="sv-SE" smtClean="0"/>
              <a:t>2018-11-29</a:t>
            </a:fld>
            <a:endParaRPr lang="sv-SE" dirty="0"/>
          </a:p>
        </p:txBody>
      </p:sp>
      <p:sp>
        <p:nvSpPr>
          <p:cNvPr id="4" name="Platshållare för bildnummer 3"/>
          <p:cNvSpPr>
            <a:spLocks noGrp="1"/>
          </p:cNvSpPr>
          <p:nvPr>
            <p:ph type="sldNum" sz="quarter" idx="12"/>
          </p:nvPr>
        </p:nvSpPr>
        <p:spPr/>
        <p:txBody>
          <a:bodyPr/>
          <a:lstStyle/>
          <a:p>
            <a:r>
              <a:rPr lang="sv-SE" dirty="0"/>
              <a:t>Sida</a:t>
            </a:r>
            <a:fld id="{744A5D00-1160-406B-8205-4F55E63EE66F}" type="slidenum">
              <a:rPr lang="sv-SE" smtClean="0"/>
              <a:pPr/>
              <a:t>9</a:t>
            </a:fld>
            <a:endParaRPr lang="sv-SE" dirty="0"/>
          </a:p>
        </p:txBody>
      </p:sp>
    </p:spTree>
    <p:extLst>
      <p:ext uri="{BB962C8B-B14F-4D97-AF65-F5344CB8AC3E}">
        <p14:creationId xmlns:p14="http://schemas.microsoft.com/office/powerpoint/2010/main" val="483555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lödeskarta BAL" id="{7AA6F27F-496A-4278-AD2F-4E965DA8E25D}" vid="{13C7B6C9-E410-4A78-9897-628616B0901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1529</Words>
  <Application>Microsoft Office PowerPoint</Application>
  <PresentationFormat>Bredbild</PresentationFormat>
  <Paragraphs>187</Paragraphs>
  <Slides>10</Slides>
  <Notes>10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Times New Roman</vt:lpstr>
      <vt:lpstr>Wingdings</vt:lpstr>
      <vt:lpstr>1_Office-tema</vt:lpstr>
      <vt:lpstr>Lagen om samverkan vid utskrivning från sluten hälso-och sjukvård</vt:lpstr>
      <vt:lpstr> Varför?</vt:lpstr>
      <vt:lpstr>Av 100 platser på sjukhus går:</vt:lpstr>
      <vt:lpstr>Ny lag – Samverkan vid utskrivning från sluten hälso- och sjukvård   </vt:lpstr>
      <vt:lpstr>Samverkan vid utskrivning från sluten hälso-och sjukvård 2018</vt:lpstr>
      <vt:lpstr>Samverkan/Fast vårdkontakt/SIP</vt:lpstr>
      <vt:lpstr>Vad händer i landet?</vt:lpstr>
      <vt:lpstr>Regional överenskommelse för Dalarna</vt:lpstr>
      <vt:lpstr>Vad ska vara klart 31 december?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Lagen om samverkan vid utskrivning från sluten hälso-och sjukvård</dc:title>
  <dc:creator>Eva-Lena Zackrisson</dc:creator>
  <cp:lastModifiedBy>Rosin Mats Olof Rune /Central förvaltning Hälso- och sjukvårdsenhet /Falun</cp:lastModifiedBy>
  <cp:revision>38</cp:revision>
  <cp:lastPrinted>2018-11-29T13:15:21Z</cp:lastPrinted>
  <dcterms:created xsi:type="dcterms:W3CDTF">2017-10-01T16:48:03Z</dcterms:created>
  <dcterms:modified xsi:type="dcterms:W3CDTF">2018-11-29T13:15:58Z</dcterms:modified>
</cp:coreProperties>
</file>